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90" autoAdjust="0"/>
    <p:restoredTop sz="69310" autoAdjust="0"/>
  </p:normalViewPr>
  <p:slideViewPr>
    <p:cSldViewPr snapToGrid="0">
      <p:cViewPr varScale="1">
        <p:scale>
          <a:sx n="50" d="100"/>
          <a:sy n="50" d="100"/>
        </p:scale>
        <p:origin x="-90" y="-18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xmlns="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uov.cz/uploads/KURIKULUM/zakovske_projekty_cesta_ke_kompetencim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Seminář z didaktiky odborných předmětů</a:t>
            </a:r>
            <a:br>
              <a:rPr lang="cs-CZ" dirty="0" smtClean="0"/>
            </a:br>
            <a:r>
              <a:rPr lang="cs-CZ" dirty="0" smtClean="0"/>
              <a:t>Úvodní informace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Nikola Straková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k ukončení </a:t>
            </a:r>
            <a:r>
              <a:rPr lang="cs-CZ" smtClean="0"/>
              <a:t>předmětu </a:t>
            </a:r>
            <a:br>
              <a:rPr lang="cs-CZ" smtClean="0"/>
            </a:br>
            <a:r>
              <a:rPr lang="cs-CZ" smtClean="0"/>
              <a:t>– </a:t>
            </a:r>
            <a:r>
              <a:rPr lang="cs-CZ" dirty="0" smtClean="0"/>
              <a:t>udělení kolokvia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876926"/>
            <a:ext cx="10753200" cy="3955074"/>
          </a:xfrm>
        </p:spPr>
        <p:txBody>
          <a:bodyPr/>
          <a:lstStyle/>
          <a:p>
            <a:r>
              <a:rPr lang="cs-CZ" b="1" dirty="0" smtClean="0"/>
              <a:t>Seminární práce</a:t>
            </a:r>
          </a:p>
          <a:p>
            <a:pPr lvl="1"/>
            <a:r>
              <a:rPr lang="cs-CZ" sz="2800" dirty="0" smtClean="0"/>
              <a:t>Téma: Žákovský projekt se zaměřením na Váš obor</a:t>
            </a:r>
          </a:p>
          <a:p>
            <a:pPr lvl="1"/>
            <a:r>
              <a:rPr lang="cs-CZ" sz="2800" dirty="0" smtClean="0"/>
              <a:t>Odevzdání: průběžně, dle pokynů vyučujícího</a:t>
            </a:r>
            <a:endParaRPr lang="cs-CZ" sz="2800" b="1" dirty="0" smtClean="0">
              <a:solidFill>
                <a:schemeClr val="accent2"/>
              </a:solidFill>
            </a:endParaRPr>
          </a:p>
          <a:p>
            <a:pPr algn="ctr">
              <a:buNone/>
            </a:pPr>
            <a:r>
              <a:rPr lang="cs-CZ" b="1" dirty="0" smtClean="0">
                <a:solidFill>
                  <a:srgbClr val="FF0000"/>
                </a:solidFill>
              </a:rPr>
              <a:t>NEBO</a:t>
            </a:r>
          </a:p>
          <a:p>
            <a:r>
              <a:rPr lang="cs-CZ" b="1" dirty="0" smtClean="0"/>
              <a:t>Výstup přes MS </a:t>
            </a:r>
            <a:r>
              <a:rPr lang="cs-CZ" b="1" dirty="0" err="1" smtClean="0"/>
              <a:t>Teams</a:t>
            </a:r>
            <a:endParaRPr lang="cs-CZ" b="1" dirty="0" smtClean="0"/>
          </a:p>
          <a:p>
            <a:pPr lvl="1"/>
            <a:r>
              <a:rPr lang="cs-CZ" sz="2800" dirty="0" smtClean="0"/>
              <a:t>Téma: vztahující se k didaktice odborných předmětů</a:t>
            </a:r>
          </a:p>
          <a:p>
            <a:pPr lvl="2"/>
            <a:r>
              <a:rPr lang="cs-CZ" sz="2300" dirty="0" smtClean="0"/>
              <a:t>Zkušenosti s motivací,  propojením teorie a praxe, výukovými metodami, výukovými materiály, …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Harmonogram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Prezenční výuka: čtvrtek 8:00 – 9:50</a:t>
            </a:r>
          </a:p>
          <a:p>
            <a:r>
              <a:rPr lang="cs-CZ" dirty="0" smtClean="0"/>
              <a:t>Kombinovaná výuka: So 10. 10. 8:00-9:50, So 17. 10. 8:00-9:50, So 5. 12. 16:00-17:50, So 12. 12. 10:00-11:50</a:t>
            </a:r>
          </a:p>
          <a:p>
            <a:r>
              <a:rPr lang="cs-CZ" b="1" dirty="0" smtClean="0"/>
              <a:t>Výuka v semestru: 5. 10. – 9. 1.</a:t>
            </a:r>
          </a:p>
          <a:p>
            <a:r>
              <a:rPr lang="cs-CZ" b="1" dirty="0" smtClean="0"/>
              <a:t>Zkouškové: 11. 1. – 27. 2. </a:t>
            </a:r>
          </a:p>
          <a:p>
            <a:pPr>
              <a:buNone/>
            </a:pPr>
            <a:endParaRPr lang="cs-CZ" b="1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Seminární práce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720725" y="1692275"/>
          <a:ext cx="10752138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8570"/>
                <a:gridCol w="8693568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Termín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Úkol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Do</a:t>
                      </a:r>
                      <a:r>
                        <a:rPr lang="cs-CZ" baseline="0" dirty="0" smtClean="0"/>
                        <a:t> 31. 10. 2020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Odevzdat abstrakt</a:t>
                      </a:r>
                      <a:r>
                        <a:rPr lang="cs-CZ" baseline="0" dirty="0" smtClean="0"/>
                        <a:t> žákovského projektu (abstrakt/anotace/vymezení tématu + klíčová slova)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Do 15. 11. 2020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Odevzdat : uplatnění projektu, cíle, vymezení typu projektu, očekávané výstupy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Do 29. 11. 2020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Odevzdat: časový harmonogram k projektu, realizaci a organizační zajištění projektu (včetně zadání jednotlivých úkolů, prostředků pro</a:t>
                      </a:r>
                      <a:r>
                        <a:rPr lang="cs-CZ" baseline="0" dirty="0" smtClean="0"/>
                        <a:t> jejich řešení, způsobu vyhodnocení výsledků), způsob závěrečného hodnocení </a:t>
                      </a:r>
                      <a:r>
                        <a:rPr lang="cs-CZ" baseline="0" dirty="0" smtClean="0"/>
                        <a:t>žáků =&gt; finální popis ŽP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1. – 19. 12. 2020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Kontrola</a:t>
                      </a:r>
                      <a:r>
                        <a:rPr lang="cs-CZ" baseline="0" dirty="0" smtClean="0"/>
                        <a:t> ŽP vyučujícím a čas na případné opravy/úpravy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2) Výstup přes MS </a:t>
            </a:r>
            <a:r>
              <a:rPr lang="cs-CZ" dirty="0" err="1" smtClean="0"/>
              <a:t>Teams</a:t>
            </a:r>
            <a:r>
              <a:rPr lang="cs-CZ" dirty="0" smtClean="0"/>
              <a:t> k tématu z didaktiky odborných předmětů</a:t>
            </a:r>
            <a:br>
              <a:rPr lang="cs-CZ" dirty="0" smtClean="0"/>
            </a:b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/>
          </p:cNvGraphicFramePr>
          <p:nvPr/>
        </p:nvGraphicFramePr>
        <p:xfrm>
          <a:off x="732757" y="2462296"/>
          <a:ext cx="10752138" cy="293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8570"/>
                <a:gridCol w="8693568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Termín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Úkol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Do</a:t>
                      </a:r>
                      <a:r>
                        <a:rPr lang="cs-CZ" baseline="0" dirty="0" smtClean="0"/>
                        <a:t> 31. 10. 2020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Odevzdat abstrakt</a:t>
                      </a:r>
                      <a:r>
                        <a:rPr lang="cs-CZ" baseline="0" dirty="0" smtClean="0"/>
                        <a:t> zvoleného výstupu (abstrakt/anotace/vymezení tématu + klíčová slova)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Do 15. 11. 2020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Odevzdat : dokument s teoretickým vymezením problematiky včetně citace odborné literatury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Do 29. 11. 2020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Odevzdat</a:t>
                      </a:r>
                      <a:r>
                        <a:rPr lang="cs-CZ" dirty="0" smtClean="0"/>
                        <a:t>: finální verzi dokumentu včetně prezentace </a:t>
                      </a:r>
                      <a:r>
                        <a:rPr lang="cs-CZ" dirty="0" smtClean="0"/>
                        <a:t>pro výstup shrnující teoretická</a:t>
                      </a:r>
                      <a:r>
                        <a:rPr lang="cs-CZ" baseline="0" dirty="0" smtClean="0"/>
                        <a:t> východiska a zejména obsahující praktické ukázky z pedagogické praxe (osobní zkušenosti, …)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1. – 19. 12. 2020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Výstup</a:t>
                      </a:r>
                      <a:r>
                        <a:rPr lang="cs-CZ" baseline="0" dirty="0" smtClean="0"/>
                        <a:t> přes MS </a:t>
                      </a:r>
                      <a:r>
                        <a:rPr lang="cs-CZ" baseline="0" dirty="0" err="1" smtClean="0"/>
                        <a:t>Teams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 a zdroje informací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400" dirty="0" smtClean="0">
                <a:hlinkClick r:id="rId2"/>
              </a:rPr>
              <a:t>http://www.</a:t>
            </a:r>
            <a:r>
              <a:rPr lang="cs-CZ" sz="1400" dirty="0" err="1" smtClean="0">
                <a:hlinkClick r:id="rId2"/>
              </a:rPr>
              <a:t>nuov.cz</a:t>
            </a:r>
            <a:r>
              <a:rPr lang="cs-CZ" sz="1400" dirty="0" smtClean="0">
                <a:hlinkClick r:id="rId2"/>
              </a:rPr>
              <a:t>/</a:t>
            </a:r>
            <a:r>
              <a:rPr lang="cs-CZ" sz="1400" dirty="0" err="1" smtClean="0">
                <a:hlinkClick r:id="rId2"/>
              </a:rPr>
              <a:t>uploads</a:t>
            </a:r>
            <a:r>
              <a:rPr lang="cs-CZ" sz="1400" dirty="0" smtClean="0">
                <a:hlinkClick r:id="rId2"/>
              </a:rPr>
              <a:t>/KURIKULUM/</a:t>
            </a:r>
            <a:r>
              <a:rPr lang="cs-CZ" sz="1400" dirty="0" err="1" smtClean="0">
                <a:hlinkClick r:id="rId2"/>
              </a:rPr>
              <a:t>zakovske</a:t>
            </a:r>
            <a:r>
              <a:rPr lang="cs-CZ" sz="1400" dirty="0" smtClean="0">
                <a:hlinkClick r:id="rId2"/>
              </a:rPr>
              <a:t>_projekty_cesta_ke_</a:t>
            </a:r>
            <a:r>
              <a:rPr lang="cs-CZ" sz="1400" dirty="0" err="1" smtClean="0">
                <a:hlinkClick r:id="rId2"/>
              </a:rPr>
              <a:t>kompetencim.pdf</a:t>
            </a:r>
            <a:endParaRPr lang="cs-CZ" sz="1400" dirty="0" smtClean="0"/>
          </a:p>
          <a:p>
            <a:r>
              <a:rPr lang="cs-CZ" sz="1400" dirty="0" smtClean="0"/>
              <a:t>Dalibor </a:t>
            </a:r>
            <a:r>
              <a:rPr lang="cs-CZ" sz="1400" dirty="0" err="1" smtClean="0"/>
              <a:t>Naar</a:t>
            </a:r>
            <a:r>
              <a:rPr lang="cs-CZ" sz="1400" dirty="0" smtClean="0"/>
              <a:t> a kol.: </a:t>
            </a:r>
            <a:r>
              <a:rPr lang="cs-CZ" sz="1400" i="1" dirty="0" smtClean="0"/>
              <a:t>Průvodce pro projektové vyučování. 1. </a:t>
            </a:r>
            <a:r>
              <a:rPr lang="cs-CZ" sz="1400" i="1" dirty="0" err="1" smtClean="0"/>
              <a:t>vyd</a:t>
            </a:r>
            <a:r>
              <a:rPr lang="cs-CZ" sz="1400" i="1" dirty="0" smtClean="0"/>
              <a:t>., </a:t>
            </a:r>
            <a:r>
              <a:rPr lang="cs-CZ" sz="1400" i="1" dirty="0" err="1" smtClean="0"/>
              <a:t>Egredior</a:t>
            </a:r>
            <a:r>
              <a:rPr lang="cs-CZ" sz="1400" i="1" dirty="0" smtClean="0"/>
              <a:t> o. s. </a:t>
            </a:r>
            <a:r>
              <a:rPr lang="cs-CZ" sz="1400" i="1" dirty="0" err="1" smtClean="0"/>
              <a:t>nakl</a:t>
            </a:r>
            <a:r>
              <a:rPr lang="cs-CZ" sz="1400" i="1" dirty="0" smtClean="0"/>
              <a:t>. Zajímavé učení, 2004</a:t>
            </a:r>
          </a:p>
          <a:p>
            <a:r>
              <a:rPr lang="cs-CZ" sz="1400" dirty="0" smtClean="0"/>
              <a:t>Kubínová Marie. </a:t>
            </a:r>
            <a:r>
              <a:rPr lang="cs-CZ" sz="1400" i="1" dirty="0" smtClean="0"/>
              <a:t>Projekty ve vyučování. www. </a:t>
            </a:r>
            <a:r>
              <a:rPr lang="cs-CZ" sz="1400" i="1" dirty="0" err="1" smtClean="0"/>
              <a:t>rvp.cz</a:t>
            </a:r>
            <a:r>
              <a:rPr lang="cs-CZ" sz="1400" i="1" dirty="0" smtClean="0"/>
              <a:t>/</a:t>
            </a:r>
            <a:r>
              <a:rPr lang="cs-CZ" sz="1400" i="1" dirty="0" err="1" smtClean="0"/>
              <a:t>clanek</a:t>
            </a:r>
            <a:r>
              <a:rPr lang="cs-CZ" sz="1400" i="1" dirty="0" smtClean="0"/>
              <a:t>/289/334</a:t>
            </a:r>
            <a:endParaRPr lang="cs-CZ" sz="1400" dirty="0" smtClean="0"/>
          </a:p>
          <a:p>
            <a:r>
              <a:rPr lang="cs-CZ" sz="1400" dirty="0" smtClean="0"/>
              <a:t>ČADÍLEK, Miroslav a Aleš LOVEČEK. </a:t>
            </a:r>
            <a:r>
              <a:rPr lang="cs-CZ" sz="1400" i="1" dirty="0" smtClean="0"/>
              <a:t>Didaktika odborných předmětů.</a:t>
            </a:r>
            <a:r>
              <a:rPr lang="cs-CZ" sz="1400" dirty="0" smtClean="0"/>
              <a:t> Brno: Akademické nakladatelství CERM, s.r.o., 2003. 173 s. </a:t>
            </a:r>
            <a:r>
              <a:rPr lang="cs-CZ" sz="1400" dirty="0" err="1" smtClean="0"/>
              <a:t>info</a:t>
            </a:r>
            <a:endParaRPr lang="cs-CZ" sz="1400" dirty="0" smtClean="0"/>
          </a:p>
          <a:p>
            <a:r>
              <a:rPr lang="cs-CZ" sz="1400" dirty="0" smtClean="0"/>
              <a:t>ČADÍLEK, Miroslav. </a:t>
            </a:r>
            <a:r>
              <a:rPr lang="cs-CZ" sz="1400" i="1" dirty="0" smtClean="0"/>
              <a:t>Didaktika praktického vyučování I</a:t>
            </a:r>
            <a:r>
              <a:rPr lang="cs-CZ" sz="1400" dirty="0" smtClean="0"/>
              <a:t>. Brno: Akademické nakladatelství CERM,s.r.o., 2003. 104 s. </a:t>
            </a:r>
            <a:r>
              <a:rPr lang="cs-CZ" sz="1400" dirty="0" err="1" smtClean="0"/>
              <a:t>info</a:t>
            </a:r>
            <a:endParaRPr lang="cs-CZ" sz="1400" dirty="0" smtClean="0"/>
          </a:p>
          <a:p>
            <a:r>
              <a:rPr lang="cs-CZ" sz="1400" dirty="0" smtClean="0"/>
              <a:t>ČADÍLEK, Miroslav a Pavla STEJSKALOVÁ. </a:t>
            </a:r>
            <a:r>
              <a:rPr lang="cs-CZ" sz="1400" i="1" dirty="0" smtClean="0"/>
              <a:t>Didaktika praktického vyučování II</a:t>
            </a:r>
            <a:r>
              <a:rPr lang="cs-CZ" sz="1400" dirty="0" smtClean="0"/>
              <a:t>. Brno: Akademické nakladatelství CERM, s.r.o., 2003. 68 s. </a:t>
            </a:r>
            <a:r>
              <a:rPr lang="cs-CZ" sz="1400" dirty="0" err="1" smtClean="0"/>
              <a:t>info</a:t>
            </a:r>
            <a:endParaRPr lang="cs-CZ" sz="1400" dirty="0" smtClean="0"/>
          </a:p>
          <a:p>
            <a:r>
              <a:rPr lang="cs-CZ" sz="1400" dirty="0" smtClean="0"/>
              <a:t>MAŇÁK, Josef a Vlastimil ŠVEC. </a:t>
            </a:r>
            <a:r>
              <a:rPr lang="cs-CZ" sz="1400" i="1" dirty="0" smtClean="0"/>
              <a:t>Výukové metody</a:t>
            </a:r>
            <a:r>
              <a:rPr lang="cs-CZ" sz="1400" dirty="0" smtClean="0"/>
              <a:t>. Brno: </a:t>
            </a:r>
            <a:r>
              <a:rPr lang="cs-CZ" sz="1400" dirty="0" err="1" smtClean="0"/>
              <a:t>Paido</a:t>
            </a:r>
            <a:r>
              <a:rPr lang="cs-CZ" sz="1400" dirty="0" smtClean="0"/>
              <a:t>, 2003. 219 s. 148. ISBN 80-7315-039-5. </a:t>
            </a:r>
            <a:r>
              <a:rPr lang="cs-CZ" sz="1400" dirty="0" err="1" smtClean="0"/>
              <a:t>info</a:t>
            </a:r>
            <a:endParaRPr lang="cs-CZ" sz="1400" dirty="0" smtClean="0"/>
          </a:p>
          <a:p>
            <a:r>
              <a:rPr lang="cs-CZ" sz="1400" dirty="0" smtClean="0"/>
              <a:t>ŠVEC, Vlastimil, Hana FILOVÁ a Oldřich ŠIMONÍK. </a:t>
            </a:r>
            <a:r>
              <a:rPr lang="cs-CZ" sz="1400" i="1" dirty="0" smtClean="0"/>
              <a:t>Praktikum didaktických dovedností</a:t>
            </a:r>
            <a:r>
              <a:rPr lang="cs-CZ" sz="1400" dirty="0" smtClean="0"/>
              <a:t>. 2. </a:t>
            </a:r>
            <a:r>
              <a:rPr lang="cs-CZ" sz="1400" dirty="0" err="1" smtClean="0"/>
              <a:t>vyd</a:t>
            </a:r>
            <a:r>
              <a:rPr lang="cs-CZ" sz="1400" dirty="0" smtClean="0"/>
              <a:t>. V Brně: Masarykova univerzita, 2002. 90 s. ISBN 8021026987. </a:t>
            </a:r>
            <a:r>
              <a:rPr lang="cs-CZ" sz="1400" dirty="0" err="1" smtClean="0"/>
              <a:t>info</a:t>
            </a:r>
            <a:endParaRPr lang="cs-CZ" sz="1400" dirty="0" smtClean="0"/>
          </a:p>
          <a:p>
            <a:r>
              <a:rPr lang="cs-CZ" sz="1400" dirty="0" smtClean="0"/>
              <a:t>KALHOUS, Zdeněk a Otto OBST. </a:t>
            </a:r>
            <a:r>
              <a:rPr lang="cs-CZ" sz="1400" i="1" dirty="0" smtClean="0"/>
              <a:t>Školní didaktika</a:t>
            </a:r>
            <a:r>
              <a:rPr lang="cs-CZ" sz="1400" dirty="0" smtClean="0"/>
              <a:t>. </a:t>
            </a:r>
            <a:r>
              <a:rPr lang="cs-CZ" sz="1400" dirty="0" err="1" smtClean="0"/>
              <a:t>Vyd</a:t>
            </a:r>
            <a:r>
              <a:rPr lang="cs-CZ" sz="1400" dirty="0" smtClean="0"/>
              <a:t>. 1. Praha: Portál, 2002. 447 s. ISBN 807178253X. </a:t>
            </a:r>
            <a:r>
              <a:rPr lang="cs-CZ" sz="1400" dirty="0" err="1" smtClean="0"/>
              <a:t>info</a:t>
            </a:r>
            <a:endParaRPr lang="cs-CZ" sz="1400" dirty="0" smtClean="0"/>
          </a:p>
          <a:p>
            <a:r>
              <a:rPr lang="cs-CZ" sz="1400" dirty="0" smtClean="0"/>
              <a:t>TUREK, Ivan. </a:t>
            </a:r>
            <a:r>
              <a:rPr lang="cs-CZ" sz="1400" i="1" dirty="0" smtClean="0"/>
              <a:t>Didaktika</a:t>
            </a:r>
            <a:r>
              <a:rPr lang="cs-CZ" sz="1400" dirty="0" smtClean="0"/>
              <a:t>. Bratislava: </a:t>
            </a:r>
            <a:r>
              <a:rPr lang="cs-CZ" sz="1400" dirty="0" err="1" smtClean="0"/>
              <a:t>Wolters</a:t>
            </a:r>
            <a:r>
              <a:rPr lang="cs-CZ" sz="1400" dirty="0" smtClean="0"/>
              <a:t> </a:t>
            </a:r>
            <a:r>
              <a:rPr lang="cs-CZ" sz="1400" dirty="0" err="1" smtClean="0"/>
              <a:t>Kluwer</a:t>
            </a:r>
            <a:r>
              <a:rPr lang="cs-CZ" sz="1400" dirty="0" smtClean="0"/>
              <a:t> (</a:t>
            </a:r>
            <a:r>
              <a:rPr lang="cs-CZ" sz="1400" dirty="0" err="1" smtClean="0"/>
              <a:t>Iura</a:t>
            </a:r>
            <a:r>
              <a:rPr lang="cs-CZ" sz="1400" dirty="0" smtClean="0"/>
              <a:t> </a:t>
            </a:r>
            <a:r>
              <a:rPr lang="cs-CZ" sz="1400" dirty="0" err="1" smtClean="0"/>
              <a:t>Edition</a:t>
            </a:r>
            <a:r>
              <a:rPr lang="cs-CZ" sz="1400" dirty="0" smtClean="0"/>
              <a:t>), 2008. ISBN 978-80-8078-198-9.</a:t>
            </a:r>
          </a:p>
          <a:p>
            <a:r>
              <a:rPr lang="cs-CZ" sz="1400" dirty="0" smtClean="0"/>
              <a:t>…</a:t>
            </a:r>
          </a:p>
          <a:p>
            <a:endParaRPr lang="cs-CZ" sz="1400" dirty="0" smtClean="0"/>
          </a:p>
          <a:p>
            <a:endParaRPr lang="cs-CZ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331</TotalTime>
  <Words>404</Words>
  <Application>Microsoft Office PowerPoint</Application>
  <PresentationFormat>Vlastní</PresentationFormat>
  <Paragraphs>61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prezentace-edu-cz</vt:lpstr>
      <vt:lpstr>Seminář z didaktiky odborných předmětů Úvodní informace</vt:lpstr>
      <vt:lpstr>Požadavky k ukončení předmětu  – udělení kolokvia</vt:lpstr>
      <vt:lpstr>Harmonogram</vt:lpstr>
      <vt:lpstr>1) Seminární práce</vt:lpstr>
      <vt:lpstr>2) Výstup přes MS Teams k tématu z didaktiky odborných předmětů </vt:lpstr>
      <vt:lpstr>Doporučená literatura a zdroje informací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Lenovo</cp:lastModifiedBy>
  <cp:revision>24</cp:revision>
  <cp:lastPrinted>1601-01-01T00:00:00Z</cp:lastPrinted>
  <dcterms:created xsi:type="dcterms:W3CDTF">2019-06-11T20:19:30Z</dcterms:created>
  <dcterms:modified xsi:type="dcterms:W3CDTF">2020-10-08T10:50:56Z</dcterms:modified>
</cp:coreProperties>
</file>