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4" r:id="rId4"/>
    <p:sldId id="259" r:id="rId5"/>
    <p:sldId id="260" r:id="rId6"/>
    <p:sldId id="261" r:id="rId7"/>
    <p:sldId id="265" r:id="rId8"/>
    <p:sldId id="262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C6DE10C-B654-4AF4-A8C5-A8BAC04431A6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409899-86AD-4121-9145-4813C614EC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5500BA-DBC4-4ADA-A8F2-EE29E5D80CD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D35CF-96E2-4CD5-88A3-EBFB6157DD02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1D7F8-315B-49B0-B612-28B45B444F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D70EC-093A-4AF1-8306-0CF72A88ECC5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97EFA-FE3E-4644-9409-875C15411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CEA57-C17A-4504-9E1B-D7928007F712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5231-D6FA-4C7D-9134-9DDF4AC406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9BF0A-2892-4E18-99D3-6FBAA60F4C37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9E7C7-579B-413F-A9A8-2C3A6D51FF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92A8F-1B08-4DB5-B79C-6614AB337AF3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6BEBB-5812-4D0F-B467-2B5FFB9C8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27762-1F6E-4248-9629-13997A247487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61E94-184C-48A0-BDD8-1DCE0D723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DD0AD-FFCC-43B2-9A51-295D67EBE6FA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5BA19-9597-4D8B-A9DD-FA5178AFAB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36FF3-455B-4983-939C-81BB0499C259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1313E-DDFF-4E7C-80FD-C33AEFA5FC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39893-56F1-4D9B-B484-21941DDA8002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89DB3-0122-4B25-B678-C807B14B0E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53714-EF59-4A5B-9076-034FD631C436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8D57F-A163-471A-B9C2-2AD6BCAC77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24578-DE8F-47E6-874A-FB3BFD0F17CB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37EE9-5627-4C7B-8207-02BACBD1F8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9A29DA-904A-484D-99DB-C4B01106F6A4}" type="datetimeFigureOut">
              <a:rPr lang="cs-CZ"/>
              <a:pPr>
                <a:defRPr/>
              </a:pPr>
              <a:t>28.2.2015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489761-3A31-49C7-80DE-B98C48ABEF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Kyseliny a jejich názvosloví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468313" y="3860800"/>
            <a:ext cx="8424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Kyselina fluorovodíková      </a:t>
            </a:r>
            <a:r>
              <a:rPr lang="cs-CZ" sz="2400" b="1" i="1">
                <a:latin typeface="Constantia" pitchFamily="18" charset="0"/>
                <a:sym typeface="Symbol" pitchFamily="18" charset="2"/>
              </a:rPr>
              <a:t>     HF</a:t>
            </a:r>
            <a:endParaRPr lang="cs-CZ" sz="2400" b="1" i="1">
              <a:latin typeface="Constantia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850" y="2924175"/>
            <a:ext cx="8640763" cy="893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znáte </a:t>
            </a:r>
            <a:r>
              <a:rPr lang="cs-CZ" sz="2600" b="1" dirty="0" err="1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halogenovodíkové</a:t>
            </a: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kyseliny ? Napište jejich názvy a vzorce: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468313" y="4508500"/>
            <a:ext cx="85772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Kyselina chlorovodíková      </a:t>
            </a:r>
            <a:r>
              <a:rPr lang="cs-CZ" sz="2400" b="1" i="1">
                <a:latin typeface="Constantia" pitchFamily="18" charset="0"/>
                <a:sym typeface="Symbol" pitchFamily="18" charset="2"/>
              </a:rPr>
              <a:t>     HCl</a:t>
            </a:r>
            <a:endParaRPr lang="cs-CZ" sz="2400" b="1" i="1">
              <a:latin typeface="Constantia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468313" y="5157788"/>
            <a:ext cx="85772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Kyselina bromovodíková      </a:t>
            </a:r>
            <a:r>
              <a:rPr lang="cs-CZ" sz="2400" b="1" i="1">
                <a:latin typeface="Constantia" pitchFamily="18" charset="0"/>
                <a:sym typeface="Symbol" pitchFamily="18" charset="2"/>
              </a:rPr>
              <a:t>     HBr</a:t>
            </a:r>
            <a:endParaRPr lang="cs-CZ" sz="2400" b="1" i="1">
              <a:latin typeface="Constantia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468313" y="5732463"/>
            <a:ext cx="85772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Kyselina jodovodíková           </a:t>
            </a:r>
            <a:r>
              <a:rPr lang="cs-CZ" sz="2400" b="1" i="1">
                <a:latin typeface="Constantia" pitchFamily="18" charset="0"/>
                <a:sym typeface="Symbol" pitchFamily="18" charset="2"/>
              </a:rPr>
              <a:t>     HI</a:t>
            </a:r>
            <a:endParaRPr lang="cs-CZ" sz="2400" b="1" i="1">
              <a:latin typeface="Constantia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850" y="836613"/>
            <a:ext cx="82804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dělíme anorganické kyseliny dle obsahu atomu kyslíku v molekule kyseliny ?</a:t>
            </a: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468313" y="1773238"/>
            <a:ext cx="85772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>
                <a:latin typeface="Constantia" pitchFamily="18" charset="0"/>
              </a:rPr>
              <a:t>Podle toho, zda kyseliny </a:t>
            </a:r>
            <a:r>
              <a:rPr lang="cs-CZ" sz="2400" b="1" i="1">
                <a:solidFill>
                  <a:srgbClr val="7030A0"/>
                </a:solidFill>
                <a:latin typeface="Constantia" pitchFamily="18" charset="0"/>
              </a:rPr>
              <a:t>obsahují</a:t>
            </a:r>
            <a:r>
              <a:rPr lang="cs-CZ" sz="2400" b="1" i="1">
                <a:latin typeface="Constantia" pitchFamily="18" charset="0"/>
              </a:rPr>
              <a:t> nebo </a:t>
            </a:r>
            <a:r>
              <a:rPr lang="cs-CZ" sz="2400" b="1" i="1">
                <a:solidFill>
                  <a:srgbClr val="7030A0"/>
                </a:solidFill>
                <a:latin typeface="Constantia" pitchFamily="18" charset="0"/>
              </a:rPr>
              <a:t>neobsahují</a:t>
            </a:r>
            <a:r>
              <a:rPr lang="cs-CZ" sz="2400" b="1" i="1">
                <a:latin typeface="Constantia" pitchFamily="18" charset="0"/>
              </a:rPr>
              <a:t> ve své molekule kyslík, je dělíme na </a:t>
            </a:r>
            <a:r>
              <a:rPr lang="cs-CZ" sz="2400" b="1" i="1">
                <a:solidFill>
                  <a:srgbClr val="7030A0"/>
                </a:solidFill>
                <a:latin typeface="Constantia" pitchFamily="18" charset="0"/>
              </a:rPr>
              <a:t>kyslíkaté</a:t>
            </a:r>
            <a:r>
              <a:rPr lang="cs-CZ" sz="2400" b="1" i="1">
                <a:latin typeface="Constantia" pitchFamily="18" charset="0"/>
              </a:rPr>
              <a:t> a </a:t>
            </a:r>
            <a:r>
              <a:rPr lang="cs-CZ" sz="2400" b="1" i="1">
                <a:solidFill>
                  <a:srgbClr val="7030A0"/>
                </a:solidFill>
                <a:latin typeface="Constantia" pitchFamily="18" charset="0"/>
              </a:rPr>
              <a:t>bezkyslíkaté.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3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19283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23850" y="4076700"/>
            <a:ext cx="8793163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Do obecného vzorce anorganických kyselin vyznačte kladně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nabitou část molekuly a záporně nabitou část molekuly: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95288" y="765175"/>
            <a:ext cx="8721725" cy="492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2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Napište obecný vzorec kyslíkatých anorganických kyselin: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0288" y="1341438"/>
            <a:ext cx="454342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4875" y="5013325"/>
            <a:ext cx="7334250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308725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Tvorba vzorců anorganických kyselin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Vytvořte vzorec KYSELINY DUSIČNÉ:  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Nejdříve napíšeme kostru vzorce dle vzoru obecného vzorce anorganických kyselin, viz dříve: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oxidační čísla nad vodík a kyslík, a následně dle koncovky přídavného jména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prvek, podle kterého je kyselina pojmenována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Pro tvorbu vzorců anorganických kyselin platí následující pravidlo: </a:t>
            </a:r>
            <a:r>
              <a:rPr lang="cs-CZ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Součet kladných oxidačních čísel vydělíme záporným oxidačním číslem a </a:t>
            </a:r>
            <a:r>
              <a:rPr lang="cs-CZ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výsledek</a:t>
            </a:r>
            <a:r>
              <a:rPr lang="cs-CZ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(bez znaménka) zapíšeme jako </a:t>
            </a:r>
            <a:r>
              <a:rPr lang="cs-CZ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dolní index za značku kyslíku:  </a:t>
            </a:r>
          </a:p>
          <a:p>
            <a:pPr marL="457200" indent="-45720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924300" y="2276475"/>
            <a:ext cx="23764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 N O</a:t>
            </a:r>
            <a:endParaRPr lang="cs-CZ" sz="3200" baseline="60000">
              <a:solidFill>
                <a:srgbClr val="660066"/>
              </a:solidFill>
              <a:latin typeface="Constantia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851275" y="4076700"/>
            <a:ext cx="288131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3000" b="1" baseline="70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cs-CZ" sz="32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3000" b="1" baseline="7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cs-CZ" sz="32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cs-CZ" sz="3000" b="1" baseline="70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-II</a:t>
            </a:r>
            <a:endParaRPr lang="cs-CZ" sz="3000" baseline="7000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140200" y="6021388"/>
            <a:ext cx="23764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H N O</a:t>
            </a:r>
            <a:r>
              <a:rPr lang="cs-CZ" sz="32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sz="3200" baseline="-25000">
              <a:solidFill>
                <a:srgbClr val="FF0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b="1" u="sng" smtClean="0">
                <a:solidFill>
                  <a:srgbClr val="660066"/>
                </a:solidFill>
              </a:rPr>
              <a:t>Doplňte vzorce následujících anorganických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b="1" u="sng" smtClean="0">
                <a:solidFill>
                  <a:srgbClr val="660066"/>
                </a:solidFill>
              </a:rPr>
              <a:t>kyselin:</a:t>
            </a:r>
          </a:p>
          <a:p>
            <a:pPr eaLnBrk="1" hangingPunct="1">
              <a:buFont typeface="Wingdings 2" pitchFamily="18" charset="2"/>
              <a:buNone/>
            </a:pPr>
            <a:endParaRPr lang="cs-CZ" b="1" u="sng" smtClean="0">
              <a:solidFill>
                <a:srgbClr val="660066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cs-CZ" sz="2400" b="1" i="1" smtClean="0"/>
              <a:t>kyselina chloristá    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b="1" i="1" smtClean="0"/>
              <a:t>kyselina uhličitá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b="1" i="1" smtClean="0"/>
              <a:t>kyselina osmičelá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b="1" i="1" smtClean="0"/>
              <a:t>kyselina chlorná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b="1" i="1" smtClean="0"/>
              <a:t>kyselina sírová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b="1" i="1" smtClean="0"/>
              <a:t>kyselina dusitá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b="1" i="1" smtClean="0"/>
              <a:t>kyselina křemičitá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b="1" i="1" smtClean="0"/>
              <a:t>kyselina trihydrogenfosforečná</a:t>
            </a:r>
            <a:endParaRPr lang="cs-CZ" b="1" smtClean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419475" y="1916113"/>
            <a:ext cx="43926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HClO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endParaRPr lang="cs-CZ" sz="2400" b="1" i="1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419475" y="2349500"/>
            <a:ext cx="44656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H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419475" y="2781300"/>
            <a:ext cx="2232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H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OsO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  <a:endParaRPr lang="cs-CZ" sz="2400" baseline="-25000">
              <a:latin typeface="Constantia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419475" y="3284538"/>
            <a:ext cx="2592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HClO</a:t>
            </a:r>
            <a:endParaRPr lang="cs-CZ" sz="2400" b="1" baseline="-25000">
              <a:latin typeface="Constantia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419475" y="3716338"/>
            <a:ext cx="26654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H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endParaRPr lang="cs-CZ" sz="2400" baseline="-25000">
              <a:latin typeface="Constantia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419475" y="4149725"/>
            <a:ext cx="33131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HNO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2400" baseline="-25000">
              <a:latin typeface="Constantia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419475" y="4581525"/>
            <a:ext cx="1944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H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SiO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endParaRPr lang="cs-CZ" sz="2400" baseline="-25000">
              <a:latin typeface="Constantia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5364163" y="5013325"/>
            <a:ext cx="3024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H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endParaRPr lang="cs-CZ" sz="2400" baseline="-250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308725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Tvorba názvů anorganických kyselin ze vzorce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sz="2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Vytvořte název následující anorganické kyseliny:</a:t>
            </a:r>
            <a:r>
              <a:rPr lang="cs-CZ" sz="28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8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8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sz="3200" b="1" baseline="-25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Tx/>
              <a:buFont typeface="Wingdings 2" pitchFamily="18" charset="2"/>
              <a:buAutoNum type="arabicPeriod"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Doplníme oxidační čísla tam, kde je známe (nad vodík a kyslík):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 Klíčovým úkolem pro pojmenování kyseliny je určit oxidační číslo nad atomem síry!!!  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Tx/>
              <a:buFont typeface="+mj-lt"/>
              <a:buAutoNum type="arabicPeriod" startAt="2"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Spočítáme celkový záporný náboj na záporné části molekuly: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 startAt="2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 startAt="2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 startAt="2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 startAt="2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eriod" startAt="2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TextovéPole 4"/>
          <p:cNvSpPr txBox="1">
            <a:spLocks noChangeArrowheads="1"/>
          </p:cNvSpPr>
          <p:nvPr/>
        </p:nvSpPr>
        <p:spPr bwMode="auto">
          <a:xfrm>
            <a:off x="2700338" y="5949950"/>
            <a:ext cx="4248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   •  (-II)   =   -6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2138" y="2636838"/>
            <a:ext cx="25193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905500"/>
          </a:xfrm>
        </p:spPr>
        <p:txBody>
          <a:bodyPr/>
          <a:lstStyle/>
          <a:p>
            <a:pPr marL="457200" indent="-457200" eaLnBrk="1" hangingPunct="1">
              <a:buClrTx/>
              <a:buFont typeface="Calibri" pitchFamily="34" charset="0"/>
              <a:buAutoNum type="arabicPeriod" startAt="3"/>
            </a:pP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Celkový kladný náboj na kladné části molekuly musí být </a:t>
            </a:r>
            <a:r>
              <a:rPr lang="cs-CZ" sz="24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stejný, ale opačného znaménka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, takže:</a:t>
            </a:r>
          </a:p>
          <a:p>
            <a:pPr marL="457200" indent="-457200" eaLnBrk="1" hangingPunct="1">
              <a:buFont typeface="Calibri" pitchFamily="34" charset="0"/>
              <a:buAutoNum type="arabicPeriod" startAt="3"/>
            </a:pP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Calibri" pitchFamily="34" charset="0"/>
              <a:buAutoNum type="arabicPeriod" startAt="3"/>
            </a:pPr>
            <a:endParaRPr lang="cs-CZ" sz="2400" b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ClrTx/>
              <a:buFont typeface="Calibri" pitchFamily="34" charset="0"/>
              <a:buAutoNum type="arabicPeriod" startAt="3"/>
            </a:pP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Jelikož </a:t>
            </a:r>
            <a:r>
              <a:rPr lang="cs-CZ" sz="24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 atomy vodíku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(každý s oxidačním číslem +I) poskytují v molekule </a:t>
            </a:r>
            <a:r>
              <a:rPr lang="cs-CZ" sz="24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kladný náboj +2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, zbývá do hodnoty </a:t>
            </a:r>
            <a:r>
              <a:rPr lang="cs-CZ" sz="24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celkového kladného náboje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 na kladné části molekuly doplnit </a:t>
            </a:r>
            <a:r>
              <a:rPr lang="cs-CZ" sz="24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náboj +4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což odpovídá hodnotě oxidačního čísla nad atomem síry  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cs-CZ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+IV</a:t>
            </a:r>
            <a:r>
              <a:rPr lang="cs-CZ" sz="2400" b="1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457200" indent="-457200" eaLnBrk="1" hangingPunct="1">
              <a:buFont typeface="Wingdings 2" pitchFamily="18" charset="2"/>
              <a:buAutoNum type="arabicPeriod" startAt="3"/>
            </a:pPr>
            <a:endParaRPr lang="cs-CZ" sz="2000" b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 startAt="3"/>
            </a:pPr>
            <a:endParaRPr lang="cs-CZ" sz="2000" b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 startAt="3"/>
            </a:pPr>
            <a:endParaRPr lang="cs-CZ" sz="2000" b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 startAt="3"/>
            </a:pPr>
            <a:endParaRPr lang="cs-CZ" sz="2000" b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 startAt="3"/>
            </a:pPr>
            <a:endParaRPr lang="cs-CZ" sz="2000" b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 startAt="3"/>
            </a:pPr>
            <a:endParaRPr lang="cs-CZ" sz="2000" b="1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None/>
            </a:pPr>
            <a:endParaRPr lang="cs-CZ" sz="20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5"/>
          <p:cNvSpPr txBox="1">
            <a:spLocks noChangeArrowheads="1"/>
          </p:cNvSpPr>
          <p:nvPr/>
        </p:nvSpPr>
        <p:spPr bwMode="auto">
          <a:xfrm>
            <a:off x="3635375" y="1700213"/>
            <a:ext cx="108108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+6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550" y="4797425"/>
            <a:ext cx="6985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sah 2"/>
          <p:cNvSpPr>
            <a:spLocks noGrp="1"/>
          </p:cNvSpPr>
          <p:nvPr>
            <p:ph idx="1"/>
          </p:nvPr>
        </p:nvSpPr>
        <p:spPr>
          <a:xfrm>
            <a:off x="250825" y="549275"/>
            <a:ext cx="8435975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b="1" u="sng" smtClean="0">
                <a:solidFill>
                  <a:srgbClr val="7030A0"/>
                </a:solidFill>
              </a:rPr>
              <a:t>Vytvořte názvy následujících anorganických kyselin:</a:t>
            </a:r>
          </a:p>
          <a:p>
            <a:pPr eaLnBrk="1" hangingPunct="1">
              <a:buFont typeface="Wingdings 2" pitchFamily="18" charset="2"/>
              <a:buNone/>
            </a:pPr>
            <a:endParaRPr lang="cs-CZ" sz="2800" b="1" i="1" smtClean="0"/>
          </a:p>
          <a:p>
            <a:pPr eaLnBrk="1" hangingPunct="1">
              <a:buFont typeface="Wingdings 2" pitchFamily="18" charset="2"/>
              <a:buNone/>
            </a:pPr>
            <a:r>
              <a:rPr lang="cs-CZ" sz="2800" b="1" i="1" smtClean="0"/>
              <a:t> </a:t>
            </a:r>
            <a:r>
              <a:rPr lang="cs-CZ" sz="2800" b="1" i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800" b="1" i="1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i="1" smtClean="0">
                <a:latin typeface="Times New Roman" pitchFamily="18" charset="0"/>
                <a:cs typeface="Times New Roman" pitchFamily="18" charset="0"/>
              </a:rPr>
              <a:t>AsO</a:t>
            </a:r>
            <a:r>
              <a:rPr lang="cs-CZ" sz="2800" b="1" i="1" baseline="-2500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800" b="1" i="1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cs-CZ" sz="2800" b="1" i="1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i="1" smtClean="0">
                <a:latin typeface="Times New Roman" pitchFamily="18" charset="0"/>
                <a:cs typeface="Times New Roman" pitchFamily="18" charset="0"/>
              </a:rPr>
              <a:t>BO</a:t>
            </a:r>
            <a:r>
              <a:rPr lang="cs-CZ" sz="2800" b="1" i="1" baseline="-2500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800" b="1" i="1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cs-CZ" sz="2800" b="1" i="1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 smtClean="0"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cs-CZ" sz="2800" b="1" i="1" baseline="-2500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smtClean="0">
                <a:latin typeface="Times New Roman" pitchFamily="18" charset="0"/>
                <a:cs typeface="Times New Roman" pitchFamily="18" charset="0"/>
              </a:rPr>
              <a:t>HIO</a:t>
            </a:r>
            <a:r>
              <a:rPr lang="cs-CZ" sz="2800" b="1" i="1" baseline="-2500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smtClean="0">
                <a:latin typeface="Times New Roman" pitchFamily="18" charset="0"/>
                <a:cs typeface="Times New Roman" pitchFamily="18" charset="0"/>
              </a:rPr>
              <a:t>HIO</a:t>
            </a:r>
            <a:r>
              <a:rPr lang="cs-CZ" sz="2800" b="1" i="1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i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 b="1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endParaRPr lang="cs-CZ" sz="2800" b="1" i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cs-CZ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smtClean="0">
                <a:latin typeface="Times New Roman" pitchFamily="18" charset="0"/>
                <a:cs typeface="Times New Roman" pitchFamily="18" charset="0"/>
              </a:rPr>
              <a:t>HClO</a:t>
            </a:r>
            <a:r>
              <a:rPr lang="cs-CZ" sz="2800" b="1" i="1" baseline="-2500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800" b="1" i="1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 smtClean="0">
                <a:latin typeface="Times New Roman" pitchFamily="18" charset="0"/>
                <a:cs typeface="Times New Roman" pitchFamily="18" charset="0"/>
              </a:rPr>
              <a:t>SeO</a:t>
            </a:r>
            <a:r>
              <a:rPr lang="cs-CZ" sz="2800" b="1" i="1" baseline="-2500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smtClean="0">
                <a:latin typeface="Times New Roman" pitchFamily="18" charset="0"/>
                <a:cs typeface="Times New Roman" pitchFamily="18" charset="0"/>
              </a:rPr>
              <a:t>HIO</a:t>
            </a:r>
            <a:endParaRPr lang="cs-CZ" sz="2800" b="1" i="1" baseline="-250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cs-CZ" sz="2800" b="1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1908175" y="1557338"/>
            <a:ext cx="5832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kyselina trihydrogenarseničná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908175" y="2060575"/>
            <a:ext cx="5688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kyselina trihydrogenboritá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1908175" y="2565400"/>
            <a:ext cx="3743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kyselina wolframová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908175" y="3068638"/>
            <a:ext cx="3168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kyselina jodistá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908175" y="3573463"/>
            <a:ext cx="3024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kyselina jodičná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908175" y="4076700"/>
            <a:ext cx="3816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kyselina chloritá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908175" y="4581525"/>
            <a:ext cx="396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kyselina seleničitá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979613" y="5084763"/>
            <a:ext cx="40497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kyselina jodná</a:t>
            </a:r>
            <a:endParaRPr lang="cs-CZ" sz="24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149</TotalTime>
  <Words>381</Words>
  <Application>Microsoft Office PowerPoint</Application>
  <PresentationFormat>Předvádění na obrazovce (4:3)</PresentationFormat>
  <Paragraphs>99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 Kyseliny a jejich názvosloví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Kyseliny a jejich názvosloví</dc:title>
  <dc:creator>Ptacek</dc:creator>
  <cp:lastModifiedBy>Ptacek</cp:lastModifiedBy>
  <cp:revision>27</cp:revision>
  <dcterms:created xsi:type="dcterms:W3CDTF">2012-12-16T18:39:18Z</dcterms:created>
  <dcterms:modified xsi:type="dcterms:W3CDTF">2015-02-28T09:24:39Z</dcterms:modified>
</cp:coreProperties>
</file>