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16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3" autoAdjust="0"/>
  </p:normalViewPr>
  <p:slideViewPr>
    <p:cSldViewPr snapToGrid="0">
      <p:cViewPr varScale="1">
        <p:scale>
          <a:sx n="112" d="100"/>
          <a:sy n="112" d="100"/>
        </p:scale>
        <p:origin x="-474" y="-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7C85323-8B76-42E8-B379-C0D78DAC23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46711573-671E-47F1-BF28-0584A5572D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22D7D3A4-6CB2-4C74-AC91-9B35A2B98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CD97-2632-4C1C-8331-F39E133F8FA8}" type="datetimeFigureOut">
              <a:rPr lang="cs-CZ" smtClean="0"/>
              <a:t>7.10.2020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CDF96B82-9D2A-4754-BEBA-D934C84DE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D781DFC-EA6F-42DD-A3F0-2F7DCC829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6CE2-C429-4114-B694-9ACAC4C509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617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974E310-3359-4AAA-8B57-AD960460D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B54AF4CF-49F5-44D9-8EB1-20734ABCDC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6838759A-BC4F-4E61-B73E-97325BDFB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CD97-2632-4C1C-8331-F39E133F8FA8}" type="datetimeFigureOut">
              <a:rPr lang="cs-CZ" smtClean="0"/>
              <a:t>7.10.2020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F9CD360B-B128-427C-B2B0-731C9ED9E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D5A63F7-FAC2-4FC2-982F-41D297C78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6CE2-C429-4114-B694-9ACAC4C509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9681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AFE825F7-D486-4779-BAE5-F478A41CDB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F6DAA8FA-0419-4440-9974-708638949A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86170CF1-32A8-48BC-863F-94D5F1491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CD97-2632-4C1C-8331-F39E133F8FA8}" type="datetimeFigureOut">
              <a:rPr lang="cs-CZ" smtClean="0"/>
              <a:t>7.10.2020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521ABFA-5C58-4D7A-B6F8-0CD9BFD8C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A6C5CDD4-ADBD-45C3-A84E-56304936E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6CE2-C429-4114-B694-9ACAC4C509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2594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8F06B79-A73F-44CA-B12C-DB96C0159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8DBE819-F375-47BF-80D4-E6B678CD79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5C8A879D-40F1-4D63-9EFA-DACCA4D42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CD97-2632-4C1C-8331-F39E133F8FA8}" type="datetimeFigureOut">
              <a:rPr lang="cs-CZ" smtClean="0"/>
              <a:t>7.10.2020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D31FEB4F-BF5F-4390-A9E7-34D37D8E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7C10426E-255B-47CA-90EE-2B49A82A9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6CE2-C429-4114-B694-9ACAC4C509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01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6E8D42B-7638-4D71-B1E5-9083F7B8B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AD2E7AE7-07D5-4659-9956-1F747B1CA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3C399F7F-D7B0-4ABB-ABC0-2508BF436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CD97-2632-4C1C-8331-F39E133F8FA8}" type="datetimeFigureOut">
              <a:rPr lang="cs-CZ" smtClean="0"/>
              <a:t>7.10.2020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1CBDBB2B-CED2-4ECD-85AC-4259BFB29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F581A9A-AC2C-4649-B688-A5BED36B0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6CE2-C429-4114-B694-9ACAC4C509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8118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EF14792-B5ED-45CC-BC3F-2C0F00934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6CB3BD1-5378-42DB-BB0E-EA40640712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A0F7ECB9-F2CE-4B59-B7D8-FBDE890AC9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7F37C079-1F95-4A6B-B565-E8A057B7C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CD97-2632-4C1C-8331-F39E133F8FA8}" type="datetimeFigureOut">
              <a:rPr lang="cs-CZ" smtClean="0"/>
              <a:t>7.10.2020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980DC9A2-FA03-42A5-9B2B-84C39EC29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8F808E5C-D797-44A2-B61B-4ACA67414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6CE2-C429-4114-B694-9ACAC4C509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3217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0BCE888-33F8-4030-8889-C33BA16FE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3682A2A1-ACE2-494B-A78C-BEDF1DDFF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20897B96-4A90-496F-A938-B84C1DD44E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C5D8983B-419A-43F1-838B-2393B79E4A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8D95F9E8-DE2F-465D-9547-298C0AC8E1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E165DB6D-C0FD-4F3C-80CD-539B3745C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CD97-2632-4C1C-8331-F39E133F8FA8}" type="datetimeFigureOut">
              <a:rPr lang="cs-CZ" smtClean="0"/>
              <a:t>7.10.2020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4BEA8644-ACCC-4E7C-BB49-4840CB5EE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F551E55D-D127-4747-BB4D-85C4CCEA5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6CE2-C429-4114-B694-9ACAC4C509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3547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C7EC152-122F-4E8D-8C05-0B40A7926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624C6537-E918-4F7C-8A13-38D925A8F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CD97-2632-4C1C-8331-F39E133F8FA8}" type="datetimeFigureOut">
              <a:rPr lang="cs-CZ" smtClean="0"/>
              <a:t>7.10.2020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F5999B7D-807D-4B13-A72D-54D215F80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6D8972F9-8C59-40ED-A892-CD2722B59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6CE2-C429-4114-B694-9ACAC4C509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856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A35E5D10-253D-45F9-B7CC-157E03C17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CD97-2632-4C1C-8331-F39E133F8FA8}" type="datetimeFigureOut">
              <a:rPr lang="cs-CZ" smtClean="0"/>
              <a:t>7.10.2020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3E42E286-7D8C-4CF5-8E8E-C904BD5C9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4EE7BA19-5D73-403B-AE89-AF4E28BA6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6CE2-C429-4114-B694-9ACAC4C509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0111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5D1E1F9-E2CB-491F-9560-238A82316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8E8EB81-9133-4BA9-8DD6-6AF1ED23A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A7F6F05F-9ABD-49DC-BD36-7DD99ACC23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2E715229-165A-4AFF-8AC4-E112807AA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CD97-2632-4C1C-8331-F39E133F8FA8}" type="datetimeFigureOut">
              <a:rPr lang="cs-CZ" smtClean="0"/>
              <a:t>7.10.2020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52CCA03E-7160-477C-A382-EBEC57791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1AE8F98D-99D1-4981-930D-00ABFC679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6CE2-C429-4114-B694-9ACAC4C509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934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449F1BF-6B56-4B2A-8CC0-33E1684FB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EA0AD3D5-8B74-45A1-97C4-2B4506EF2E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8CDC49A9-0BA5-490C-80D8-A525D5AB3D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60130813-5B8B-4D6B-BC95-1EB7662E6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CD97-2632-4C1C-8331-F39E133F8FA8}" type="datetimeFigureOut">
              <a:rPr lang="cs-CZ" smtClean="0"/>
              <a:t>7.10.2020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D935D8FD-7BDD-4BE5-859A-E7B88028A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2D9A7CE8-DD6E-4781-833F-ECAC55FBA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6CE2-C429-4114-B694-9ACAC4C509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8262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7B92E61A-420E-4CCB-902E-67E7F612D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42522660-C4ED-420A-85B7-A5760460C5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898C25B-8542-4DE0-B254-67FC841A12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5CD97-2632-4C1C-8331-F39E133F8FA8}" type="datetimeFigureOut">
              <a:rPr lang="cs-CZ" smtClean="0"/>
              <a:t>7.10.2020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696414B2-2C63-41E6-BFC1-EB89ECB420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7C2440E-D230-4F96-B102-2D24362FED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36CE2-C429-4114-B694-9ACAC4C509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36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Nadpis 3">
            <a:extLst>
              <a:ext uri="{FF2B5EF4-FFF2-40B4-BE49-F238E27FC236}">
                <a16:creationId xmlns:a16="http://schemas.microsoft.com/office/drawing/2014/main" xmlns="" id="{97E01433-A0FD-4732-A57C-1666063FF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Přísudek</a:t>
            </a:r>
            <a:endParaRPr lang="en-US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2FE5D912-654B-47F7-8938-F3447E7C74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9264" y="813683"/>
            <a:ext cx="6082110" cy="5230634"/>
          </a:xfrm>
        </p:spPr>
        <p:txBody>
          <a:bodyPr anchor="ctr">
            <a:normAutofit fontScale="92500"/>
          </a:bodyPr>
          <a:lstStyle/>
          <a:p>
            <a:r>
              <a:rPr lang="cs-CZ" sz="2400" dirty="0" smtClean="0">
                <a:solidFill>
                  <a:srgbClr val="000000"/>
                </a:solidFill>
              </a:rPr>
              <a:t>je </a:t>
            </a:r>
            <a:r>
              <a:rPr lang="cs-CZ" sz="2400" dirty="0" smtClean="0">
                <a:solidFill>
                  <a:srgbClr val="4B16AA"/>
                </a:solidFill>
              </a:rPr>
              <a:t>ZÁKLADNÍ VĚTNÝ ČLEN </a:t>
            </a:r>
            <a:r>
              <a:rPr lang="cs-CZ" sz="2400" dirty="0" smtClean="0"/>
              <a:t>(3 slova)</a:t>
            </a:r>
          </a:p>
          <a:p>
            <a:pPr marL="0" indent="0">
              <a:buNone/>
            </a:pPr>
            <a:endParaRPr lang="cs-CZ" sz="2400" dirty="0" smtClean="0">
              <a:solidFill>
                <a:srgbClr val="000000"/>
              </a:solidFill>
            </a:endParaRPr>
          </a:p>
          <a:p>
            <a:r>
              <a:rPr lang="cs-CZ" sz="2400" dirty="0" smtClean="0">
                <a:solidFill>
                  <a:srgbClr val="000000"/>
                </a:solidFill>
              </a:rPr>
              <a:t>tvoří </a:t>
            </a:r>
            <a:r>
              <a:rPr lang="cs-CZ" sz="2400" dirty="0">
                <a:solidFill>
                  <a:srgbClr val="000000"/>
                </a:solidFill>
              </a:rPr>
              <a:t>spolu s </a:t>
            </a:r>
            <a:r>
              <a:rPr lang="cs-CZ" sz="2400" dirty="0" smtClean="0">
                <a:solidFill>
                  <a:srgbClr val="4B16AA"/>
                </a:solidFill>
              </a:rPr>
              <a:t>PODMĚTEM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>
                <a:solidFill>
                  <a:srgbClr val="000000"/>
                </a:solidFill>
              </a:rPr>
              <a:t>(1 slovo) </a:t>
            </a:r>
            <a:r>
              <a:rPr lang="cs-CZ" sz="2400" dirty="0" smtClean="0">
                <a:solidFill>
                  <a:srgbClr val="4B16AA"/>
                </a:solidFill>
              </a:rPr>
              <a:t>ZÁKLADNÍ SKLADEBNÍ DVOJICI</a:t>
            </a:r>
            <a:r>
              <a:rPr lang="cs-CZ" sz="2400" dirty="0" smtClean="0">
                <a:solidFill>
                  <a:srgbClr val="000000"/>
                </a:solidFill>
              </a:rPr>
              <a:t> (3 </a:t>
            </a:r>
            <a:r>
              <a:rPr lang="cs-CZ" sz="2400" dirty="0">
                <a:solidFill>
                  <a:srgbClr val="000000"/>
                </a:solidFill>
              </a:rPr>
              <a:t>slova)</a:t>
            </a:r>
            <a:endParaRPr lang="cs-CZ" sz="2400" i="1" dirty="0">
              <a:solidFill>
                <a:srgbClr val="000000"/>
              </a:solidFill>
            </a:endParaRPr>
          </a:p>
          <a:p>
            <a:endParaRPr lang="cs-CZ" sz="2400" dirty="0">
              <a:solidFill>
                <a:srgbClr val="000000"/>
              </a:solidFill>
            </a:endParaRPr>
          </a:p>
          <a:p>
            <a:r>
              <a:rPr lang="cs-CZ" sz="2400" dirty="0">
                <a:solidFill>
                  <a:srgbClr val="000000"/>
                </a:solidFill>
              </a:rPr>
              <a:t>je vyjádřen (kterými slovními druhy):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rgbClr val="FF0000"/>
                </a:solidFill>
              </a:rPr>
              <a:t>a) SLOVESEM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>
                <a:solidFill>
                  <a:srgbClr val="000000"/>
                </a:solidFill>
              </a:rPr>
              <a:t>v </a:t>
            </a:r>
            <a:r>
              <a:rPr lang="cs-CZ" sz="2400" dirty="0" smtClean="0">
                <a:solidFill>
                  <a:srgbClr val="FF0000"/>
                </a:solidFill>
              </a:rPr>
              <a:t>URČITÉM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>
                <a:solidFill>
                  <a:srgbClr val="000000"/>
                </a:solidFill>
              </a:rPr>
              <a:t>tvaru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FF0000"/>
                </a:solidFill>
              </a:rPr>
              <a:t>b) </a:t>
            </a:r>
            <a:r>
              <a:rPr lang="cs-CZ" sz="2400" dirty="0" smtClean="0">
                <a:solidFill>
                  <a:srgbClr val="FF0000"/>
                </a:solidFill>
              </a:rPr>
              <a:t>SPONOVÝM SLOVESEM </a:t>
            </a:r>
            <a:r>
              <a:rPr lang="cs-CZ" sz="2400" dirty="0" smtClean="0">
                <a:solidFill>
                  <a:srgbClr val="000000"/>
                </a:solidFill>
              </a:rPr>
              <a:t>v </a:t>
            </a:r>
            <a:r>
              <a:rPr lang="cs-CZ" sz="2400" dirty="0" smtClean="0">
                <a:solidFill>
                  <a:srgbClr val="FF0000"/>
                </a:solidFill>
              </a:rPr>
              <a:t>URČITÉM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>
                <a:solidFill>
                  <a:srgbClr val="000000"/>
                </a:solidFill>
              </a:rPr>
              <a:t>tvaru  a jménem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FF0000"/>
                </a:solidFill>
              </a:rPr>
              <a:t>c) </a:t>
            </a:r>
            <a:r>
              <a:rPr lang="cs-CZ" sz="2400" dirty="0" smtClean="0">
                <a:solidFill>
                  <a:srgbClr val="FF0000"/>
                </a:solidFill>
              </a:rPr>
              <a:t>MODÁLNÍM SLOVESEM </a:t>
            </a:r>
            <a:r>
              <a:rPr lang="cs-CZ" sz="2400" dirty="0" smtClean="0">
                <a:solidFill>
                  <a:srgbClr val="000000"/>
                </a:solidFill>
              </a:rPr>
              <a:t>v </a:t>
            </a:r>
            <a:r>
              <a:rPr lang="cs-CZ" sz="2400" dirty="0" smtClean="0">
                <a:solidFill>
                  <a:srgbClr val="FF0000"/>
                </a:solidFill>
              </a:rPr>
              <a:t>URČITÉM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>
                <a:solidFill>
                  <a:srgbClr val="000000"/>
                </a:solidFill>
              </a:rPr>
              <a:t>tvaru a infinitivem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000000"/>
                </a:solidFill>
              </a:rPr>
              <a:t>nebo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rgbClr val="FF0000"/>
                </a:solidFill>
              </a:rPr>
              <a:t>FÁZOVÝM SLOVESEM </a:t>
            </a:r>
            <a:r>
              <a:rPr lang="cs-CZ" sz="2400" dirty="0" smtClean="0">
                <a:solidFill>
                  <a:srgbClr val="000000"/>
                </a:solidFill>
              </a:rPr>
              <a:t>v </a:t>
            </a:r>
            <a:r>
              <a:rPr lang="cs-CZ" sz="2400" dirty="0" smtClean="0">
                <a:solidFill>
                  <a:srgbClr val="FF0000"/>
                </a:solidFill>
              </a:rPr>
              <a:t>URČITÉM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>
                <a:solidFill>
                  <a:srgbClr val="000000"/>
                </a:solidFill>
              </a:rPr>
              <a:t>tvaru a infinitivem</a:t>
            </a:r>
          </a:p>
          <a:p>
            <a:pPr marL="0" indent="0">
              <a:buNone/>
            </a:pPr>
            <a:endParaRPr lang="cs-CZ" sz="2400" dirty="0">
              <a:solidFill>
                <a:srgbClr val="4B16AA"/>
              </a:solidFill>
            </a:endParaRPr>
          </a:p>
        </p:txBody>
      </p:sp>
      <p:cxnSp>
        <p:nvCxnSpPr>
          <p:cNvPr id="8" name="Přímá spojnice 7"/>
          <p:cNvCxnSpPr/>
          <p:nvPr/>
        </p:nvCxnSpPr>
        <p:spPr>
          <a:xfrm flipV="1">
            <a:off x="2683933" y="1024467"/>
            <a:ext cx="2709334" cy="221826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2590800" y="1871133"/>
            <a:ext cx="2802467" cy="155786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2590800" y="3429000"/>
            <a:ext cx="2599267" cy="28786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2683933" y="3505200"/>
            <a:ext cx="2506134" cy="100753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>
            <a:off x="2683933" y="3572933"/>
            <a:ext cx="2590800" cy="194733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flipV="1">
            <a:off x="2683933" y="3242733"/>
            <a:ext cx="2590800" cy="18626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1134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20AC1B5-A0A3-4D7F-B48C-B7700DAB9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Přísudek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925B0DD-A2BA-4E56-8D70-014B9B136E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slovesný			jmenný se sponou			jmenný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Jednoduchý   složený</a:t>
            </a: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xmlns="" id="{E2D70D86-845C-4543-ABCB-85D2F2965E1A}"/>
              </a:ext>
            </a:extLst>
          </p:cNvPr>
          <p:cNvCxnSpPr/>
          <p:nvPr/>
        </p:nvCxnSpPr>
        <p:spPr>
          <a:xfrm flipH="1">
            <a:off x="2250040" y="1931542"/>
            <a:ext cx="3976099" cy="12945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xmlns="" id="{3D39AE16-C475-4131-AF0A-A72972A242F9}"/>
              </a:ext>
            </a:extLst>
          </p:cNvPr>
          <p:cNvCxnSpPr>
            <a:stCxn id="3" idx="0"/>
          </p:cNvCxnSpPr>
          <p:nvPr/>
        </p:nvCxnSpPr>
        <p:spPr>
          <a:xfrm>
            <a:off x="6096000" y="1825625"/>
            <a:ext cx="202058" cy="1603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xmlns="" id="{54AFB12B-ECCF-40ED-8487-16B2F7F2FA76}"/>
              </a:ext>
            </a:extLst>
          </p:cNvPr>
          <p:cNvCxnSpPr/>
          <p:nvPr/>
        </p:nvCxnSpPr>
        <p:spPr>
          <a:xfrm>
            <a:off x="6226139" y="1825625"/>
            <a:ext cx="3482940" cy="1603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xmlns="" id="{51B3FEC6-001A-43BB-8B53-94CA1984105C}"/>
              </a:ext>
            </a:extLst>
          </p:cNvPr>
          <p:cNvCxnSpPr/>
          <p:nvPr/>
        </p:nvCxnSpPr>
        <p:spPr>
          <a:xfrm flipH="1">
            <a:off x="1047964" y="3708971"/>
            <a:ext cx="955497" cy="1366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xmlns="" id="{28F76152-7F8D-4708-9296-96590C6D228B}"/>
              </a:ext>
            </a:extLst>
          </p:cNvPr>
          <p:cNvCxnSpPr/>
          <p:nvPr/>
        </p:nvCxnSpPr>
        <p:spPr>
          <a:xfrm>
            <a:off x="2044557" y="3688422"/>
            <a:ext cx="1160980" cy="13048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26350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65</Words>
  <Application>Microsoft Office PowerPoint</Application>
  <PresentationFormat>Vlastní</PresentationFormat>
  <Paragraphs>19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Office</vt:lpstr>
      <vt:lpstr>Přísudek</vt:lpstr>
      <vt:lpstr>Přísudek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Přísudek</dc:title>
  <dc:creator>Kolářová</dc:creator>
  <cp:lastModifiedBy>Kolarova</cp:lastModifiedBy>
  <cp:revision>6</cp:revision>
  <dcterms:created xsi:type="dcterms:W3CDTF">2020-07-29T15:15:18Z</dcterms:created>
  <dcterms:modified xsi:type="dcterms:W3CDTF">2020-10-06T22:56:44Z</dcterms:modified>
</cp:coreProperties>
</file>