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0" r:id="rId2"/>
    <p:sldId id="262" r:id="rId3"/>
    <p:sldId id="273" r:id="rId4"/>
    <p:sldId id="278" r:id="rId5"/>
    <p:sldId id="279" r:id="rId6"/>
    <p:sldId id="274" r:id="rId7"/>
    <p:sldId id="275" r:id="rId8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1" autoAdjust="0"/>
  </p:normalViewPr>
  <p:slideViewPr>
    <p:cSldViewPr showGuides="1">
      <p:cViewPr varScale="1">
        <p:scale>
          <a:sx n="55" d="100"/>
          <a:sy n="55" d="100"/>
        </p:scale>
        <p:origin x="739" y="62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1" d="100"/>
          <a:sy n="71" d="100"/>
        </p:scale>
        <p:origin x="4170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>
              <a:latin typeface="Calibri" panose="020F0502020204030204" pitchFamily="34" charset="0"/>
            </a:endParaRP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0C13DFA-931C-4352-9BC3-9CBBB9695485}" type="datetime1">
              <a:rPr lang="cs-CZ" smtClean="0">
                <a:latin typeface="Calibri" panose="020F0502020204030204" pitchFamily="34" charset="0"/>
              </a:rPr>
              <a:t>10.11.2020</a:t>
            </a:fld>
            <a:endParaRPr lang="cs-CZ">
              <a:latin typeface="Calibri" panose="020F0502020204030204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cs-CZ" smtClean="0">
                <a:latin typeface="Calibri" panose="020F0502020204030204" pitchFamily="34" charset="0"/>
              </a:rPr>
              <a:t>‹#›</a:t>
            </a:fld>
            <a:endParaRPr 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EF6ED1A5-149E-4BEB-8F22-7B1609F995CE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841221E5-7225-48EB-A4EE-420E7BFCF7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cs-CZ" smtClean="0"/>
              <a:pPr rtl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09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1" name="Obdélník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2" name="Obdélník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3" name="Přímá spojnice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5" name="Přímá spojnice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í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 rtl="0">
              <a:defRPr sz="540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Euphemia" pitchFamily="34" charset="0"/>
              <a:buNone/>
              <a:tabLst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85C77472-059D-4C68-8AC7-CD75808C3D76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166DFE-5FCC-435A-83F4-EBD832EDD947}" type="datetime1">
              <a:rPr lang="cs-CZ" noProof="0" smtClean="0"/>
              <a:t>10.11.2020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1" name="Přímá spojnice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í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4" name="Přímá spojnice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>
            <a:lvl1pPr rtl="0">
              <a:defRPr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D972056-2A79-4B89-9AA2-1890533C94CB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54AFDA-84A6-4B2B-83CC-EA9C0533667A}" type="datetime1">
              <a:rPr lang="cs-CZ" noProof="0" smtClean="0"/>
              <a:t>10.11.2020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0" name="Obdélník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4" name="Obdélník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22" name="Přímá spojnice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8" name="Pí"/>
          <p:cNvSpPr>
            <a:spLocks/>
          </p:cNvSpPr>
          <p:nvPr/>
        </p:nvSpPr>
        <p:spPr bwMode="white">
          <a:xfrm>
            <a:off x="276462" y="6032500"/>
            <a:ext cx="593189" cy="519176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121899" tIns="60949" rIns="121899" bIns="60949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23" name="Přímá spojnice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bdélník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7" name="Obdélník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30" name="Obdélník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31" name="Přímá spojnice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33" name="Přímá spojnice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 rtl="0">
              <a:defRPr sz="5400" b="0" cap="none" baseline="0"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Euphemia" pitchFamily="34" charset="0"/>
              <a:buNone/>
              <a:tabLst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57A59506-72FD-4495-9AB4-84BEB64D693F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C3BDC1-1D26-41EB-8826-FEE8DF515E5F}" type="datetime1">
              <a:rPr lang="cs-CZ" noProof="0" smtClean="0"/>
              <a:t>10.11.2020</a:t>
            </a:fld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557349" y="1499616"/>
            <a:ext cx="4818888" cy="93878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557349" y="2514600"/>
            <a:ext cx="4818888" cy="365556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C39098-85CB-40A7-8EB9-32085B9BD4CC}" type="datetime1">
              <a:rPr lang="cs-CZ" noProof="0" smtClean="0"/>
              <a:t>10.11.2020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8DABD2-5123-463E-A7B6-799F51B171FE}" type="datetime1">
              <a:rPr lang="cs-CZ" noProof="0" smtClean="0"/>
              <a:t>10.11.2020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cs-CZ" noProof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6" name="Obdélník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7" name="Přímá spojnice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4613434-694E-4FC6-9BB3-2DA8A4CEFE37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0" name="Přímá spojnice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>
              <a:defRPr sz="2800">
                <a:latin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</a:defRPr>
            </a:lvl2pPr>
            <a:lvl3pPr>
              <a:defRPr sz="20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DAC7BDE-1898-4D6C-AEA1-04714C1F1329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 rtl="0">
              <a:defRPr sz="2800" b="0" cap="all" baseline="0">
                <a:solidFill>
                  <a:schemeClr val="tx1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pPr rtl="0"/>
            <a:r>
              <a:rPr lang="cs-CZ"/>
              <a:t>Kliknutím lze upravit styl.</a:t>
            </a:r>
            <a:endParaRPr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 rtl="0">
              <a:buNone/>
              <a:defRPr sz="2800"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BCFE3752-42E2-4502-B52B-1640F9E32865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Přímá spojnice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8" name="Obdélní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9" name="Obdélní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sp>
        <p:nvSpPr>
          <p:cNvPr id="13" name="Obdélník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4" name="Přímá spojnice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í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cs-CZ" noProof="0">
              <a:latin typeface="Calibri" panose="020F0502020204030204" pitchFamily="34" charset="0"/>
            </a:endParaRPr>
          </a:p>
        </p:txBody>
      </p:sp>
      <p:cxnSp>
        <p:nvCxnSpPr>
          <p:cNvPr id="16" name="Přímá spojnice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0E57BB58-40ED-4251-A96D-306698F4AE93}" type="datetime1">
              <a:rPr lang="cs-CZ" smtClean="0"/>
              <a:pPr/>
              <a:t>10.11.2020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r>
              <a:rPr lang="cs-CZ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fld id="{7DC1BBB0-96F0-4077-A278-0F3FB5C104D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BB6E2-41F7-43FA-B577-674E6972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9916" y="908720"/>
            <a:ext cx="9782801" cy="4248472"/>
          </a:xfrm>
        </p:spPr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4400" dirty="0"/>
              <a:t>IMAk13  Matematika 3</a:t>
            </a:r>
            <a:br>
              <a:rPr lang="cs-CZ" sz="4400" dirty="0"/>
            </a:br>
            <a:r>
              <a:rPr lang="cs-CZ" sz="2000" dirty="0"/>
              <a:t>2. setkání</a:t>
            </a:r>
            <a:br>
              <a:rPr lang="cs-CZ" sz="4400" dirty="0"/>
            </a:br>
            <a:br>
              <a:rPr lang="cs-CZ" dirty="0"/>
            </a:br>
            <a:r>
              <a:rPr lang="cs-CZ" dirty="0"/>
              <a:t>Binární operace a jejich vlastnosti - opakování</a:t>
            </a:r>
            <a:br>
              <a:rPr lang="cs-CZ" dirty="0"/>
            </a:br>
            <a:br>
              <a:rPr lang="cs-CZ" dirty="0"/>
            </a:br>
            <a:r>
              <a:rPr lang="cs-CZ" dirty="0"/>
              <a:t>                                                                         </a:t>
            </a:r>
            <a:r>
              <a:rPr lang="cs-CZ" sz="2000" dirty="0"/>
              <a:t>RNDr. Milena Vaňurová, CSc.</a:t>
            </a:r>
          </a:p>
        </p:txBody>
      </p:sp>
    </p:spTree>
    <p:extLst>
      <p:ext uri="{BB962C8B-B14F-4D97-AF65-F5344CB8AC3E}">
        <p14:creationId xmlns:p14="http://schemas.microsoft.com/office/powerpoint/2010/main" val="96997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F36A5ED1-1DBF-4479-A4B6-0142636F6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Binární operace v množině a jejich vlastnosti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B953CF9-2077-4114-8F61-DC5820E7A457}"/>
              </a:ext>
            </a:extLst>
          </p:cNvPr>
          <p:cNvSpPr txBox="1"/>
          <p:nvPr/>
        </p:nvSpPr>
        <p:spPr>
          <a:xfrm>
            <a:off x="1593436" y="1556792"/>
            <a:ext cx="928903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Definice: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Nechť M je libovolná neprázdná množina.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Binární operací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○ v množině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 rozumíme zobrazení z množiny M x M do množiny M.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Např. Sčítání v množině 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všech přirozených čísel s nulou je zobrazení 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do N</a:t>
            </a:r>
            <a:r>
              <a:rPr lang="cs-CZ" baseline="-25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Místo zápisu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[[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en-US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+ 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obvykle píšeme  a + b = c , </a:t>
            </a:r>
          </a:p>
          <a:p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[[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],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] </a:t>
            </a:r>
            <a:r>
              <a:rPr lang="el-GR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en-US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+       píšeme           2 + 3 = 5</a:t>
            </a:r>
          </a:p>
          <a:p>
            <a:endParaRPr lang="cs-CZ" sz="1600" dirty="0"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r>
              <a:rPr lang="cs-CZ" sz="1600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Operace zapisujeme do tzv. operační tabulky (v případě množiny s malým počtem prvků) nebo je definujeme předpisem (např. v nekonečných číselných množinách)</a:t>
            </a:r>
            <a:endParaRPr 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286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EA6EFE24-C741-405E-8485-177DF565EAAA}"/>
              </a:ext>
            </a:extLst>
          </p:cNvPr>
          <p:cNvSpPr txBox="1"/>
          <p:nvPr/>
        </p:nvSpPr>
        <p:spPr>
          <a:xfrm>
            <a:off x="1125860" y="260648"/>
            <a:ext cx="9217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Vlastnosti binárních operací v množině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6F0B11D-864C-4243-90F9-7E2EF2764011}"/>
                  </a:ext>
                </a:extLst>
              </p:cNvPr>
              <p:cNvSpPr txBox="1"/>
              <p:nvPr/>
            </p:nvSpPr>
            <p:spPr>
              <a:xfrm>
                <a:off x="1125860" y="1052736"/>
                <a:ext cx="8928992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cs-CZ" dirty="0"/>
                  <a:t>ND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 err="1"/>
                  <a:t>x,y</a:t>
                </a:r>
                <a:r>
                  <a:rPr lang="cs-CZ" i="1" dirty="0"/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)(∃</a:t>
                </a:r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i="1" dirty="0"/>
                  <a:t>x ○y = z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cs-CZ" dirty="0"/>
              </a:p>
              <a:p>
                <a:r>
                  <a:rPr lang="cs-CZ" dirty="0"/>
                  <a:t>A 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/>
                  <a:t>x, y, z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cs-CZ" i="1" dirty="0"/>
                  <a:t>x ○ y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cs-CZ" i="1" dirty="0"/>
                  <a:t> ○ z = x ○ 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:r>
                  <a:rPr lang="cs-CZ" i="1" dirty="0"/>
                  <a:t>y ○ z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K 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 err="1"/>
                  <a:t>x,y</a:t>
                </a:r>
                <a:r>
                  <a:rPr lang="cs-CZ" i="1" dirty="0"/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i="1" dirty="0"/>
                  <a:t>x ○y = y ○ x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EN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∃</a:t>
                </a:r>
                <a:r>
                  <a:rPr lang="cs-CZ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e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M)(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</a:t>
                </a:r>
                <a:r>
                  <a:rPr lang="cs-CZ" i="1" dirty="0"/>
                  <a:t>x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i="1" dirty="0"/>
                  <a:t>x ○e = e ○x = x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EI 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 </a:t>
                </a:r>
                <a:r>
                  <a:rPr lang="cs-CZ" b="1" i="1" dirty="0">
                    <a:latin typeface="Book Antiqua" panose="02040602050305030304" pitchFamily="18" charset="0"/>
                    <a:cs typeface="Cavolini" panose="020B0502040204020203" pitchFamily="66" charset="0"/>
                  </a:rPr>
                  <a:t>x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M)(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∃</a:t>
                </a:r>
                <a:r>
                  <a:rPr lang="cs-CZ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/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b="1" i="1" dirty="0">
                    <a:latin typeface="Book Antiqua" panose="02040602050305030304" pitchFamily="18" charset="0"/>
                    <a:cs typeface="Cavolini" panose="020B0502040204020203" pitchFamily="66" charset="0"/>
                  </a:rPr>
                  <a:t>x </a:t>
                </a:r>
                <a:r>
                  <a:rPr lang="cs-CZ" i="1" dirty="0"/>
                  <a:t>○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/>
                  <a:t> ○ </a:t>
                </a:r>
                <a:r>
                  <a:rPr lang="cs-CZ" b="1" i="1" dirty="0">
                    <a:latin typeface="Book Antiqua" panose="02040602050305030304" pitchFamily="18" charset="0"/>
                    <a:cs typeface="Cavolini" panose="020B0502040204020203" pitchFamily="66" charset="0"/>
                  </a:rPr>
                  <a:t>x</a:t>
                </a:r>
                <a:r>
                  <a:rPr lang="cs-CZ" i="1" dirty="0"/>
                  <a:t> = e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ZR     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∀ </a:t>
                </a:r>
                <a:r>
                  <a:rPr lang="cs-CZ" i="1" dirty="0"/>
                  <a:t>a</a:t>
                </a:r>
                <a:r>
                  <a:rPr lang="cs-CZ" dirty="0"/>
                  <a:t>, </a:t>
                </a:r>
                <a:r>
                  <a:rPr lang="cs-CZ" i="1" dirty="0"/>
                  <a:t>b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M)(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∃</a:t>
                </a:r>
                <a:r>
                  <a:rPr lang="cs-CZ" dirty="0"/>
                  <a:t> </a:t>
                </a:r>
                <a:r>
                  <a:rPr lang="cs-CZ" i="1" dirty="0"/>
                  <a:t>x</a:t>
                </a:r>
                <a:r>
                  <a:rPr lang="cs-CZ" dirty="0"/>
                  <a:t>, y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l-GR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ϵ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dirty="0"/>
                  <a:t>M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) 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[</a:t>
                </a:r>
                <a:r>
                  <a:rPr lang="cs-CZ" i="1" dirty="0"/>
                  <a:t>a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i="1" dirty="0"/>
                  <a:t>○x = b </a:t>
                </a:r>
                <a:r>
                  <a:rPr lang="cs-CZ" sz="1600" dirty="0"/>
                  <a:t>ꓥ  </a:t>
                </a:r>
                <a:r>
                  <a:rPr lang="cs-CZ" dirty="0"/>
                  <a:t>y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cs-CZ" i="1" dirty="0"/>
                  <a:t>○a = b</a:t>
                </a:r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]</a:t>
                </a:r>
                <a:r>
                  <a:rPr lang="cs-CZ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86F0B11D-864C-4243-90F9-7E2EF2764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60" y="1052736"/>
                <a:ext cx="8928992" cy="3139321"/>
              </a:xfrm>
              <a:prstGeom prst="rect">
                <a:avLst/>
              </a:prstGeom>
              <a:blipFill>
                <a:blip r:embed="rId2"/>
                <a:stretch>
                  <a:fillRect l="-615" t="-1359" b="-23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437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270295D-813C-4304-A538-B90F2255C5F0}"/>
              </a:ext>
            </a:extLst>
          </p:cNvPr>
          <p:cNvSpPr txBox="1"/>
          <p:nvPr/>
        </p:nvSpPr>
        <p:spPr>
          <a:xfrm>
            <a:off x="1053852" y="116632"/>
            <a:ext cx="98650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Zjistěte vlastnosti binární operace o v množině všech celých čísel , která je zadána předpisem:      </a:t>
            </a:r>
            <a:r>
              <a:rPr lang="cs-CZ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 o b = a + b - 1</a:t>
            </a:r>
          </a:p>
          <a:p>
            <a:r>
              <a:rPr lang="cs-CZ" dirty="0"/>
              <a:t>___________________________________________________________________________________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87AD8B2-32AE-411E-BE37-5CA9CE00CB88}"/>
              </a:ext>
            </a:extLst>
          </p:cNvPr>
          <p:cNvSpPr txBox="1"/>
          <p:nvPr/>
        </p:nvSpPr>
        <p:spPr>
          <a:xfrm>
            <a:off x="1055586" y="855296"/>
            <a:ext cx="979135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ND 	 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∀</a:t>
            </a:r>
            <a:r>
              <a:rPr lang="cs-CZ" i="1" dirty="0" err="1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x,y</a:t>
            </a:r>
            <a:r>
              <a:rPr lang="cs-CZ" i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)(∃</a:t>
            </a:r>
            <a:r>
              <a:rPr lang="cs-CZ" i="1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z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el-GR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[</a:t>
            </a:r>
            <a:r>
              <a:rPr lang="cs-CZ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 </a:t>
            </a:r>
            <a:r>
              <a:rPr lang="cs-CZ" i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x ○y = z </a:t>
            </a:r>
            <a:r>
              <a:rPr lang="en-US" dirty="0">
                <a:highlight>
                  <a:srgbClr val="C0C0C0"/>
                </a:highlight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]</a:t>
            </a:r>
            <a:endParaRPr lang="cs-CZ" dirty="0">
              <a:highlight>
                <a:srgbClr val="C0C0C0"/>
              </a:highlight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libovolná celá čísla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vždy najdeme jejich součet zmenšený o 1 a bude to celé číslo</a:t>
            </a:r>
          </a:p>
          <a:p>
            <a:pPr defTabSz="54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>
              <a:spcAft>
                <a:spcPts val="6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   	 </a:t>
            </a:r>
            <a:r>
              <a:rPr lang="cs-CZ" dirty="0">
                <a:highlight>
                  <a:srgbClr val="C0C0C0"/>
                </a:highlight>
              </a:rPr>
              <a:t>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cs-CZ" i="1" dirty="0" err="1">
                <a:highlight>
                  <a:srgbClr val="C0C0C0"/>
                </a:highlight>
              </a:rPr>
              <a:t>x,y</a:t>
            </a:r>
            <a:r>
              <a:rPr lang="cs-CZ" i="1" dirty="0">
                <a:highlight>
                  <a:srgbClr val="C0C0C0"/>
                </a:highlight>
              </a:rPr>
              <a:t>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cs-CZ" i="1" dirty="0">
                <a:highlight>
                  <a:srgbClr val="C0C0C0"/>
                </a:highlight>
              </a:rPr>
              <a:t>x ○y = y ○x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endParaRPr lang="cs-CZ" dirty="0">
              <a:highlight>
                <a:srgbClr val="C0C0C0"/>
              </a:highlight>
            </a:endParaRPr>
          </a:p>
          <a:p>
            <a:pPr defTabSz="540000">
              <a:spcAft>
                <a:spcPts val="60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Zjišťujeme, zda   a o b = b o a , pro libovolná celá čísla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a,b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	L:  a o b = a + b – 1         P:   b o a =  b + a – 1        L = P</a:t>
            </a:r>
          </a:p>
          <a:p>
            <a:pPr defTabSz="54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   	</a:t>
            </a:r>
            <a:r>
              <a:rPr lang="cs-CZ" dirty="0">
                <a:highlight>
                  <a:srgbClr val="C0C0C0"/>
                </a:highlight>
              </a:rPr>
              <a:t>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cs-CZ" i="1" dirty="0">
                <a:highlight>
                  <a:srgbClr val="C0C0C0"/>
                </a:highlight>
              </a:rPr>
              <a:t>x, y, z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i="1" dirty="0">
                <a:highlight>
                  <a:srgbClr val="C0C0C0"/>
                </a:highlight>
              </a:rPr>
              <a:t>x ○y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cs-CZ" i="1" dirty="0">
                <a:highlight>
                  <a:srgbClr val="C0C0C0"/>
                </a:highlight>
              </a:rPr>
              <a:t>○z = x ○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(</a:t>
            </a:r>
            <a:r>
              <a:rPr lang="cs-CZ" i="1" dirty="0">
                <a:highlight>
                  <a:srgbClr val="C0C0C0"/>
                </a:highlight>
              </a:rPr>
              <a:t>y ○z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cs-CZ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Zjišťujeme, zda   (a o b) o c = a o (b o c) ,  pro libovolná celá čísla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a,b,c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	L:  (a o b) o c   =  (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b – 1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 = (</a:t>
            </a:r>
            <a:r>
              <a:rPr lang="cs-CZ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+ b – 1)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c - 1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=  a + b + c – 2 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	P:   a o (b o c)  = a o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 – 1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=  a + (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+ c – 1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- 1</a:t>
            </a:r>
            <a:r>
              <a:rPr lang="cs-CZ" dirty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=  a + b + c - 2     L = P</a:t>
            </a:r>
          </a:p>
          <a:p>
            <a:pPr defTabSz="540000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EN 	</a:t>
            </a:r>
            <a:r>
              <a:rPr lang="cs-CZ" dirty="0">
                <a:highlight>
                  <a:srgbClr val="C0C0C0"/>
                </a:highlight>
              </a:rPr>
              <a:t>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∃</a:t>
            </a:r>
            <a:r>
              <a:rPr lang="cs-CZ" i="1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e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M)(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∀</a:t>
            </a:r>
            <a:r>
              <a:rPr lang="cs-CZ" i="1" dirty="0">
                <a:highlight>
                  <a:srgbClr val="C0C0C0"/>
                </a:highlight>
              </a:rPr>
              <a:t>x </a:t>
            </a:r>
            <a:r>
              <a:rPr lang="el-GR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ϵ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dirty="0">
                <a:highlight>
                  <a:srgbClr val="C0C0C0"/>
                </a:highlight>
              </a:rPr>
              <a:t>M</a:t>
            </a:r>
            <a:r>
              <a:rPr lang="cs-CZ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) 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[</a:t>
            </a:r>
            <a:r>
              <a:rPr lang="cs-CZ" i="1" dirty="0">
                <a:highlight>
                  <a:srgbClr val="C0C0C0"/>
                </a:highlight>
              </a:rPr>
              <a:t>x ○e = e ○x = x</a:t>
            </a:r>
            <a:r>
              <a:rPr lang="en-US" dirty="0">
                <a:highlight>
                  <a:srgbClr val="C0C0C0"/>
                </a:highlight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  <a:endParaRPr lang="cs-CZ" dirty="0">
              <a:highlight>
                <a:srgbClr val="C0C0C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Zjišťujeme, zda existuje celé číslo e takové, že pro každé celé číslo a platí: a o e = a   </a:t>
            </a:r>
            <a:r>
              <a:rPr 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e o a = a . 	Protože operace o je K, stačí řešit jen jednu část,  např.  a o e = a   (řešíme rovnici s neznámou e)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       a + e – 1 = a</a:t>
            </a:r>
          </a:p>
          <a:p>
            <a:pPr defTabSz="540000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	                   e = 1   neutrálním prvkem je číslo 1</a:t>
            </a:r>
          </a:p>
        </p:txBody>
      </p:sp>
    </p:spTree>
    <p:extLst>
      <p:ext uri="{BB962C8B-B14F-4D97-AF65-F5344CB8AC3E}">
        <p14:creationId xmlns:p14="http://schemas.microsoft.com/office/powerpoint/2010/main" val="222140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3B21B7D-D5F8-4D75-8469-FDDCCDB6CCA2}"/>
                  </a:ext>
                </a:extLst>
              </p:cNvPr>
              <p:cNvSpPr txBox="1"/>
              <p:nvPr/>
            </p:nvSpPr>
            <p:spPr>
              <a:xfrm>
                <a:off x="1125860" y="260648"/>
                <a:ext cx="9721080" cy="6586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540000"/>
                <a:r>
                  <a:rPr lang="cs-CZ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Zjistěte vlastnosti binární operace o v množině všech </a:t>
                </a:r>
                <a:r>
                  <a:rPr lang="cs-CZ" b="1" i="1">
                    <a:latin typeface="Arial" panose="020B0604020202020204" pitchFamily="34" charset="0"/>
                    <a:cs typeface="Arial" panose="020B0604020202020204" pitchFamily="34" charset="0"/>
                  </a:rPr>
                  <a:t>celých čísel, která je </a:t>
                </a:r>
                <a:r>
                  <a:rPr lang="cs-CZ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zadána předpisem:   </a:t>
                </a:r>
                <a:r>
                  <a:rPr lang="cs-CZ" sz="2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a o b = a + b - 1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_________________________________________________________________________</a:t>
                </a:r>
              </a:p>
              <a:p>
                <a:pPr defTabSz="540000"/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EI   	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∀ </a:t>
                </a:r>
                <a:r>
                  <a:rPr lang="cs-CZ" b="1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M)(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∃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 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[</a:t>
                </a:r>
                <a:r>
                  <a:rPr lang="cs-CZ" b="1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○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accPr>
                      <m:e>
                        <m:r>
                          <a:rPr lang="cs-CZ" i="1">
                            <a:highlight>
                              <a:srgbClr val="C0C0C0"/>
                            </a:highlight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○ </a:t>
                </a:r>
                <a:r>
                  <a:rPr lang="cs-CZ" b="1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= e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]</a:t>
                </a:r>
                <a:endParaRPr lang="cs-CZ" dirty="0">
                  <a:highlight>
                    <a:srgbClr val="C0C0C0"/>
                  </a:highlight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Zjišťujeme, zda ke každému celému číslu a existuje k němu inverzní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b="0" i="1" smtClean="0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tak, že 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		       a o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= e   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		           a +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- 1  = 1    (řešíme rovnici s neznámu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)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				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</m:ctrlPr>
                      </m:barPr>
                      <m:e>
                        <m:r>
                          <a:rPr lang="cs-CZ" i="1">
                            <a:latin typeface="Cambria Math" panose="02040503050406030204" pitchFamily="18" charset="0"/>
                            <a:cs typeface="Cavolini" panose="020B0502040204020203" pitchFamily="66" charset="0"/>
                          </a:rPr>
                          <m:t>𝑎</m:t>
                        </m:r>
                      </m:e>
                    </m:bar>
                  </m:oMath>
                </a14:m>
                <a:r>
                  <a:rPr lang="cs-CZ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 = 2 – a      v množině C existuje pro každé a</a:t>
                </a:r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ZR  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∀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M)(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∃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x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, y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l-GR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ϵ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M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 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[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○x = b </a:t>
                </a:r>
                <a:r>
                  <a:rPr lang="cs-CZ" sz="1600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ꓥ  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cs-CZ" i="1" dirty="0">
                    <a:highlight>
                      <a:srgbClr val="C0C0C0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○a = b</a:t>
                </a:r>
                <a:r>
                  <a:rPr lang="en-US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]</a:t>
                </a:r>
                <a:r>
                  <a:rPr lang="cs-CZ" dirty="0">
                    <a:highlight>
                      <a:srgbClr val="C0C0C0"/>
                    </a:highlight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endParaRPr lang="cs-CZ" dirty="0">
                  <a:highlight>
                    <a:srgbClr val="C0C0C0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  	</a:t>
                </a:r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Zjišťujeme, zda pro libovolná celá čísla </a:t>
                </a:r>
                <a:r>
                  <a:rPr lang="cs-CZ" sz="1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a,b</a:t>
                </a:r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, jsou řešitelné základní rovnice, tj., existují  </a:t>
                </a:r>
              </a:p>
              <a:p>
                <a:pPr defTabSz="540000"/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	celá čísla x, y, pro která platí   a o x = b   a   x o a = b.</a:t>
                </a:r>
              </a:p>
              <a:p>
                <a:pPr defTabSz="540000"/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	Protože operace o je komutativní, je  x = y  a stačí řešit jednu rovnici: 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		       a o x  =  b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   	           a + x – 1 =  b</a:t>
                </a: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	              x  =  b – a + 1  </a:t>
                </a:r>
                <a:r>
                  <a:rPr lang="cs-CZ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najdeme vždy k libovolným a, b celým.</a:t>
                </a:r>
                <a:endParaRPr lang="cs-CZ" sz="1600" strike="sngStrik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endParaRPr lang="cs-CZ" strike="sngStrik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endParaRPr lang="cs-CZ" strike="sngStrike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defTabSz="540000"/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Algebraická struktura  (C, o) je komutativní grupa.</a:t>
                </a:r>
              </a:p>
              <a:p>
                <a:pPr defTabSz="540000"/>
                <a:endParaRPr lang="cs-CZ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33B21B7D-D5F8-4D75-8469-FDDCCDB6CC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5860" y="260648"/>
                <a:ext cx="9721080" cy="6586418"/>
              </a:xfrm>
              <a:prstGeom prst="rect">
                <a:avLst/>
              </a:prstGeom>
              <a:blipFill>
                <a:blip r:embed="rId2"/>
                <a:stretch>
                  <a:fillRect l="-565" t="-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500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F3D22780-1157-4937-AE7D-C36B65E50181}"/>
              </a:ext>
            </a:extLst>
          </p:cNvPr>
          <p:cNvSpPr txBox="1"/>
          <p:nvPr/>
        </p:nvSpPr>
        <p:spPr>
          <a:xfrm>
            <a:off x="1197868" y="188640"/>
            <a:ext cx="9433048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Zjistěte vlastnosti binární operace  * v množině všech celých čísel dané předpisem:  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* b = 2.a.b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</a:t>
            </a:r>
          </a:p>
          <a:p>
            <a:endParaRPr lang="cs-CZ" dirty="0"/>
          </a:p>
          <a:p>
            <a:r>
              <a:rPr lang="cs-CZ" dirty="0"/>
              <a:t>ND  Pro libovolná celá čísla </a:t>
            </a:r>
            <a:r>
              <a:rPr lang="cs-CZ" dirty="0" err="1"/>
              <a:t>a,b</a:t>
            </a:r>
            <a:r>
              <a:rPr lang="cs-CZ" dirty="0"/>
              <a:t> vždy najdeme součin 2.a.b a bude to celé číslo</a:t>
            </a:r>
          </a:p>
          <a:p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K   Zjišťujeme, zda   a * b = b * a , pro libovolná celá čísla </a:t>
            </a:r>
            <a:r>
              <a:rPr lang="cs-CZ" dirty="0" err="1"/>
              <a:t>a,b</a:t>
            </a:r>
            <a:r>
              <a:rPr lang="cs-CZ" dirty="0"/>
              <a:t>:</a:t>
            </a:r>
          </a:p>
          <a:p>
            <a:pPr>
              <a:spcAft>
                <a:spcPts val="600"/>
              </a:spcAft>
            </a:pPr>
            <a:r>
              <a:rPr lang="cs-CZ" dirty="0"/>
              <a:t>    L:  a * b =   2.a.b        P:   b * a =  2.b.a        L = P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A   Zjišťujeme, zda   (a * b) * c = a * (b * c) ,  pro libovolná celá čísla </a:t>
            </a:r>
            <a:r>
              <a:rPr lang="cs-CZ" dirty="0" err="1"/>
              <a:t>a,b,c</a:t>
            </a:r>
            <a:r>
              <a:rPr lang="cs-CZ" dirty="0"/>
              <a:t>:</a:t>
            </a:r>
          </a:p>
          <a:p>
            <a:pPr>
              <a:spcAft>
                <a:spcPts val="600"/>
              </a:spcAft>
            </a:pPr>
            <a:r>
              <a:rPr lang="cs-CZ" dirty="0"/>
              <a:t>    L:  (a * b) * c   =  (</a:t>
            </a:r>
            <a:r>
              <a:rPr lang="cs-CZ" dirty="0">
                <a:solidFill>
                  <a:srgbClr val="00B0F0"/>
                </a:solidFill>
              </a:rPr>
              <a:t>2.a.b</a:t>
            </a:r>
            <a:r>
              <a:rPr lang="cs-CZ" dirty="0">
                <a:solidFill>
                  <a:srgbClr val="002060"/>
                </a:solidFill>
              </a:rPr>
              <a:t>) </a:t>
            </a:r>
            <a:r>
              <a:rPr lang="cs-CZ" dirty="0"/>
              <a:t>* c = 2 . </a:t>
            </a:r>
            <a:r>
              <a:rPr lang="cs-CZ" dirty="0">
                <a:solidFill>
                  <a:srgbClr val="00B0F0"/>
                </a:solidFill>
              </a:rPr>
              <a:t>2.a.b</a:t>
            </a:r>
            <a:r>
              <a:rPr lang="cs-CZ" dirty="0"/>
              <a:t> . c  =  4.a.b.c</a:t>
            </a:r>
          </a:p>
          <a:p>
            <a:pPr>
              <a:spcAft>
                <a:spcPts val="600"/>
              </a:spcAft>
            </a:pPr>
            <a:r>
              <a:rPr lang="cs-CZ" dirty="0"/>
              <a:t>    P:   a * (b * c)  =  a * </a:t>
            </a:r>
            <a:r>
              <a:rPr lang="cs-CZ" dirty="0">
                <a:solidFill>
                  <a:srgbClr val="92D050"/>
                </a:solidFill>
              </a:rPr>
              <a:t>2.b.c </a:t>
            </a:r>
            <a:r>
              <a:rPr lang="cs-CZ" dirty="0"/>
              <a:t>=  2.a . </a:t>
            </a:r>
            <a:r>
              <a:rPr lang="cs-CZ" dirty="0">
                <a:solidFill>
                  <a:srgbClr val="92D050"/>
                </a:solidFill>
              </a:rPr>
              <a:t>2.b.c </a:t>
            </a:r>
            <a:r>
              <a:rPr lang="cs-CZ" dirty="0"/>
              <a:t> = 4.a.b.c     L = P</a:t>
            </a:r>
          </a:p>
          <a:p>
            <a:pPr>
              <a:spcAft>
                <a:spcPts val="600"/>
              </a:spcAft>
            </a:pPr>
            <a:endParaRPr lang="cs-CZ" dirty="0"/>
          </a:p>
          <a:p>
            <a:pPr>
              <a:spcAft>
                <a:spcPts val="600"/>
              </a:spcAft>
            </a:pPr>
            <a:r>
              <a:rPr lang="cs-CZ" dirty="0"/>
              <a:t>EN  Zjišťujeme, zda existuje celé číslo e takové, že pro každé celé číslo a platí:</a:t>
            </a:r>
          </a:p>
          <a:p>
            <a:pPr>
              <a:spcAft>
                <a:spcPts val="600"/>
              </a:spcAft>
            </a:pPr>
            <a:r>
              <a:rPr lang="cs-CZ" dirty="0"/>
              <a:t>     a * e = a   </a:t>
            </a:r>
            <a:r>
              <a:rPr lang="cs-CZ" dirty="0" err="1"/>
              <a:t>a</a:t>
            </a:r>
            <a:r>
              <a:rPr lang="cs-CZ" dirty="0"/>
              <a:t> také  e * a = a . Protože operace * je K, stačí řešit jen jednu část,</a:t>
            </a:r>
          </a:p>
          <a:p>
            <a:pPr>
              <a:spcAft>
                <a:spcPts val="600"/>
              </a:spcAft>
            </a:pPr>
            <a:r>
              <a:rPr lang="cs-CZ" dirty="0"/>
              <a:t>     např.  a * e = a   (vlastně řešíme rovnici s neznámou e)</a:t>
            </a:r>
          </a:p>
          <a:p>
            <a:pPr>
              <a:spcAft>
                <a:spcPts val="600"/>
              </a:spcAft>
            </a:pPr>
            <a:r>
              <a:rPr lang="cs-CZ" dirty="0"/>
              <a:t>	    2.a.e = a</a:t>
            </a:r>
          </a:p>
          <a:p>
            <a:pPr>
              <a:spcAft>
                <a:spcPts val="600"/>
              </a:spcAft>
            </a:pPr>
            <a:r>
              <a:rPr lang="cs-CZ" dirty="0"/>
              <a:t>	       e = a/2a , což není celé číslo, proto </a:t>
            </a:r>
            <a:r>
              <a:rPr lang="cs-CZ" strike="sngStrike" dirty="0"/>
              <a:t>EN</a:t>
            </a:r>
            <a:r>
              <a:rPr lang="cs-CZ" dirty="0"/>
              <a:t>  - neutrální prvek v C neexistuje</a:t>
            </a:r>
          </a:p>
          <a:p>
            <a:pPr>
              <a:spcAft>
                <a:spcPts val="600"/>
              </a:spcAft>
            </a:pPr>
            <a:r>
              <a:rPr lang="cs-CZ" dirty="0"/>
              <a:t>EI   neplatí, protože </a:t>
            </a:r>
            <a:r>
              <a:rPr lang="cs-CZ" dirty="0" err="1"/>
              <a:t>neex</a:t>
            </a:r>
            <a:r>
              <a:rPr lang="cs-CZ" dirty="0"/>
              <a:t>. neutrální prvek</a:t>
            </a:r>
          </a:p>
          <a:p>
            <a:pPr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72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FF73AD1-F1E3-4863-9BBD-7D4816459F3C}"/>
              </a:ext>
            </a:extLst>
          </p:cNvPr>
          <p:cNvSpPr txBox="1"/>
          <p:nvPr/>
        </p:nvSpPr>
        <p:spPr>
          <a:xfrm>
            <a:off x="1125860" y="260648"/>
            <a:ext cx="964907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Zjistěte vlastnosti binární operace  * v množině všech celých čísel   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a * b = 2.a.b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_______________________________________________________________________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ZR  Zjišťujeme, zda pro libovolná celá čísla </a:t>
            </a:r>
            <a:r>
              <a:rPr lang="cs-CZ" dirty="0" err="1"/>
              <a:t>a,b</a:t>
            </a:r>
            <a:r>
              <a:rPr lang="cs-CZ" dirty="0"/>
              <a:t>, jsou řešitelné základní rovnice, tj., existují  </a:t>
            </a:r>
          </a:p>
          <a:p>
            <a:r>
              <a:rPr lang="cs-CZ" dirty="0"/>
              <a:t>    celá čísla x, y, pro která platí   a* x = b  a  x * a = b.</a:t>
            </a:r>
          </a:p>
          <a:p>
            <a:r>
              <a:rPr lang="cs-CZ" dirty="0"/>
              <a:t>    Protože operace * je komutativní, je  x = y  a stačí řešit jednu rovnici:</a:t>
            </a:r>
          </a:p>
          <a:p>
            <a:r>
              <a:rPr lang="cs-CZ" dirty="0"/>
              <a:t>      </a:t>
            </a:r>
          </a:p>
          <a:p>
            <a:r>
              <a:rPr lang="cs-CZ" dirty="0"/>
              <a:t>      a * x  =  b</a:t>
            </a:r>
          </a:p>
          <a:p>
            <a:r>
              <a:rPr lang="cs-CZ" dirty="0"/>
              <a:t>      2.a.x  =  b</a:t>
            </a:r>
          </a:p>
          <a:p>
            <a:r>
              <a:rPr lang="cs-CZ" dirty="0"/>
              <a:t>         x  =  b/2a    toto číslo není vždy z množiny celých čísel, proto  </a:t>
            </a:r>
            <a:r>
              <a:rPr lang="cs-CZ" strike="sngStrike" dirty="0"/>
              <a:t>ZR</a:t>
            </a:r>
          </a:p>
          <a:p>
            <a:endParaRPr lang="cs-CZ" strike="sngStrike" dirty="0"/>
          </a:p>
          <a:p>
            <a:endParaRPr lang="cs-CZ" strike="sngStrike" dirty="0"/>
          </a:p>
          <a:p>
            <a:r>
              <a:rPr lang="cs-CZ" dirty="0"/>
              <a:t>Algebraická struktura  (C, *) je komutativní pologrupa, která není grupou.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7492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tematika (16:9)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6309062_TF02787947.potx" id="{D0989847-7158-4525-84D5-08C070932B79}" vid="{3197F297-9ED6-48D8-AD89-B22D54243D15}"/>
    </a:ext>
  </a:extLst>
</a:theme>
</file>

<file path=ppt/theme/theme2.xml><?xml version="1.0" encoding="utf-8"?>
<a:theme xmlns:a="http://schemas.openxmlformats.org/drawingml/2006/main" name="Motiv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Matematická prezentace se symbolem pí (širokoúhlá)</Template>
  <TotalTime>148</TotalTime>
  <Words>1351</Words>
  <Application>Microsoft Office PowerPoint</Application>
  <PresentationFormat>Vlastní</PresentationFormat>
  <Paragraphs>94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Cambria Math</vt:lpstr>
      <vt:lpstr>Euphemia</vt:lpstr>
      <vt:lpstr>Matematika (16:9)</vt:lpstr>
      <vt:lpstr>       IMAk13  Matematika 3 2. setkání  Binární operace a jejich vlastnosti - opakování                                                                           RNDr. Milena Vaňurová, CSc.</vt:lpstr>
      <vt:lpstr>Binární operace v množině a jejich vlastnosti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Binární algebraické operace a jejich vlastnosti</dc:title>
  <dc:creator>Milena Vaňurová</dc:creator>
  <cp:lastModifiedBy>Milena Vaňurová</cp:lastModifiedBy>
  <cp:revision>19</cp:revision>
  <dcterms:created xsi:type="dcterms:W3CDTF">2020-11-05T12:53:00Z</dcterms:created>
  <dcterms:modified xsi:type="dcterms:W3CDTF">2020-11-10T21:19:00Z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