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49"/>
  </p:notesMasterIdLst>
  <p:sldIdLst>
    <p:sldId id="256" r:id="rId2"/>
    <p:sldId id="257" r:id="rId3"/>
    <p:sldId id="258" r:id="rId4"/>
    <p:sldId id="259" r:id="rId5"/>
    <p:sldId id="260"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6" r:id="rId24"/>
    <p:sldId id="287" r:id="rId25"/>
    <p:sldId id="288" r:id="rId26"/>
    <p:sldId id="289" r:id="rId27"/>
    <p:sldId id="290" r:id="rId28"/>
    <p:sldId id="292" r:id="rId29"/>
    <p:sldId id="293" r:id="rId30"/>
    <p:sldId id="294" r:id="rId31"/>
    <p:sldId id="295" r:id="rId32"/>
    <p:sldId id="296" r:id="rId33"/>
    <p:sldId id="297" r:id="rId34"/>
    <p:sldId id="298" r:id="rId35"/>
    <p:sldId id="299" r:id="rId36"/>
    <p:sldId id="300" r:id="rId37"/>
    <p:sldId id="302" r:id="rId38"/>
    <p:sldId id="303" r:id="rId39"/>
    <p:sldId id="305" r:id="rId40"/>
    <p:sldId id="308" r:id="rId41"/>
    <p:sldId id="309" r:id="rId42"/>
    <p:sldId id="310" r:id="rId43"/>
    <p:sldId id="312" r:id="rId44"/>
    <p:sldId id="313" r:id="rId45"/>
    <p:sldId id="314" r:id="rId46"/>
    <p:sldId id="316" r:id="rId47"/>
    <p:sldId id="317" r:id="rId48"/>
  </p:sldIdLst>
  <p:sldSz cx="9144000" cy="5143500" type="screen16x9"/>
  <p:notesSz cx="6858000" cy="9144000"/>
  <p:embeddedFontLst>
    <p:embeddedFont>
      <p:font typeface="Lato" panose="020B0604020202020204" charset="-18"/>
      <p:regular r:id="rId50"/>
      <p:bold r:id="rId51"/>
      <p:italic r:id="rId52"/>
      <p:boldItalic r:id="rId53"/>
    </p:embeddedFont>
    <p:embeddedFont>
      <p:font typeface="Lato Hairline" panose="020B0604020202020204" charset="-18"/>
      <p:regular r:id="rId54"/>
      <p:bold r:id="rId55"/>
      <p:italic r:id="rId56"/>
      <p:boldItalic r:id="rId57"/>
    </p:embeddedFont>
    <p:embeddedFont>
      <p:font typeface="Lato Light" panose="020B0604020202020204" charset="-18"/>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931"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928730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journals.sagepub.com/doi/pdf/10.1177/004005990804000507"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andfonline.com/doi/full/10.1080/09500790903082354?casa_token=j_7rU8vtLJMAAAAA:WQ5Lszw6R4wPVm0BM7UczL5_q4o8Fttp9k7zjWrejSYYVSvZ4wMsWaM_a5J89lJeFxhsxKofg_7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research.steinhardt.nyu.edu/scmsAdmin/uploads/005/121/Culturally%20Responsive%20Classroom%20Mgmt%20Strat2.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cbi.nlm.nih.gov/pmc/articles/PMC4788642/"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andfonline.com/doi/full/10.1080/01626620.2011.627033?casa_token=XAIoz7jw9QIAAAAA:ZuF7L0u40Vh6gaxVIiiOi0Cqm9LvRIziRGn9gvT0ct67udp3GQkDVr5UncUQurMiOoeYZWh6gqL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andfonline.com/doi/full/10.1080/09500790903082354?casa_token=j_7rU8vtLJMAAAAA:WQ5Lszw6R4wPVm0BM7UczL5_q4o8Fttp9k7zjWrejSYYVSvZ4wMsWaM_a5J89lJeFxhsxKofg_7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andfonline.com/doi/full/10.1080/01626620.2011.627033?casa_token=XAIoz7jw9QIAAAAA:ZuF7L0u40Vh6gaxVIiiOi0Cqm9LvRIziRGn9gvT0ct67udp3GQkDVr5UncUQurMiOoeYZWh6gqL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7021809b21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7021809b21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57a428e7c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57a428e7c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CRT 1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021809b21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021809b21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Sharing specific experiences here.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ee22abf9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ee22abf9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ee22abf9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7ee22abf9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70d044076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70d044076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0d044076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0d044076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70d04407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70d04407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0f0a43b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0f0a43b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0d044076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0d044076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CRT 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0d044076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0d044076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1bdaaac6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1bdaaac6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0d0440765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0d0440765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70d0440765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70d0440765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55130498f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55130498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757a428e7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757a428e7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CRT 2</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09893e049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09893e049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https://journals.sagepub.com/doi/pdf/10.1177/004005990804000507</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0d0440765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0d0440765_0_5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52cec8268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52cec8268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609893e04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609893e04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file:///C:/Users/Sheri/Downloads/83-Article%20Text-355-2-10-20190810.pdf</a:t>
            </a:r>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b37f8ecce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b37f8ecce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b37f8ecc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b37f8ecc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609893e04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609893e0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https://www.tandfonline.com/doi/full/10.1080/09500790903082354?casa_token=j_7rU8vtLJMAAAAA:WQ5Lszw6R4wPVm0BM7UczL5_q4o8Fttp9k7zjWrejSYYVSvZ4wMsWaM_a5J89lJeFxhsxKofg_7A</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554616ec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554616ec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7554616ec2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7554616ec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554616ec2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554616ec2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7554616e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7554616e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554616ec2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554616ec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7554616ec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7554616ec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https://research.steinhardt.nyu.edu/scmsAdmin/uploads/005/121/Culturally%20Responsive%20Classroom%20Mgmt%20Strat2.pdf</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609893e049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609893e049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u="sng">
                <a:solidFill>
                  <a:schemeClr val="accent5"/>
                </a:solidFill>
                <a:hlinkClick r:id="rId3">
                  <a:extLst>
                    <a:ext uri="{A12FA001-AC4F-418D-AE19-62706E023703}">
                      <ahyp:hlinkClr xmlns:ahyp="http://schemas.microsoft.com/office/drawing/2018/hyperlinkcolor" val="tx"/>
                    </a:ext>
                  </a:extLst>
                </a:hlinkClick>
              </a:rPr>
              <a:t>https://www.ncbi.nlm.nih.gov/pmc/articles/PMC4788642/</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0f0a43ba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0f0a43ba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0f0a43ba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0f0a43ba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569e806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569e806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757a428e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757a428e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CRT 1</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70f0a43ba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70f0a43ba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70f0a43ba6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70f0a43ba6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7569e8062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7569e8062e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0d044076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0d044076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0d0440765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70d04407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70d0440765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70d0440765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71009712f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71009712f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70f0a43ba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70f0a43ba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021809b2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021809b2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755130498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755130498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https://www.tandfonline.com/doi/full/10.1080/01626620.2011.627033?casa_token=XAIoz7jw9QIAAAAA:ZuF7L0u40Vh6gaxVIiiOi0Cqm9LvRIziRGn9gvT0ct67udp3GQkDVr5UncUQurMiOoeYZWh6gqLN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57a428e7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57a428e7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CRT 1</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5513049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5513049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https://www.tandfonline.com/doi/full/10.1080/09500790903082354?casa_token=j_7rU8vtLJMAAAAA:WQ5Lszw6R4wPVm0BM7UczL5_q4o8Fttp9k7zjWrejSYYVSvZ4wMsWaM_a5J89lJeFxhsxKofg_7A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55130498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5513049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https://www.tandfonline.com/doi/full/10.1080/01626620.2011.627033?casa_token=XAIoz7jw9QIAAAAA:ZuF7L0u40Vh6gaxVIiiOi0Cqm9LvRIziRGn9gvT0ct67udp3GQkDVr5UncUQurMiOoeYZWh6gqLN</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
        <p:nvSpPr>
          <p:cNvPr id="12" name="Google Shape;12;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666666"/>
                </a:solidFill>
              </a:defRPr>
            </a:lvl1pPr>
            <a:lvl2pPr lvl="1">
              <a:buNone/>
              <a:defRPr sz="1300">
                <a:solidFill>
                  <a:srgbClr val="666666"/>
                </a:solidFill>
              </a:defRPr>
            </a:lvl2pPr>
            <a:lvl3pPr lvl="2">
              <a:buNone/>
              <a:defRPr sz="1300">
                <a:solidFill>
                  <a:srgbClr val="666666"/>
                </a:solidFill>
              </a:defRPr>
            </a:lvl3pPr>
            <a:lvl4pPr lvl="3">
              <a:buNone/>
              <a:defRPr sz="1300">
                <a:solidFill>
                  <a:srgbClr val="666666"/>
                </a:solidFill>
              </a:defRPr>
            </a:lvl4pPr>
            <a:lvl5pPr lvl="4">
              <a:buNone/>
              <a:defRPr sz="1300">
                <a:solidFill>
                  <a:srgbClr val="666666"/>
                </a:solidFill>
              </a:defRPr>
            </a:lvl5pPr>
            <a:lvl6pPr lvl="5">
              <a:buNone/>
              <a:defRPr sz="1300">
                <a:solidFill>
                  <a:srgbClr val="666666"/>
                </a:solidFill>
              </a:defRPr>
            </a:lvl6pPr>
            <a:lvl7pPr lvl="6">
              <a:buNone/>
              <a:defRPr sz="1300">
                <a:solidFill>
                  <a:srgbClr val="666666"/>
                </a:solidFill>
              </a:defRPr>
            </a:lvl7pPr>
            <a:lvl8pPr lvl="7">
              <a:buNone/>
              <a:defRPr sz="1300">
                <a:solidFill>
                  <a:srgbClr val="666666"/>
                </a:solidFill>
              </a:defRPr>
            </a:lvl8pPr>
            <a:lvl9pPr lvl="8">
              <a:buNone/>
              <a:defRPr sz="13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2"/>
        <p:cNvGrpSpPr/>
        <p:nvPr/>
      </p:nvGrpSpPr>
      <p:grpSpPr>
        <a:xfrm>
          <a:off x="0" y="0"/>
          <a:ext cx="0" cy="0"/>
          <a:chOff x="0" y="0"/>
          <a:chExt cx="0" cy="0"/>
        </a:xfrm>
      </p:grpSpPr>
      <p:pic>
        <p:nvPicPr>
          <p:cNvPr id="53" name="Google Shape;53;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4" name="Google Shape;54;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6"/>
        <p:cNvGrpSpPr/>
        <p:nvPr/>
      </p:nvGrpSpPr>
      <p:grpSpPr>
        <a:xfrm>
          <a:off x="0" y="0"/>
          <a:ext cx="0" cy="0"/>
          <a:chOff x="0" y="0"/>
          <a:chExt cx="0" cy="0"/>
        </a:xfrm>
      </p:grpSpPr>
      <p:sp>
        <p:nvSpPr>
          <p:cNvPr id="67" name="Google Shape;67;p15"/>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5"/>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5"/>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0" name="Google Shape;70;p15"/>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60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71" name="Google Shape;71;p1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Úvodní snímek">
  <p:cSld name="Úvodní snímek">
    <p:bg>
      <p:bgPr>
        <a:solidFill>
          <a:srgbClr val="F3F3F3"/>
        </a:solid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ftr" idx="11"/>
          </p:nvPr>
        </p:nvSpPr>
        <p:spPr>
          <a:xfrm>
            <a:off x="540000" y="4671000"/>
            <a:ext cx="5940000" cy="189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4" name="Google Shape;74;p16"/>
          <p:cNvSpPr txBox="1">
            <a:spLocks noGrp="1"/>
          </p:cNvSpPr>
          <p:nvPr>
            <p:ph type="sldNum" idx="12"/>
          </p:nvPr>
        </p:nvSpPr>
        <p:spPr>
          <a:xfrm>
            <a:off x="310500" y="4671000"/>
            <a:ext cx="189000" cy="1890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sz="1100"/>
            </a:lvl1pPr>
            <a:lvl2pPr marL="0" lvl="1" indent="0" algn="l" rtl="0">
              <a:spcBef>
                <a:spcPts val="0"/>
              </a:spcBef>
              <a:spcAft>
                <a:spcPts val="0"/>
              </a:spcAft>
              <a:buNone/>
              <a:defRPr sz="1100"/>
            </a:lvl2pPr>
            <a:lvl3pPr marL="0" lvl="2" indent="0" algn="l" rtl="0">
              <a:spcBef>
                <a:spcPts val="0"/>
              </a:spcBef>
              <a:spcAft>
                <a:spcPts val="0"/>
              </a:spcAft>
              <a:buNone/>
              <a:defRPr sz="1100"/>
            </a:lvl3pPr>
            <a:lvl4pPr marL="0" lvl="3" indent="0" algn="l" rtl="0">
              <a:spcBef>
                <a:spcPts val="0"/>
              </a:spcBef>
              <a:spcAft>
                <a:spcPts val="0"/>
              </a:spcAft>
              <a:buNone/>
              <a:defRPr sz="1100"/>
            </a:lvl4pPr>
            <a:lvl5pPr marL="0" lvl="4" indent="0" algn="l" rtl="0">
              <a:spcBef>
                <a:spcPts val="0"/>
              </a:spcBef>
              <a:spcAft>
                <a:spcPts val="0"/>
              </a:spcAft>
              <a:buNone/>
              <a:defRPr sz="1100"/>
            </a:lvl5pPr>
            <a:lvl6pPr marL="0" lvl="5" indent="0" algn="l" rtl="0">
              <a:spcBef>
                <a:spcPts val="0"/>
              </a:spcBef>
              <a:spcAft>
                <a:spcPts val="0"/>
              </a:spcAft>
              <a:buNone/>
              <a:defRPr sz="1100"/>
            </a:lvl6pPr>
            <a:lvl7pPr marL="0" lvl="6" indent="0" algn="l" rtl="0">
              <a:spcBef>
                <a:spcPts val="0"/>
              </a:spcBef>
              <a:spcAft>
                <a:spcPts val="0"/>
              </a:spcAft>
              <a:buNone/>
              <a:defRPr sz="1100"/>
            </a:lvl7pPr>
            <a:lvl8pPr marL="0" lvl="7" indent="0" algn="l" rtl="0">
              <a:spcBef>
                <a:spcPts val="0"/>
              </a:spcBef>
              <a:spcAft>
                <a:spcPts val="0"/>
              </a:spcAft>
              <a:buNone/>
              <a:defRPr sz="1100"/>
            </a:lvl8pPr>
            <a:lvl9pPr marL="0" lvl="8" indent="0" algn="l" rtl="0">
              <a:spcBef>
                <a:spcPts val="0"/>
              </a:spcBef>
              <a:spcAft>
                <a:spcPts val="0"/>
              </a:spcAft>
              <a:buNone/>
              <a:defRPr sz="1100"/>
            </a:lvl9pPr>
          </a:lstStyle>
          <a:p>
            <a:pPr marL="0" lvl="0" indent="0" algn="l" rtl="0">
              <a:spcBef>
                <a:spcPts val="0"/>
              </a:spcBef>
              <a:spcAft>
                <a:spcPts val="0"/>
              </a:spcAft>
              <a:buNone/>
            </a:pPr>
            <a:fld id="{00000000-1234-1234-1234-123412341234}" type="slidenum">
              <a:rPr lang="en"/>
              <a:t>‹#›</a:t>
            </a:fld>
            <a:endParaRPr/>
          </a:p>
        </p:txBody>
      </p:sp>
      <p:sp>
        <p:nvSpPr>
          <p:cNvPr id="75" name="Google Shape;75;p16"/>
          <p:cNvSpPr txBox="1">
            <a:spLocks noGrp="1"/>
          </p:cNvSpPr>
          <p:nvPr>
            <p:ph type="title"/>
          </p:nvPr>
        </p:nvSpPr>
        <p:spPr>
          <a:xfrm>
            <a:off x="298877" y="2175274"/>
            <a:ext cx="8521200" cy="8787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100"/>
              <a:buNone/>
              <a:defRPr sz="33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6" name="Google Shape;76;p16"/>
          <p:cNvSpPr txBox="1">
            <a:spLocks noGrp="1"/>
          </p:cNvSpPr>
          <p:nvPr>
            <p:ph type="subTitle" idx="1"/>
          </p:nvPr>
        </p:nvSpPr>
        <p:spPr>
          <a:xfrm>
            <a:off x="298877" y="3087301"/>
            <a:ext cx="8521200" cy="523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800"/>
              <a:buFont typeface="Arial"/>
              <a:buNone/>
              <a:defRPr sz="1800" b="0">
                <a:solidFill>
                  <a:schemeClr val="dk1"/>
                </a:solidFill>
                <a:latin typeface="Arial"/>
                <a:ea typeface="Arial"/>
                <a:cs typeface="Arial"/>
                <a:sym typeface="Arial"/>
              </a:defRPr>
            </a:lvl1pPr>
            <a:lvl2pPr lvl="1" algn="ctr" rtl="0">
              <a:lnSpc>
                <a:spcPct val="90000"/>
              </a:lnSpc>
              <a:spcBef>
                <a:spcPts val="0"/>
              </a:spcBef>
              <a:spcAft>
                <a:spcPts val="0"/>
              </a:spcAft>
              <a:buSzPts val="1500"/>
              <a:buFont typeface="Arial"/>
              <a:buNone/>
              <a:defRPr sz="1500"/>
            </a:lvl2pPr>
            <a:lvl3pPr lvl="2" algn="ctr" rtl="0">
              <a:lnSpc>
                <a:spcPct val="100000"/>
              </a:lnSpc>
              <a:spcBef>
                <a:spcPts val="0"/>
              </a:spcBef>
              <a:spcAft>
                <a:spcPts val="0"/>
              </a:spcAft>
              <a:buSzPts val="1100"/>
              <a:buFont typeface="Arial"/>
              <a:buNone/>
              <a:defRPr sz="1400"/>
            </a:lvl3pPr>
            <a:lvl4pPr lvl="3" algn="ctr" rtl="0">
              <a:lnSpc>
                <a:spcPct val="112500"/>
              </a:lnSpc>
              <a:spcBef>
                <a:spcPts val="0"/>
              </a:spcBef>
              <a:spcAft>
                <a:spcPts val="0"/>
              </a:spcAft>
              <a:buSzPts val="1100"/>
              <a:buFont typeface="Arial"/>
              <a:buNone/>
              <a:defRPr sz="1200"/>
            </a:lvl4pPr>
            <a:lvl5pPr lvl="4" algn="ctr" rtl="0">
              <a:lnSpc>
                <a:spcPct val="112500"/>
              </a:lnSpc>
              <a:spcBef>
                <a:spcPts val="0"/>
              </a:spcBef>
              <a:spcAft>
                <a:spcPts val="0"/>
              </a:spcAft>
              <a:buSzPts val="1200"/>
              <a:buFont typeface="Arial"/>
              <a:buNone/>
              <a:defRPr sz="1200"/>
            </a:lvl5pPr>
            <a:lvl6pPr lvl="5" algn="ctr" rtl="0">
              <a:spcBef>
                <a:spcPts val="200"/>
              </a:spcBef>
              <a:spcAft>
                <a:spcPts val="0"/>
              </a:spcAft>
              <a:buSzPts val="1200"/>
              <a:buNone/>
              <a:defRPr sz="1200"/>
            </a:lvl6pPr>
            <a:lvl7pPr lvl="6" algn="ctr" rtl="0">
              <a:lnSpc>
                <a:spcPct val="112500"/>
              </a:lnSpc>
              <a:spcBef>
                <a:spcPts val="0"/>
              </a:spcBef>
              <a:spcAft>
                <a:spcPts val="0"/>
              </a:spcAft>
              <a:buSzPts val="1200"/>
              <a:buNone/>
              <a:defRPr sz="1200"/>
            </a:lvl7pPr>
            <a:lvl8pPr lvl="7" algn="ctr" rtl="0">
              <a:lnSpc>
                <a:spcPct val="112500"/>
              </a:lnSpc>
              <a:spcBef>
                <a:spcPts val="0"/>
              </a:spcBef>
              <a:spcAft>
                <a:spcPts val="0"/>
              </a:spcAft>
              <a:buSzPts val="1200"/>
              <a:buNone/>
              <a:defRPr sz="1200"/>
            </a:lvl8pPr>
            <a:lvl9pPr lvl="8" algn="ctr" rtl="0">
              <a:lnSpc>
                <a:spcPct val="112500"/>
              </a:lnSpc>
              <a:spcBef>
                <a:spcPts val="0"/>
              </a:spcBef>
              <a:spcAft>
                <a:spcPts val="0"/>
              </a:spcAft>
              <a:buSzPts val="1200"/>
              <a:buNone/>
              <a:defRPr sz="1200"/>
            </a:lvl9pPr>
          </a:lstStyle>
          <a:p>
            <a:endParaRPr/>
          </a:p>
        </p:txBody>
      </p:sp>
      <p:pic>
        <p:nvPicPr>
          <p:cNvPr id="77" name="Google Shape;77;p16"/>
          <p:cNvPicPr preferRelativeResize="0"/>
          <p:nvPr/>
        </p:nvPicPr>
        <p:blipFill rotWithShape="1">
          <a:blip r:embed="rId2">
            <a:alphaModFix/>
          </a:blip>
          <a:srcRect/>
          <a:stretch/>
        </p:blipFill>
        <p:spPr>
          <a:xfrm>
            <a:off x="310500" y="310500"/>
            <a:ext cx="1763100" cy="50355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824">
          <p15:clr>
            <a:srgbClr val="FBAE40"/>
          </p15:clr>
        </p15:guide>
        <p15:guide id="2" pos="17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sp>
        <p:nvSpPr>
          <p:cNvPr id="79" name="Google Shape;79;p1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Clr>
                <a:schemeClr val="lt1"/>
              </a:buClr>
              <a:buSzPts val="1200"/>
              <a:buChar char="×"/>
              <a:defRPr sz="12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83" name="Google Shape;83;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3"/>
        <p:cNvGrpSpPr/>
        <p:nvPr/>
      </p:nvGrpSpPr>
      <p:grpSpPr>
        <a:xfrm>
          <a:off x="0" y="0"/>
          <a:ext cx="0" cy="0"/>
          <a:chOff x="0" y="0"/>
          <a:chExt cx="0" cy="0"/>
        </a:xfrm>
      </p:grpSpPr>
      <p:pic>
        <p:nvPicPr>
          <p:cNvPr id="14" name="Google Shape;14;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5" name="Google Shape;15;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7" name="Google Shape;17;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666666"/>
                </a:solidFill>
              </a:defRPr>
            </a:lvl1pPr>
            <a:lvl2pPr lvl="1">
              <a:buNone/>
              <a:defRPr sz="1300">
                <a:solidFill>
                  <a:srgbClr val="666666"/>
                </a:solidFill>
              </a:defRPr>
            </a:lvl2pPr>
            <a:lvl3pPr lvl="2">
              <a:buNone/>
              <a:defRPr sz="1300">
                <a:solidFill>
                  <a:srgbClr val="666666"/>
                </a:solidFill>
              </a:defRPr>
            </a:lvl3pPr>
            <a:lvl4pPr lvl="3">
              <a:buNone/>
              <a:defRPr sz="1300">
                <a:solidFill>
                  <a:srgbClr val="666666"/>
                </a:solidFill>
              </a:defRPr>
            </a:lvl4pPr>
            <a:lvl5pPr lvl="4">
              <a:buNone/>
              <a:defRPr sz="1300">
                <a:solidFill>
                  <a:srgbClr val="666666"/>
                </a:solidFill>
              </a:defRPr>
            </a:lvl5pPr>
            <a:lvl6pPr lvl="5">
              <a:buNone/>
              <a:defRPr sz="1300">
                <a:solidFill>
                  <a:srgbClr val="666666"/>
                </a:solidFill>
              </a:defRPr>
            </a:lvl6pPr>
            <a:lvl7pPr lvl="6">
              <a:buNone/>
              <a:defRPr sz="1300">
                <a:solidFill>
                  <a:srgbClr val="666666"/>
                </a:solidFill>
              </a:defRPr>
            </a:lvl7pPr>
            <a:lvl8pPr lvl="7">
              <a:buNone/>
              <a:defRPr sz="1300">
                <a:solidFill>
                  <a:srgbClr val="666666"/>
                </a:solidFill>
              </a:defRPr>
            </a:lvl8pPr>
            <a:lvl9pPr lvl="8">
              <a:buNone/>
              <a:defRPr sz="1300">
                <a:solidFill>
                  <a:srgbClr val="666666"/>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9"/>
        <p:cNvGrpSpPr/>
        <p:nvPr/>
      </p:nvGrpSpPr>
      <p:grpSpPr>
        <a:xfrm>
          <a:off x="0" y="0"/>
          <a:ext cx="0" cy="0"/>
          <a:chOff x="0" y="0"/>
          <a:chExt cx="0" cy="0"/>
        </a:xfrm>
      </p:grpSpPr>
      <p:pic>
        <p:nvPicPr>
          <p:cNvPr id="20" name="Google Shape;20;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21" name="Google Shape;21;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2" name="Google Shape;22;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5" name="Google Shape;25;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6" name="Google Shape;26;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7" name="Google Shape;27;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1" name="Google Shape;31;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3" name="Google Shape;33;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4"/>
        <p:cNvGrpSpPr/>
        <p:nvPr/>
      </p:nvGrpSpPr>
      <p:grpSpPr>
        <a:xfrm>
          <a:off x="0" y="0"/>
          <a:ext cx="0" cy="0"/>
          <a:chOff x="0" y="0"/>
          <a:chExt cx="0" cy="0"/>
        </a:xfrm>
      </p:grpSpPr>
      <p:pic>
        <p:nvPicPr>
          <p:cNvPr id="35" name="Google Shape;35;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6" name="Google Shape;36;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7" name="Google Shape;37;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9" name="Google Shape;39;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0" name="Google Shape;40;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pic>
        <p:nvPicPr>
          <p:cNvPr id="42" name="Google Shape;42;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3" name="Google Shape;43;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4" name="Google Shape;44;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5"/>
        <p:cNvGrpSpPr/>
        <p:nvPr/>
      </p:nvGrpSpPr>
      <p:grpSpPr>
        <a:xfrm>
          <a:off x="0" y="0"/>
          <a:ext cx="0" cy="0"/>
          <a:chOff x="0" y="0"/>
          <a:chExt cx="0" cy="0"/>
        </a:xfrm>
      </p:grpSpPr>
      <p:pic>
        <p:nvPicPr>
          <p:cNvPr id="46" name="Google Shape;46;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7" name="Google Shape;47;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8" name="Google Shape;48;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pic>
        <p:nvPicPr>
          <p:cNvPr id="50" name="Google Shape;50;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51" name="Google Shape;51;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ultureplusconsulting.com/2018/08/16/a-ha-activities-for-unconscious-bias-trainin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drive.google.com/file/d/1djFnAtWgnU3DVQmW4M02cc7OTERC5v7Q/view?usp=sharin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drive.google.com/open?id=1ZC048JtMk5M31I_SboDoQouMF8-lVpvu"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subTitle" idx="1"/>
          </p:nvPr>
        </p:nvSpPr>
        <p:spPr>
          <a:xfrm>
            <a:off x="1394825" y="4186929"/>
            <a:ext cx="3914700" cy="784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dk1"/>
              </a:buClr>
              <a:buSzPts val="1100"/>
              <a:buFont typeface="Arial"/>
              <a:buNone/>
            </a:pPr>
            <a:r>
              <a:rPr lang="en" b="1"/>
              <a:t>Sheri Kingsdorf, Ph.D., BCBA-D </a:t>
            </a:r>
            <a:endParaRPr b="1"/>
          </a:p>
          <a:p>
            <a:pPr marL="0" lvl="0" indent="0" algn="ctr" rtl="0">
              <a:spcBef>
                <a:spcPts val="0"/>
              </a:spcBef>
              <a:spcAft>
                <a:spcPts val="0"/>
              </a:spcAft>
              <a:buClr>
                <a:schemeClr val="dk1"/>
              </a:buClr>
              <a:buSzPts val="1100"/>
              <a:buFont typeface="Arial"/>
              <a:buNone/>
            </a:pPr>
            <a:r>
              <a:rPr lang="en"/>
              <a:t>Institute for Research in Inclusive Education </a:t>
            </a:r>
            <a:endParaRPr/>
          </a:p>
          <a:p>
            <a:pPr marL="0" lvl="0" indent="0" algn="ctr" rtl="0">
              <a:spcBef>
                <a:spcPts val="0"/>
              </a:spcBef>
              <a:spcAft>
                <a:spcPts val="0"/>
              </a:spcAft>
              <a:buClr>
                <a:schemeClr val="dk1"/>
              </a:buClr>
              <a:buSzPts val="1100"/>
              <a:buFont typeface="Arial"/>
              <a:buNone/>
            </a:pPr>
            <a:r>
              <a:rPr lang="en"/>
              <a:t>Masaryk University</a:t>
            </a:r>
            <a:endParaRPr sz="1100"/>
          </a:p>
        </p:txBody>
      </p:sp>
      <p:sp>
        <p:nvSpPr>
          <p:cNvPr id="89" name="Google Shape;89;p1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300">
                <a:solidFill>
                  <a:srgbClr val="666666"/>
                </a:solidFill>
              </a:rPr>
              <a:t>1</a:t>
            </a:fld>
            <a:endParaRPr sz="1300">
              <a:solidFill>
                <a:srgbClr val="666666"/>
              </a:solidFill>
            </a:endParaRPr>
          </a:p>
        </p:txBody>
      </p:sp>
      <p:sp>
        <p:nvSpPr>
          <p:cNvPr id="90" name="Google Shape;90;p18"/>
          <p:cNvSpPr txBox="1">
            <a:spLocks noGrp="1"/>
          </p:cNvSpPr>
          <p:nvPr>
            <p:ph type="ctrTitle"/>
          </p:nvPr>
        </p:nvSpPr>
        <p:spPr>
          <a:xfrm>
            <a:off x="419525" y="1464925"/>
            <a:ext cx="5479200" cy="1941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b="1">
                <a:latin typeface="Lato"/>
                <a:ea typeface="Lato"/>
                <a:cs typeface="Lato"/>
                <a:sym typeface="Lato"/>
              </a:rPr>
              <a:t>A snapshot from my personal experience with diversity: Culturally responsive practices &amp; the Czech Republic </a:t>
            </a:r>
            <a:endParaRPr sz="2400" b="1">
              <a:latin typeface="Lato"/>
              <a:ea typeface="Lato"/>
              <a:cs typeface="Lato"/>
              <a:sym typeface="Lato"/>
            </a:endParaRPr>
          </a:p>
        </p:txBody>
      </p:sp>
      <p:pic>
        <p:nvPicPr>
          <p:cNvPr id="91" name="Google Shape;91;p18"/>
          <p:cNvPicPr preferRelativeResize="0"/>
          <p:nvPr/>
        </p:nvPicPr>
        <p:blipFill>
          <a:blip r:embed="rId3">
            <a:alphaModFix/>
          </a:blip>
          <a:stretch>
            <a:fillRect/>
          </a:stretch>
        </p:blipFill>
        <p:spPr>
          <a:xfrm>
            <a:off x="7643500" y="3277150"/>
            <a:ext cx="1429026" cy="1039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body" idx="1"/>
          </p:nvPr>
        </p:nvSpPr>
        <p:spPr>
          <a:xfrm>
            <a:off x="471900" y="1746875"/>
            <a:ext cx="5484300" cy="2882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In the context of being a student, have you experienced teaching practices that recognized your diversity (difference)?</a:t>
            </a:r>
            <a:endParaRPr/>
          </a:p>
          <a:p>
            <a:pPr marL="457200" lvl="0" indent="-342900" algn="l" rtl="0">
              <a:spcBef>
                <a:spcPts val="600"/>
              </a:spcBef>
              <a:spcAft>
                <a:spcPts val="0"/>
              </a:spcAft>
              <a:buSzPts val="1800"/>
              <a:buAutoNum type="alphaUcPeriod"/>
            </a:pPr>
            <a:r>
              <a:rPr lang="en"/>
              <a:t>Yes</a:t>
            </a:r>
            <a:endParaRPr/>
          </a:p>
          <a:p>
            <a:pPr marL="457200" lvl="0" indent="-342900" algn="l" rtl="0">
              <a:spcBef>
                <a:spcPts val="0"/>
              </a:spcBef>
              <a:spcAft>
                <a:spcPts val="0"/>
              </a:spcAft>
              <a:buSzPts val="1800"/>
              <a:buAutoNum type="alphaUcPeriod"/>
            </a:pPr>
            <a:r>
              <a:rPr lang="en"/>
              <a:t>No</a:t>
            </a:r>
            <a:endParaRPr/>
          </a:p>
          <a:p>
            <a:pPr marL="457200" lvl="0" indent="-342900" algn="l" rtl="0">
              <a:spcBef>
                <a:spcPts val="0"/>
              </a:spcBef>
              <a:spcAft>
                <a:spcPts val="0"/>
              </a:spcAft>
              <a:buSzPts val="1800"/>
              <a:buAutoNum type="alphaUcPeriod"/>
            </a:pPr>
            <a:r>
              <a:rPr lang="en"/>
              <a:t>I am not sure. </a:t>
            </a:r>
            <a:endParaRPr/>
          </a:p>
          <a:p>
            <a:pPr marL="457200" lvl="0" indent="-342900" algn="l" rtl="0">
              <a:spcBef>
                <a:spcPts val="0"/>
              </a:spcBef>
              <a:spcAft>
                <a:spcPts val="0"/>
              </a:spcAft>
              <a:buSzPts val="1800"/>
              <a:buAutoNum type="alphaUcPeriod"/>
            </a:pPr>
            <a:r>
              <a:rPr lang="en"/>
              <a:t>I do not identify with a category of diversity. </a:t>
            </a:r>
            <a:endParaRPr/>
          </a:p>
        </p:txBody>
      </p:sp>
      <p:sp>
        <p:nvSpPr>
          <p:cNvPr id="151" name="Google Shape;151;p28"/>
          <p:cNvSpPr txBox="1">
            <a:spLocks noGrp="1"/>
          </p:cNvSpPr>
          <p:nvPr>
            <p:ph type="title"/>
          </p:nvPr>
        </p:nvSpPr>
        <p:spPr>
          <a:xfrm>
            <a:off x="510925" y="952800"/>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Poll</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457200" y="688650"/>
            <a:ext cx="6118326" cy="112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Mother of a minority </a:t>
            </a:r>
            <a:endParaRPr dirty="0"/>
          </a:p>
        </p:txBody>
      </p:sp>
      <p:sp>
        <p:nvSpPr>
          <p:cNvPr id="163" name="Google Shape;163;p30"/>
          <p:cNvSpPr txBox="1">
            <a:spLocks noGrp="1"/>
          </p:cNvSpPr>
          <p:nvPr>
            <p:ph type="body" idx="1"/>
          </p:nvPr>
        </p:nvSpPr>
        <p:spPr>
          <a:xfrm>
            <a:off x="457200" y="1754525"/>
            <a:ext cx="6654000" cy="30951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Good luck figuring out what is going on! </a:t>
            </a:r>
            <a:endParaRPr/>
          </a:p>
          <a:p>
            <a:pPr marL="914400" lvl="1" indent="-342900" algn="l" rtl="0">
              <a:spcBef>
                <a:spcPts val="0"/>
              </a:spcBef>
              <a:spcAft>
                <a:spcPts val="0"/>
              </a:spcAft>
              <a:buSzPts val="1800"/>
              <a:buChar char="×"/>
            </a:pPr>
            <a:r>
              <a:rPr lang="en"/>
              <a:t>No one-on-one communication</a:t>
            </a:r>
            <a:endParaRPr/>
          </a:p>
          <a:p>
            <a:pPr marL="914400" lvl="1" indent="-342900" algn="l" rtl="0">
              <a:spcBef>
                <a:spcPts val="0"/>
              </a:spcBef>
              <a:spcAft>
                <a:spcPts val="0"/>
              </a:spcAft>
              <a:buSzPts val="1800"/>
              <a:buChar char="×"/>
            </a:pPr>
            <a:r>
              <a:rPr lang="en"/>
              <a:t>Most signs handwritten</a:t>
            </a:r>
            <a:endParaRPr/>
          </a:p>
          <a:p>
            <a:pPr marL="914400" lvl="1" indent="-342900" algn="l" rtl="0">
              <a:spcBef>
                <a:spcPts val="0"/>
              </a:spcBef>
              <a:spcAft>
                <a:spcPts val="0"/>
              </a:spcAft>
              <a:buSzPts val="1800"/>
              <a:buChar char="×"/>
            </a:pPr>
            <a:r>
              <a:rPr lang="en"/>
              <a:t>Difficulty using a translator app</a:t>
            </a:r>
            <a:endParaRPr/>
          </a:p>
          <a:p>
            <a:pPr marL="914400" lvl="1" indent="-342900" algn="l" rtl="0">
              <a:spcBef>
                <a:spcPts val="0"/>
              </a:spcBef>
              <a:spcAft>
                <a:spcPts val="0"/>
              </a:spcAft>
              <a:buSzPts val="1800"/>
              <a:buChar char="×"/>
            </a:pPr>
            <a:r>
              <a:rPr lang="en"/>
              <a:t>No emails sent or replied to </a:t>
            </a:r>
            <a:endParaRPr/>
          </a:p>
          <a:p>
            <a:pPr marL="914400" lvl="1" indent="-342900" algn="l" rtl="0">
              <a:spcBef>
                <a:spcPts val="0"/>
              </a:spcBef>
              <a:spcAft>
                <a:spcPts val="0"/>
              </a:spcAft>
              <a:buSzPts val="1800"/>
              <a:buChar char="×"/>
            </a:pPr>
            <a:r>
              <a:rPr lang="en"/>
              <a:t>Communication through child or other parents </a:t>
            </a:r>
            <a:endParaRPr/>
          </a:p>
          <a:p>
            <a:pPr marL="457200" lvl="0" indent="-342900" algn="l" rtl="0">
              <a:spcBef>
                <a:spcPts val="0"/>
              </a:spcBef>
              <a:spcAft>
                <a:spcPts val="0"/>
              </a:spcAft>
              <a:buSzPts val="1800"/>
              <a:buChar char="×"/>
            </a:pPr>
            <a:r>
              <a:rPr lang="en"/>
              <a:t>Cultural differences</a:t>
            </a:r>
            <a:endParaRPr/>
          </a:p>
          <a:p>
            <a:pPr marL="914400" lvl="1" indent="-342900" algn="l" rtl="0">
              <a:spcBef>
                <a:spcPts val="0"/>
              </a:spcBef>
              <a:spcAft>
                <a:spcPts val="0"/>
              </a:spcAft>
              <a:buSzPts val="1800"/>
              <a:buChar char="×"/>
            </a:pPr>
            <a:r>
              <a:rPr lang="en"/>
              <a:t>Changing of clothes</a:t>
            </a:r>
            <a:endParaRPr/>
          </a:p>
          <a:p>
            <a:pPr marL="914400" lvl="1" indent="-342900" algn="l" rtl="0">
              <a:spcBef>
                <a:spcPts val="0"/>
              </a:spcBef>
              <a:spcAft>
                <a:spcPts val="0"/>
              </a:spcAft>
              <a:buSzPts val="1800"/>
              <a:buChar char="×"/>
            </a:pPr>
            <a:r>
              <a:rPr lang="en"/>
              <a:t>Slippers </a:t>
            </a:r>
            <a:endParaRPr/>
          </a:p>
          <a:p>
            <a:pPr marL="914400" lvl="1" indent="-342900" algn="l" rtl="0">
              <a:spcBef>
                <a:spcPts val="0"/>
              </a:spcBef>
              <a:spcAft>
                <a:spcPts val="0"/>
              </a:spcAft>
              <a:buSzPts val="1800"/>
              <a:buChar char="×"/>
            </a:pPr>
            <a:r>
              <a:rPr lang="en"/>
              <a:t>Birthdays</a:t>
            </a:r>
            <a:endParaRPr/>
          </a:p>
          <a:p>
            <a:pPr marL="914400" lvl="1" indent="-342900" algn="l" rtl="0">
              <a:spcBef>
                <a:spcPts val="0"/>
              </a:spcBef>
              <a:spcAft>
                <a:spcPts val="0"/>
              </a:spcAft>
              <a:buSzPts val="1800"/>
              <a:buChar char="×"/>
            </a:pPr>
            <a:r>
              <a:rPr lang="en"/>
              <a:t>Holidays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b="1">
                <a:latin typeface="Lato"/>
                <a:ea typeface="Lato"/>
                <a:cs typeface="Lato"/>
                <a:sym typeface="Lato"/>
              </a:rPr>
              <a:t>Brno is recognizing diversity in the education system! </a:t>
            </a:r>
            <a:endParaRPr b="1">
              <a:latin typeface="Lato"/>
              <a:ea typeface="Lato"/>
              <a:cs typeface="Lato"/>
              <a:sym typeface="Lato"/>
            </a:endParaRPr>
          </a:p>
        </p:txBody>
      </p:sp>
      <p:pic>
        <p:nvPicPr>
          <p:cNvPr id="169" name="Google Shape;169;p31"/>
          <p:cNvPicPr preferRelativeResize="0"/>
          <p:nvPr/>
        </p:nvPicPr>
        <p:blipFill>
          <a:blip r:embed="rId3">
            <a:alphaModFix/>
          </a:blip>
          <a:stretch>
            <a:fillRect/>
          </a:stretch>
        </p:blipFill>
        <p:spPr>
          <a:xfrm>
            <a:off x="457200" y="266350"/>
            <a:ext cx="7668037" cy="4101508"/>
          </a:xfrm>
          <a:prstGeom prst="rect">
            <a:avLst/>
          </a:prstGeom>
          <a:noFill/>
          <a:ln w="9525" cap="flat" cmpd="sng">
            <a:solidFill>
              <a:srgbClr val="000000"/>
            </a:solidFill>
            <a:prstDash val="solid"/>
            <a:round/>
            <a:headEnd type="none" w="sm" len="sm"/>
            <a:tailEnd type="none" w="sm" len="sm"/>
          </a:ln>
        </p:spPr>
      </p:pic>
      <p:sp>
        <p:nvSpPr>
          <p:cNvPr id="170" name="Google Shape;170;p31"/>
          <p:cNvSpPr/>
          <p:nvPr/>
        </p:nvSpPr>
        <p:spPr>
          <a:xfrm>
            <a:off x="4965025" y="789675"/>
            <a:ext cx="1342200" cy="840900"/>
          </a:xfrm>
          <a:prstGeom prst="ellipse">
            <a:avLst/>
          </a:prstGeom>
          <a:noFill/>
          <a:ln w="762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31"/>
          <p:cNvPicPr preferRelativeResize="0"/>
          <p:nvPr/>
        </p:nvPicPr>
        <p:blipFill>
          <a:blip r:embed="rId4">
            <a:alphaModFix/>
          </a:blip>
          <a:stretch>
            <a:fillRect/>
          </a:stretch>
        </p:blipFill>
        <p:spPr>
          <a:xfrm>
            <a:off x="6382898" y="604950"/>
            <a:ext cx="979126" cy="684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2"/>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ctr" rtl="0">
              <a:spcBef>
                <a:spcPts val="360"/>
              </a:spcBef>
              <a:spcAft>
                <a:spcPts val="0"/>
              </a:spcAft>
              <a:buNone/>
            </a:pPr>
            <a:r>
              <a:rPr lang="en" b="1">
                <a:latin typeface="Lato"/>
                <a:ea typeface="Lato"/>
                <a:cs typeface="Lato"/>
                <a:sym typeface="Lato"/>
              </a:rPr>
              <a:t>But then….</a:t>
            </a:r>
            <a:endParaRPr b="1">
              <a:latin typeface="Lato"/>
              <a:ea typeface="Lato"/>
              <a:cs typeface="Lato"/>
              <a:sym typeface="Lato"/>
            </a:endParaRPr>
          </a:p>
        </p:txBody>
      </p:sp>
      <p:pic>
        <p:nvPicPr>
          <p:cNvPr id="177" name="Google Shape;177;p32"/>
          <p:cNvPicPr preferRelativeResize="0"/>
          <p:nvPr/>
        </p:nvPicPr>
        <p:blipFill>
          <a:blip r:embed="rId3">
            <a:alphaModFix/>
          </a:blip>
          <a:stretch>
            <a:fillRect/>
          </a:stretch>
        </p:blipFill>
        <p:spPr>
          <a:xfrm>
            <a:off x="510475" y="304800"/>
            <a:ext cx="7694815" cy="4101510"/>
          </a:xfrm>
          <a:prstGeom prst="rect">
            <a:avLst/>
          </a:prstGeom>
          <a:noFill/>
          <a:ln w="9525" cap="flat" cmpd="sng">
            <a:solidFill>
              <a:srgbClr val="000000"/>
            </a:solidFill>
            <a:prstDash val="solid"/>
            <a:round/>
            <a:headEnd type="none" w="sm" len="sm"/>
            <a:tailEnd type="none" w="sm" len="sm"/>
          </a:ln>
        </p:spPr>
      </p:pic>
      <p:pic>
        <p:nvPicPr>
          <p:cNvPr id="178" name="Google Shape;178;p32"/>
          <p:cNvPicPr preferRelativeResize="0"/>
          <p:nvPr/>
        </p:nvPicPr>
        <p:blipFill>
          <a:blip r:embed="rId4">
            <a:alphaModFix/>
          </a:blip>
          <a:stretch>
            <a:fillRect/>
          </a:stretch>
        </p:blipFill>
        <p:spPr>
          <a:xfrm>
            <a:off x="6147425" y="1231225"/>
            <a:ext cx="959501" cy="764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3"/>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3600" b="1" i="0">
                <a:solidFill>
                  <a:srgbClr val="434343"/>
                </a:solidFill>
                <a:latin typeface="Lato"/>
                <a:ea typeface="Lato"/>
                <a:cs typeface="Lato"/>
                <a:sym typeface="Lato"/>
              </a:rPr>
              <a:t>What pre-service teachers at MUNI (initially) think about culture, diversity, and teaching…..</a:t>
            </a:r>
            <a:endParaRPr sz="3600" b="1" i="0">
              <a:solidFill>
                <a:srgbClr val="434343"/>
              </a:solidFill>
              <a:latin typeface="Lato"/>
              <a:ea typeface="Lato"/>
              <a:cs typeface="Lato"/>
              <a:sym typeface="Lato"/>
            </a:endParaRPr>
          </a:p>
          <a:p>
            <a:pPr marL="0" lvl="0" indent="0" algn="ctr" rtl="0">
              <a:spcBef>
                <a:spcPts val="600"/>
              </a:spcBef>
              <a:spcAft>
                <a:spcPts val="0"/>
              </a:spcAft>
              <a:buNone/>
            </a:pPr>
            <a:endParaRPr sz="3600" b="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4"/>
          <p:cNvSpPr txBox="1"/>
          <p:nvPr/>
        </p:nvSpPr>
        <p:spPr>
          <a:xfrm>
            <a:off x="1739175" y="698900"/>
            <a:ext cx="2994900" cy="49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 </a:t>
            </a:r>
            <a:r>
              <a:rPr lang="en" sz="1200">
                <a:solidFill>
                  <a:srgbClr val="2D3B45"/>
                </a:solidFill>
                <a:highlight>
                  <a:srgbClr val="FFFFFF"/>
                </a:highlight>
                <a:latin typeface="Lato"/>
                <a:ea typeface="Lato"/>
                <a:cs typeface="Lato"/>
                <a:sym typeface="Lato"/>
              </a:rPr>
              <a:t>“Czech Republic isn’t exactly culturally varied country.”</a:t>
            </a:r>
            <a:endParaRPr>
              <a:latin typeface="Lato Light"/>
              <a:ea typeface="Lato Light"/>
              <a:cs typeface="Lato Light"/>
              <a:sym typeface="Lato Light"/>
            </a:endParaRPr>
          </a:p>
        </p:txBody>
      </p:sp>
      <p:sp>
        <p:nvSpPr>
          <p:cNvPr id="189" name="Google Shape;189;p34"/>
          <p:cNvSpPr txBox="1"/>
          <p:nvPr/>
        </p:nvSpPr>
        <p:spPr>
          <a:xfrm>
            <a:off x="3324000" y="1229275"/>
            <a:ext cx="3941400" cy="63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“Czech teachers in general miss out on the unique dynamics that come with living in a multicultural society”</a:t>
            </a:r>
            <a:endParaRPr>
              <a:latin typeface="Lato Light"/>
              <a:ea typeface="Lato Light"/>
              <a:cs typeface="Lato Light"/>
              <a:sym typeface="Lato Light"/>
            </a:endParaRPr>
          </a:p>
        </p:txBody>
      </p:sp>
      <p:sp>
        <p:nvSpPr>
          <p:cNvPr id="190" name="Google Shape;190;p34"/>
          <p:cNvSpPr txBox="1"/>
          <p:nvPr/>
        </p:nvSpPr>
        <p:spPr>
          <a:xfrm>
            <a:off x="5694300" y="3472100"/>
            <a:ext cx="2310000" cy="26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“Romani pupils in the mainstream elementary school classroom face challenges..” </a:t>
            </a:r>
            <a:endParaRPr>
              <a:latin typeface="Lato Light"/>
              <a:ea typeface="Lato Light"/>
              <a:cs typeface="Lato Light"/>
              <a:sym typeface="Lato Light"/>
            </a:endParaRPr>
          </a:p>
        </p:txBody>
      </p:sp>
      <p:sp>
        <p:nvSpPr>
          <p:cNvPr id="191" name="Google Shape;191;p34"/>
          <p:cNvSpPr txBox="1"/>
          <p:nvPr/>
        </p:nvSpPr>
        <p:spPr>
          <a:xfrm>
            <a:off x="1027550" y="2014313"/>
            <a:ext cx="3793800" cy="42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 “It is hard to find practical ways to use the culturally responsive teaching practices in our country since there is not much cultural diversity.”</a:t>
            </a:r>
            <a:endParaRPr>
              <a:latin typeface="Lato Light"/>
              <a:ea typeface="Lato Light"/>
              <a:cs typeface="Lato Light"/>
              <a:sym typeface="Lato Light"/>
            </a:endParaRPr>
          </a:p>
        </p:txBody>
      </p:sp>
      <p:sp>
        <p:nvSpPr>
          <p:cNvPr id="192" name="Google Shape;192;p34"/>
          <p:cNvSpPr txBox="1"/>
          <p:nvPr/>
        </p:nvSpPr>
        <p:spPr>
          <a:xfrm>
            <a:off x="4821350" y="2250025"/>
            <a:ext cx="3458100" cy="5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“Topics like discrimination, racism or prejudice are usually simplified by only providing the definition and saying that we should treat everyone equally.”</a:t>
            </a:r>
            <a:endParaRPr>
              <a:latin typeface="Lato Light"/>
              <a:ea typeface="Lato Light"/>
              <a:cs typeface="Lato Light"/>
              <a:sym typeface="Lato Light"/>
            </a:endParaRPr>
          </a:p>
        </p:txBody>
      </p:sp>
      <p:sp>
        <p:nvSpPr>
          <p:cNvPr id="193" name="Google Shape;193;p34"/>
          <p:cNvSpPr txBox="1"/>
          <p:nvPr/>
        </p:nvSpPr>
        <p:spPr>
          <a:xfrm>
            <a:off x="1302825" y="3255925"/>
            <a:ext cx="38676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“..honestly, I am not sure how many teachers actually think of a student’s background before making an opinion.”</a:t>
            </a:r>
            <a:endParaRPr>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5"/>
          <p:cNvSpPr txBox="1">
            <a:spLocks noGrp="1"/>
          </p:cNvSpPr>
          <p:nvPr>
            <p:ph type="title"/>
          </p:nvPr>
        </p:nvSpPr>
        <p:spPr>
          <a:xfrm>
            <a:off x="457200" y="722201"/>
            <a:ext cx="5511300" cy="148417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Education &amp; Diversity in CR</a:t>
            </a:r>
            <a:endParaRPr dirty="0"/>
          </a:p>
        </p:txBody>
      </p:sp>
      <p:sp>
        <p:nvSpPr>
          <p:cNvPr id="199" name="Google Shape;199;p3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We’ve looked at foundations of diversity and culture- and touched upon awareness.  </a:t>
            </a:r>
            <a:endParaRPr/>
          </a:p>
          <a:p>
            <a:pPr marL="457200" lvl="0" indent="-342900" algn="l" rtl="0">
              <a:spcBef>
                <a:spcPts val="0"/>
              </a:spcBef>
              <a:spcAft>
                <a:spcPts val="0"/>
              </a:spcAft>
              <a:buSzPts val="1800"/>
              <a:buChar char="×"/>
            </a:pPr>
            <a:r>
              <a:rPr lang="en"/>
              <a:t>Personal experiences have been shared.  </a:t>
            </a:r>
            <a:endParaRPr/>
          </a:p>
          <a:p>
            <a:pPr marL="457200" lvl="0" indent="-342900" algn="l" rtl="0">
              <a:spcBef>
                <a:spcPts val="0"/>
              </a:spcBef>
              <a:spcAft>
                <a:spcPts val="0"/>
              </a:spcAft>
              <a:buSzPts val="1800"/>
              <a:buChar char="×"/>
            </a:pPr>
            <a:r>
              <a:rPr lang="en"/>
              <a:t>What’s next?  </a:t>
            </a:r>
            <a:endParaRPr/>
          </a:p>
          <a:p>
            <a:pPr marL="0" lvl="0" indent="0" algn="l" rtl="0">
              <a:spcBef>
                <a:spcPts val="600"/>
              </a:spcBef>
              <a:spcAft>
                <a:spcPts val="0"/>
              </a:spcAft>
              <a:buNone/>
            </a:pPr>
            <a:endParaRPr/>
          </a:p>
          <a:p>
            <a:pPr marL="0" lvl="0" indent="0" algn="ctr" rtl="0">
              <a:spcBef>
                <a:spcPts val="600"/>
              </a:spcBef>
              <a:spcAft>
                <a:spcPts val="0"/>
              </a:spcAft>
              <a:buNone/>
            </a:pPr>
            <a:r>
              <a:rPr lang="en" b="1">
                <a:latin typeface="Lato"/>
                <a:ea typeface="Lato"/>
                <a:cs typeface="Lato"/>
                <a:sym typeface="Lato"/>
              </a:rPr>
              <a:t>…. A look inward! </a:t>
            </a:r>
            <a:endParaRPr b="1">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6"/>
          <p:cNvSpPr txBox="1">
            <a:spLocks noGrp="1"/>
          </p:cNvSpPr>
          <p:nvPr>
            <p:ph type="title"/>
          </p:nvPr>
        </p:nvSpPr>
        <p:spPr>
          <a:xfrm>
            <a:off x="457200" y="623190"/>
            <a:ext cx="6461954" cy="15831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To build awareness...</a:t>
            </a:r>
            <a:endParaRPr dirty="0"/>
          </a:p>
          <a:p>
            <a:pPr marL="0" lvl="0" indent="0" algn="l" rtl="0">
              <a:spcBef>
                <a:spcPts val="0"/>
              </a:spcBef>
              <a:spcAft>
                <a:spcPts val="0"/>
              </a:spcAft>
              <a:buNone/>
            </a:pPr>
            <a:r>
              <a:rPr lang="en" dirty="0"/>
              <a:t>         A look at </a:t>
            </a:r>
            <a:r>
              <a:rPr lang="en" b="1" dirty="0">
                <a:latin typeface="Lato"/>
                <a:ea typeface="Lato"/>
                <a:cs typeface="Lato"/>
                <a:sym typeface="Lato"/>
              </a:rPr>
              <a:t>bias </a:t>
            </a:r>
            <a:endParaRPr b="1" dirty="0">
              <a:latin typeface="Lato"/>
              <a:ea typeface="Lato"/>
              <a:cs typeface="Lato"/>
              <a:sym typeface="Lato"/>
            </a:endParaRPr>
          </a:p>
        </p:txBody>
      </p:sp>
      <p:sp>
        <p:nvSpPr>
          <p:cNvPr id="205" name="Google Shape;205;p36"/>
          <p:cNvSpPr txBox="1">
            <a:spLocks noGrp="1"/>
          </p:cNvSpPr>
          <p:nvPr>
            <p:ph type="body" idx="1"/>
          </p:nvPr>
        </p:nvSpPr>
        <p:spPr>
          <a:xfrm>
            <a:off x="457200" y="2244400"/>
            <a:ext cx="58950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A cause for prejudice for or against someone or something</a:t>
            </a:r>
            <a:endParaRPr/>
          </a:p>
          <a:p>
            <a:pPr marL="914400" lvl="1" indent="-342900" algn="l" rtl="0">
              <a:spcBef>
                <a:spcPts val="0"/>
              </a:spcBef>
              <a:spcAft>
                <a:spcPts val="0"/>
              </a:spcAft>
              <a:buSzPts val="1800"/>
              <a:buChar char="×"/>
            </a:pPr>
            <a:r>
              <a:rPr lang="en"/>
              <a:t>Can manifest as feelings and actions</a:t>
            </a:r>
            <a:endParaRPr/>
          </a:p>
          <a:p>
            <a:pPr marL="457200" lvl="0" indent="-342900" algn="l" rtl="0">
              <a:spcBef>
                <a:spcPts val="0"/>
              </a:spcBef>
              <a:spcAft>
                <a:spcPts val="0"/>
              </a:spcAft>
              <a:buSzPts val="1800"/>
              <a:buChar char="×"/>
            </a:pPr>
            <a:r>
              <a:rPr lang="en"/>
              <a:t>Common, and generally accepted, bias example:</a:t>
            </a:r>
            <a:endParaRPr/>
          </a:p>
          <a:p>
            <a:pPr marL="914400" lvl="1" indent="-342900" algn="l" rtl="0">
              <a:spcBef>
                <a:spcPts val="0"/>
              </a:spcBef>
              <a:spcAft>
                <a:spcPts val="0"/>
              </a:spcAft>
              <a:buSzPts val="1800"/>
              <a:buChar char="×"/>
            </a:pPr>
            <a:r>
              <a:rPr lang="en"/>
              <a:t>Your parents thinking that you are the most beautiful child in your class photo </a:t>
            </a:r>
            <a:endParaRPr/>
          </a:p>
          <a:p>
            <a:pPr marL="457200" lvl="0" indent="-342900" algn="l" rtl="0">
              <a:spcBef>
                <a:spcPts val="0"/>
              </a:spcBef>
              <a:spcAft>
                <a:spcPts val="0"/>
              </a:spcAft>
              <a:buSzPts val="1800"/>
              <a:buChar char="×"/>
            </a:pPr>
            <a:r>
              <a:rPr lang="en"/>
              <a:t>Unaccepted bias example:</a:t>
            </a:r>
            <a:endParaRPr/>
          </a:p>
          <a:p>
            <a:pPr marL="914400" lvl="1" indent="-342900" algn="l" rtl="0">
              <a:spcBef>
                <a:spcPts val="0"/>
              </a:spcBef>
              <a:spcAft>
                <a:spcPts val="0"/>
              </a:spcAft>
              <a:buSzPts val="1800"/>
              <a:buChar char="×"/>
            </a:pPr>
            <a:r>
              <a:rPr lang="en"/>
              <a:t>Your parents thinking that you are better at math than your sister because you are male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en"/>
              <a:t>Poll</a:t>
            </a:r>
            <a:endParaRPr/>
          </a:p>
        </p:txBody>
      </p:sp>
      <p:sp>
        <p:nvSpPr>
          <p:cNvPr id="211" name="Google Shape;211;p3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Be honest, do you think you have </a:t>
            </a:r>
            <a:r>
              <a:rPr lang="en" i="1"/>
              <a:t>hidden </a:t>
            </a:r>
            <a:r>
              <a:rPr lang="en"/>
              <a:t>biases?</a:t>
            </a:r>
            <a:endParaRPr/>
          </a:p>
          <a:p>
            <a:pPr marL="457200" lvl="0" indent="-342900" algn="l" rtl="0">
              <a:spcBef>
                <a:spcPts val="600"/>
              </a:spcBef>
              <a:spcAft>
                <a:spcPts val="0"/>
              </a:spcAft>
              <a:buSzPts val="1800"/>
              <a:buAutoNum type="alphaUcPeriod"/>
            </a:pPr>
            <a:r>
              <a:rPr lang="en"/>
              <a:t>Yes</a:t>
            </a:r>
            <a:endParaRPr/>
          </a:p>
          <a:p>
            <a:pPr marL="457200" lvl="0" indent="-342900" algn="l" rtl="0">
              <a:spcBef>
                <a:spcPts val="0"/>
              </a:spcBef>
              <a:spcAft>
                <a:spcPts val="0"/>
              </a:spcAft>
              <a:buSzPts val="1800"/>
              <a:buAutoNum type="alphaUcPeriod"/>
            </a:pPr>
            <a:r>
              <a:rPr lang="en"/>
              <a:t>No</a:t>
            </a:r>
            <a:endParaRPr/>
          </a:p>
          <a:p>
            <a:pPr marL="457200" lvl="0" indent="-342900" algn="l" rtl="0">
              <a:spcBef>
                <a:spcPts val="0"/>
              </a:spcBef>
              <a:spcAft>
                <a:spcPts val="0"/>
              </a:spcAft>
              <a:buSzPts val="1800"/>
              <a:buAutoNum type="alphaUcPeriod"/>
            </a:pPr>
            <a:r>
              <a:rPr lang="en"/>
              <a:t>I don’t know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8"/>
          <p:cNvSpPr txBox="1">
            <a:spLocks noGrp="1"/>
          </p:cNvSpPr>
          <p:nvPr>
            <p:ph type="title"/>
          </p:nvPr>
        </p:nvSpPr>
        <p:spPr>
          <a:xfrm>
            <a:off x="457200" y="646487"/>
            <a:ext cx="5511300" cy="155988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What do your think? </a:t>
            </a:r>
            <a:endParaRPr dirty="0"/>
          </a:p>
        </p:txBody>
      </p:sp>
      <p:sp>
        <p:nvSpPr>
          <p:cNvPr id="217" name="Google Shape;217;p38"/>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350">
                <a:solidFill>
                  <a:srgbClr val="222222"/>
                </a:solidFill>
                <a:highlight>
                  <a:srgbClr val="FFFFFF"/>
                </a:highlight>
                <a:latin typeface="Lato"/>
                <a:ea typeface="Lato"/>
                <a:cs typeface="Lato"/>
                <a:sym typeface="Lato"/>
              </a:rPr>
              <a:t>“A father and son were involved in a car accident in which the father was killed and the son was seriously injured. The father was pronounced dead at the scene of the accident and his body was taken to a local morgue. The son was taken by ambulance to a nearby hospital and was immediately wheeled into an emergency operating room. A surgeon was called. Upon arrival and seeing the patient, the attending surgeon exclaimed “Oh my God, it’s my son!’ Can you explain this?”</a:t>
            </a:r>
            <a:endParaRPr sz="1350">
              <a:solidFill>
                <a:srgbClr val="222222"/>
              </a:solidFill>
              <a:highlight>
                <a:srgbClr val="FFFFFF"/>
              </a:highlight>
              <a:latin typeface="Lato"/>
              <a:ea typeface="Lato"/>
              <a:cs typeface="Lato"/>
              <a:sym typeface="Lato"/>
            </a:endParaRPr>
          </a:p>
          <a:p>
            <a:pPr marL="0" lvl="0" indent="0" algn="l" rtl="0">
              <a:spcBef>
                <a:spcPts val="600"/>
              </a:spcBef>
              <a:spcAft>
                <a:spcPts val="0"/>
              </a:spcAft>
              <a:buNone/>
            </a:pPr>
            <a:endParaRPr sz="1350">
              <a:solidFill>
                <a:srgbClr val="222222"/>
              </a:solidFill>
              <a:highlight>
                <a:srgbClr val="FFFFFF"/>
              </a:highlight>
              <a:latin typeface="Lato"/>
              <a:ea typeface="Lato"/>
              <a:cs typeface="Lato"/>
              <a:sym typeface="Lato"/>
            </a:endParaRPr>
          </a:p>
          <a:p>
            <a:pPr marL="0" lvl="0" indent="0" algn="l" rtl="0">
              <a:spcBef>
                <a:spcPts val="600"/>
              </a:spcBef>
              <a:spcAft>
                <a:spcPts val="0"/>
              </a:spcAft>
              <a:buNone/>
            </a:pPr>
            <a:r>
              <a:rPr lang="en" sz="1350">
                <a:solidFill>
                  <a:srgbClr val="222222"/>
                </a:solidFill>
                <a:highlight>
                  <a:srgbClr val="FFFFFF"/>
                </a:highlight>
                <a:latin typeface="Lato"/>
                <a:ea typeface="Lato"/>
                <a:cs typeface="Lato"/>
                <a:sym typeface="Lato"/>
              </a:rPr>
              <a:t>Retrieved from: </a:t>
            </a:r>
            <a:r>
              <a:rPr lang="en" sz="1100" u="sng">
                <a:solidFill>
                  <a:schemeClr val="hlink"/>
                </a:solidFill>
                <a:latin typeface="Arial"/>
                <a:ea typeface="Arial"/>
                <a:cs typeface="Arial"/>
                <a:sym typeface="Arial"/>
                <a:hlinkClick r:id="rId3"/>
              </a:rPr>
              <a:t>https://cultureplusconsulting.com/2018/08/16/a-ha-activities-for-unconscious-bias-training/</a:t>
            </a:r>
            <a:endParaRPr sz="1350">
              <a:solidFill>
                <a:srgbClr val="222222"/>
              </a:solidFill>
              <a:highlight>
                <a:srgbClr val="FFFFFF"/>
              </a:highlight>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Goals </a:t>
            </a:r>
            <a:endParaRPr dirty="0"/>
          </a:p>
        </p:txBody>
      </p:sp>
      <p:sp>
        <p:nvSpPr>
          <p:cNvPr id="97" name="Google Shape;97;p19"/>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Describe culture.</a:t>
            </a:r>
            <a:endParaRPr/>
          </a:p>
          <a:p>
            <a:pPr marL="457200" lvl="0" indent="-342900" algn="l" rtl="0">
              <a:spcBef>
                <a:spcPts val="0"/>
              </a:spcBef>
              <a:spcAft>
                <a:spcPts val="0"/>
              </a:spcAft>
              <a:buSzPts val="1800"/>
              <a:buChar char="×"/>
            </a:pPr>
            <a:r>
              <a:rPr lang="en"/>
              <a:t>Define the relationship between diversity and inclusive education. </a:t>
            </a:r>
            <a:endParaRPr/>
          </a:p>
          <a:p>
            <a:pPr marL="457200" lvl="0" indent="-342900" algn="l" rtl="0">
              <a:spcBef>
                <a:spcPts val="0"/>
              </a:spcBef>
              <a:spcAft>
                <a:spcPts val="0"/>
              </a:spcAft>
              <a:buSzPts val="1800"/>
              <a:buChar char="×"/>
            </a:pPr>
            <a:r>
              <a:rPr lang="en"/>
              <a:t>Select culturally responsive teaching practices. </a:t>
            </a:r>
            <a:endParaRPr/>
          </a:p>
          <a:p>
            <a:pPr marL="457200" lvl="0" indent="-342900" algn="l" rtl="0">
              <a:spcBef>
                <a:spcPts val="0"/>
              </a:spcBef>
              <a:spcAft>
                <a:spcPts val="0"/>
              </a:spcAft>
              <a:buSzPts val="1800"/>
              <a:buChar char="×"/>
            </a:pPr>
            <a:r>
              <a:rPr lang="en"/>
              <a:t>Identify how cultural responsiveness can be incorporated into classroom management.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9"/>
          <p:cNvSpPr txBox="1">
            <a:spLocks noGrp="1"/>
          </p:cNvSpPr>
          <p:nvPr>
            <p:ph type="title" idx="4294967295"/>
          </p:nvPr>
        </p:nvSpPr>
        <p:spPr>
          <a:xfrm>
            <a:off x="1678875" y="1348975"/>
            <a:ext cx="5769300" cy="335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Lato"/>
                <a:ea typeface="Lato"/>
                <a:cs typeface="Lato"/>
                <a:sym typeface="Lato"/>
              </a:rPr>
              <a:t>Hidden Biases Assessment </a:t>
            </a:r>
            <a:endParaRPr b="1">
              <a:latin typeface="Lato"/>
              <a:ea typeface="Lato"/>
              <a:cs typeface="Lato"/>
              <a:sym typeface="Lato"/>
            </a:endParaRPr>
          </a:p>
          <a:p>
            <a:pPr marL="0" lvl="0" indent="0" algn="ctr" rtl="0">
              <a:spcBef>
                <a:spcPts val="0"/>
              </a:spcBef>
              <a:spcAft>
                <a:spcPts val="0"/>
              </a:spcAft>
              <a:buNone/>
            </a:pPr>
            <a:endParaRPr sz="2000" b="1" i="1">
              <a:latin typeface="Lato"/>
              <a:ea typeface="Lato"/>
              <a:cs typeface="Lato"/>
              <a:sym typeface="Lato"/>
            </a:endParaRPr>
          </a:p>
          <a:p>
            <a:pPr marL="0" lvl="0" indent="0" algn="ctr" rtl="0">
              <a:spcBef>
                <a:spcPts val="0"/>
              </a:spcBef>
              <a:spcAft>
                <a:spcPts val="0"/>
              </a:spcAft>
              <a:buNone/>
            </a:pPr>
            <a:r>
              <a:rPr lang="en" sz="2000" b="1" i="1">
                <a:latin typeface="Lato"/>
                <a:ea typeface="Lato"/>
                <a:cs typeface="Lato"/>
                <a:sym typeface="Lato"/>
              </a:rPr>
              <a:t>Take a few moments to look at the shared </a:t>
            </a:r>
            <a:r>
              <a:rPr lang="en" sz="2000" b="1" i="1" u="sng">
                <a:solidFill>
                  <a:schemeClr val="hlink"/>
                </a:solidFill>
                <a:latin typeface="Lato"/>
                <a:ea typeface="Lato"/>
                <a:cs typeface="Lato"/>
                <a:sym typeface="Lato"/>
                <a:hlinkClick r:id="rId3"/>
              </a:rPr>
              <a:t>assessment </a:t>
            </a:r>
            <a:r>
              <a:rPr lang="en" sz="2000" b="1" i="1">
                <a:latin typeface="Lato"/>
                <a:ea typeface="Lato"/>
                <a:cs typeface="Lato"/>
                <a:sym typeface="Lato"/>
              </a:rPr>
              <a:t>document and complete it on your own.  </a:t>
            </a:r>
            <a:r>
              <a:rPr lang="en" b="1">
                <a:latin typeface="Lato"/>
                <a:ea typeface="Lato"/>
                <a:cs typeface="Lato"/>
                <a:sym typeface="Lato"/>
              </a:rPr>
              <a:t> </a:t>
            </a:r>
            <a:endParaRPr b="1">
              <a:latin typeface="Lato"/>
              <a:ea typeface="Lato"/>
              <a:cs typeface="Lato"/>
              <a:sym typeface="Lato"/>
            </a:endParaRPr>
          </a:p>
          <a:p>
            <a:pPr marL="0" lvl="0" indent="0" algn="l" rtl="0">
              <a:spcBef>
                <a:spcPts val="0"/>
              </a:spcBef>
              <a:spcAft>
                <a:spcPts val="0"/>
              </a:spcAft>
              <a:buNone/>
            </a:pPr>
            <a:endParaRPr sz="2400" b="1">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457200" y="494825"/>
            <a:ext cx="5511300" cy="1711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Hidden Biases &amp; Teaching</a:t>
            </a:r>
            <a:endParaRPr dirty="0"/>
          </a:p>
        </p:txBody>
      </p:sp>
      <p:sp>
        <p:nvSpPr>
          <p:cNvPr id="228" name="Google Shape;228;p40"/>
          <p:cNvSpPr txBox="1">
            <a:spLocks noGrp="1"/>
          </p:cNvSpPr>
          <p:nvPr>
            <p:ph type="body" idx="1"/>
          </p:nvPr>
        </p:nvSpPr>
        <p:spPr>
          <a:xfrm>
            <a:off x="457200" y="2244400"/>
            <a:ext cx="66540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Identifying your hidden biases is important as a human and a  </a:t>
            </a:r>
            <a:r>
              <a:rPr lang="en" b="1" dirty="0">
                <a:latin typeface="Lato"/>
                <a:ea typeface="Lato"/>
                <a:cs typeface="Lato"/>
                <a:sym typeface="Lato"/>
              </a:rPr>
              <a:t>teacher</a:t>
            </a:r>
            <a:r>
              <a:rPr lang="en" dirty="0"/>
              <a:t>!</a:t>
            </a:r>
            <a:endParaRPr dirty="0"/>
          </a:p>
          <a:p>
            <a:pPr marL="457200" lvl="0" indent="-342900" algn="l" rtl="0">
              <a:spcBef>
                <a:spcPts val="600"/>
              </a:spcBef>
              <a:spcAft>
                <a:spcPts val="0"/>
              </a:spcAft>
              <a:buSzPts val="1800"/>
              <a:buChar char="×"/>
            </a:pPr>
            <a:r>
              <a:rPr lang="en" dirty="0"/>
              <a:t>All teachers, regardless of location, are likely to encounter diversity. </a:t>
            </a:r>
            <a:endParaRPr dirty="0"/>
          </a:p>
          <a:p>
            <a:pPr marL="457200" lvl="0" indent="-342900" algn="l" rtl="0">
              <a:spcBef>
                <a:spcPts val="0"/>
              </a:spcBef>
              <a:spcAft>
                <a:spcPts val="0"/>
              </a:spcAft>
              <a:buSzPts val="1800"/>
              <a:buChar char="×"/>
            </a:pPr>
            <a:r>
              <a:rPr lang="en" dirty="0"/>
              <a:t>Diversity is more than meets the eye.  </a:t>
            </a:r>
            <a:endParaRPr dirty="0"/>
          </a:p>
          <a:p>
            <a:pPr marL="457200" lvl="0" indent="0" algn="l" rtl="0">
              <a:spcBef>
                <a:spcPts val="600"/>
              </a:spcBef>
              <a:spcAft>
                <a:spcPts val="0"/>
              </a:spcAft>
              <a:buNone/>
            </a:pPr>
            <a:r>
              <a:rPr lang="en" i="1" dirty="0"/>
              <a:t>What differences might you not see? </a:t>
            </a:r>
            <a:endParaRPr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1"/>
          <p:cNvSpPr txBox="1">
            <a:spLocks noGrp="1"/>
          </p:cNvSpPr>
          <p:nvPr>
            <p:ph type="title"/>
          </p:nvPr>
        </p:nvSpPr>
        <p:spPr>
          <a:xfrm>
            <a:off x="457200" y="634838"/>
            <a:ext cx="5511300" cy="157153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Education &amp; Disability </a:t>
            </a:r>
            <a:endParaRPr dirty="0"/>
          </a:p>
        </p:txBody>
      </p:sp>
      <p:sp>
        <p:nvSpPr>
          <p:cNvPr id="234" name="Google Shape;234;p41"/>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Diversity is inclusive of disability.  </a:t>
            </a:r>
            <a:endParaRPr/>
          </a:p>
          <a:p>
            <a:pPr marL="457200" lvl="0" indent="-342900" algn="l" rtl="0">
              <a:spcBef>
                <a:spcPts val="0"/>
              </a:spcBef>
              <a:spcAft>
                <a:spcPts val="0"/>
              </a:spcAft>
              <a:buSzPts val="1800"/>
              <a:buChar char="×"/>
            </a:pPr>
            <a:r>
              <a:rPr lang="en"/>
              <a:t>In the world of education we encounter diversity in many realms- disability is likely to be one of them. </a:t>
            </a:r>
            <a:endParaRPr/>
          </a:p>
          <a:p>
            <a:pPr marL="457200" lvl="0" indent="-342900" algn="l" rtl="0">
              <a:spcBef>
                <a:spcPts val="0"/>
              </a:spcBef>
              <a:spcAft>
                <a:spcPts val="0"/>
              </a:spcAft>
              <a:buSzPts val="1800"/>
              <a:buChar char="×"/>
            </a:pPr>
            <a:r>
              <a:rPr lang="en"/>
              <a:t>Practicing cultural competence and diversity awareness aligns with inclusive educational practices.  </a:t>
            </a:r>
            <a:endParaRPr/>
          </a:p>
          <a:p>
            <a:pPr marL="342900" lvl="0" indent="0" algn="l" rtl="0">
              <a:spcBef>
                <a:spcPts val="600"/>
              </a:spcBef>
              <a:spcAft>
                <a:spcPts val="0"/>
              </a:spcAft>
              <a:buNone/>
            </a:pPr>
            <a:r>
              <a:rPr lang="en" i="1"/>
              <a:t>But it does not end there…..</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Do you think there is a problem with the over representation of RCELD students in special education?</a:t>
            </a:r>
            <a:endParaRPr/>
          </a:p>
          <a:p>
            <a:pPr marL="457200" lvl="0" indent="-342900" algn="l" rtl="0">
              <a:spcBef>
                <a:spcPts val="600"/>
              </a:spcBef>
              <a:spcAft>
                <a:spcPts val="0"/>
              </a:spcAft>
              <a:buSzPts val="1800"/>
              <a:buAutoNum type="alphaUcPeriod"/>
            </a:pPr>
            <a:r>
              <a:rPr lang="en"/>
              <a:t>Yes</a:t>
            </a:r>
            <a:endParaRPr/>
          </a:p>
          <a:p>
            <a:pPr marL="457200" lvl="0" indent="-342900" algn="l" rtl="0">
              <a:spcBef>
                <a:spcPts val="0"/>
              </a:spcBef>
              <a:spcAft>
                <a:spcPts val="0"/>
              </a:spcAft>
              <a:buSzPts val="1800"/>
              <a:buAutoNum type="alphaUcPeriod"/>
            </a:pPr>
            <a:r>
              <a:rPr lang="en"/>
              <a:t>No</a:t>
            </a:r>
            <a:endParaRPr/>
          </a:p>
          <a:p>
            <a:pPr marL="457200" lvl="0" indent="-342900" algn="l" rtl="0">
              <a:spcBef>
                <a:spcPts val="0"/>
              </a:spcBef>
              <a:spcAft>
                <a:spcPts val="0"/>
              </a:spcAft>
              <a:buSzPts val="1800"/>
              <a:buAutoNum type="alphaUcPeriod"/>
            </a:pPr>
            <a:r>
              <a:rPr lang="en"/>
              <a:t>I am not sure</a:t>
            </a:r>
            <a:endParaRPr/>
          </a:p>
          <a:p>
            <a:pPr marL="342900" lvl="0" indent="0" algn="l" rtl="0">
              <a:spcBef>
                <a:spcPts val="600"/>
              </a:spcBef>
              <a:spcAft>
                <a:spcPts val="0"/>
              </a:spcAft>
              <a:buNone/>
            </a:pPr>
            <a:endParaRPr b="1"/>
          </a:p>
          <a:p>
            <a:pPr marL="457200" lvl="0" indent="0" algn="l" rtl="0">
              <a:spcBef>
                <a:spcPts val="600"/>
              </a:spcBef>
              <a:spcAft>
                <a:spcPts val="0"/>
              </a:spcAft>
              <a:buNone/>
            </a:pPr>
            <a:endParaRPr/>
          </a:p>
        </p:txBody>
      </p:sp>
      <p:sp>
        <p:nvSpPr>
          <p:cNvPr id="298" name="Google Shape;298;p4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Poll</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9"/>
          <p:cNvSpPr txBox="1">
            <a:spLocks noGrp="1"/>
          </p:cNvSpPr>
          <p:nvPr>
            <p:ph type="title"/>
          </p:nvPr>
        </p:nvSpPr>
        <p:spPr>
          <a:xfrm>
            <a:off x="457199" y="214950"/>
            <a:ext cx="7982071" cy="119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t>Disproportionality in Behavioral Interventions (and SPED) </a:t>
            </a:r>
            <a:endParaRPr sz="3600" dirty="0"/>
          </a:p>
        </p:txBody>
      </p:sp>
      <p:sp>
        <p:nvSpPr>
          <p:cNvPr id="304" name="Google Shape;304;p49"/>
          <p:cNvSpPr txBox="1">
            <a:spLocks noGrp="1"/>
          </p:cNvSpPr>
          <p:nvPr>
            <p:ph type="body" idx="1"/>
          </p:nvPr>
        </p:nvSpPr>
        <p:spPr>
          <a:xfrm>
            <a:off x="356075" y="1356450"/>
            <a:ext cx="5788200" cy="3604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Over representation of students with racial, cultural, ethnic, and linguistic diversity (RCELD) in special education has been an ongoing problem.</a:t>
            </a:r>
            <a:endParaRPr/>
          </a:p>
          <a:p>
            <a:pPr marL="457200" lvl="0" indent="-342900" algn="l" rtl="0">
              <a:spcBef>
                <a:spcPts val="0"/>
              </a:spcBef>
              <a:spcAft>
                <a:spcPts val="0"/>
              </a:spcAft>
              <a:buSzPts val="1800"/>
              <a:buChar char="×"/>
            </a:pPr>
            <a:r>
              <a:rPr lang="en"/>
              <a:t>Racial, cultural, ethnic, and linguistic diversity is not a need for special education services- it is not a problem with the learner.  The environment needs to be adjusted:</a:t>
            </a:r>
            <a:endParaRPr/>
          </a:p>
          <a:p>
            <a:pPr marL="914400" lvl="1" indent="-342900" algn="l" rtl="0">
              <a:spcBef>
                <a:spcPts val="0"/>
              </a:spcBef>
              <a:spcAft>
                <a:spcPts val="0"/>
              </a:spcAft>
              <a:buSzPts val="1800"/>
              <a:buChar char="×"/>
            </a:pPr>
            <a:r>
              <a:rPr lang="en"/>
              <a:t>Changing teaching practices </a:t>
            </a:r>
            <a:endParaRPr/>
          </a:p>
          <a:p>
            <a:pPr marL="914400" lvl="1" indent="-342900" algn="l" rtl="0">
              <a:spcBef>
                <a:spcPts val="0"/>
              </a:spcBef>
              <a:spcAft>
                <a:spcPts val="0"/>
              </a:spcAft>
              <a:buSzPts val="1800"/>
              <a:buChar char="×"/>
            </a:pPr>
            <a:r>
              <a:rPr lang="en"/>
              <a:t>Modifying curriculum</a:t>
            </a:r>
            <a:endParaRPr/>
          </a:p>
          <a:p>
            <a:pPr marL="914400" lvl="1" indent="-342900" algn="l" rtl="0">
              <a:spcBef>
                <a:spcPts val="0"/>
              </a:spcBef>
              <a:spcAft>
                <a:spcPts val="0"/>
              </a:spcAft>
              <a:buSzPts val="1800"/>
              <a:buChar char="×"/>
            </a:pPr>
            <a:r>
              <a:rPr lang="en"/>
              <a:t>Being data driven</a:t>
            </a:r>
            <a:endParaRPr/>
          </a:p>
          <a:p>
            <a:pPr marL="914400" lvl="1" indent="-342900" algn="l" rtl="0">
              <a:spcBef>
                <a:spcPts val="0"/>
              </a:spcBef>
              <a:spcAft>
                <a:spcPts val="0"/>
              </a:spcAft>
              <a:buSzPts val="1800"/>
              <a:buChar char="×"/>
            </a:pPr>
            <a:r>
              <a:rPr lang="en"/>
              <a:t>Using empirically validated approaches </a:t>
            </a:r>
            <a:endParaRPr/>
          </a:p>
          <a:p>
            <a:pPr marL="0" lvl="0" indent="0" algn="l" rtl="0">
              <a:spcBef>
                <a:spcPts val="600"/>
              </a:spcBef>
              <a:spcAft>
                <a:spcPts val="0"/>
              </a:spcAft>
              <a:buNone/>
            </a:pPr>
            <a:r>
              <a:rPr lang="en"/>
              <a:t>(Fiedler et al., 2008)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So… </a:t>
            </a:r>
            <a:endParaRPr dirty="0"/>
          </a:p>
        </p:txBody>
      </p:sp>
      <p:sp>
        <p:nvSpPr>
          <p:cNvPr id="310" name="Google Shape;310;p50"/>
          <p:cNvSpPr txBox="1">
            <a:spLocks noGrp="1"/>
          </p:cNvSpPr>
          <p:nvPr>
            <p:ph type="body" idx="1"/>
          </p:nvPr>
        </p:nvSpPr>
        <p:spPr>
          <a:xfrm>
            <a:off x="457200" y="1983025"/>
            <a:ext cx="6069600" cy="2866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Understanding culture, diversity, and effective behavior change are important to:</a:t>
            </a:r>
            <a:endParaRPr/>
          </a:p>
          <a:p>
            <a:pPr marL="457200" lvl="0" indent="-342900" algn="l" rtl="0">
              <a:spcBef>
                <a:spcPts val="600"/>
              </a:spcBef>
              <a:spcAft>
                <a:spcPts val="0"/>
              </a:spcAft>
              <a:buSzPts val="1800"/>
              <a:buChar char="×"/>
            </a:pPr>
            <a:r>
              <a:rPr lang="en"/>
              <a:t>Promote the success of all students </a:t>
            </a:r>
            <a:endParaRPr/>
          </a:p>
          <a:p>
            <a:pPr marL="457200" lvl="0" indent="-342900" algn="l" rtl="0">
              <a:spcBef>
                <a:spcPts val="0"/>
              </a:spcBef>
              <a:spcAft>
                <a:spcPts val="0"/>
              </a:spcAft>
              <a:buSzPts val="1800"/>
              <a:buChar char="×"/>
            </a:pPr>
            <a:r>
              <a:rPr lang="en"/>
              <a:t>Make sure that “behavior issues” are not mistaken for disability</a:t>
            </a:r>
            <a:endParaRPr/>
          </a:p>
          <a:p>
            <a:pPr marL="457200" lvl="0" indent="-342900" algn="l" rtl="0">
              <a:spcBef>
                <a:spcPts val="0"/>
              </a:spcBef>
              <a:spcAft>
                <a:spcPts val="0"/>
              </a:spcAft>
              <a:buSzPts val="1800"/>
              <a:buChar char="×"/>
            </a:pPr>
            <a:r>
              <a:rPr lang="en"/>
              <a:t>Ensuring that you are being a culturally responsive educator focusing on making the environment most welcoming for the behaviors you want to see in the classroom.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p:nvPr/>
        </p:nvSpPr>
        <p:spPr>
          <a:xfrm>
            <a:off x="2615125" y="2032600"/>
            <a:ext cx="4201500" cy="12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Lato"/>
                <a:ea typeface="Lato"/>
                <a:cs typeface="Lato"/>
                <a:sym typeface="Lato"/>
              </a:rPr>
              <a:t>STRATEGIES FOR SUCCESS! </a:t>
            </a:r>
            <a:endParaRPr sz="3600" b="1">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457200" y="477585"/>
            <a:ext cx="5996018" cy="172879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Diversity Practice in Education </a:t>
            </a:r>
            <a:endParaRPr dirty="0"/>
          </a:p>
        </p:txBody>
      </p:sp>
      <p:sp>
        <p:nvSpPr>
          <p:cNvPr id="321" name="Google Shape;321;p52"/>
          <p:cNvSpPr txBox="1">
            <a:spLocks noGrp="1"/>
          </p:cNvSpPr>
          <p:nvPr>
            <p:ph type="body" idx="1"/>
          </p:nvPr>
        </p:nvSpPr>
        <p:spPr>
          <a:xfrm>
            <a:off x="457200" y="2142000"/>
            <a:ext cx="5989200" cy="27075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b="1">
                <a:latin typeface="Lato"/>
                <a:ea typeface="Lato"/>
                <a:cs typeface="Lato"/>
                <a:sym typeface="Lato"/>
              </a:rPr>
              <a:t>Culturally responsive teaching</a:t>
            </a:r>
            <a:r>
              <a:rPr lang="en"/>
              <a:t> as using students’ backgrounds, social experiences, and prior knowledge in daily lessons. </a:t>
            </a:r>
            <a:endParaRPr/>
          </a:p>
          <a:p>
            <a:pPr marL="457200" lvl="0" indent="-342900" algn="l" rtl="0">
              <a:spcBef>
                <a:spcPts val="0"/>
              </a:spcBef>
              <a:spcAft>
                <a:spcPts val="0"/>
              </a:spcAft>
              <a:buSzPts val="1800"/>
              <a:buChar char="×"/>
            </a:pPr>
            <a:r>
              <a:rPr lang="en"/>
              <a:t>Using imaginative practices where children bring their own backgrounds as capital to producing, enacting, and directing. </a:t>
            </a:r>
            <a:endParaRPr/>
          </a:p>
          <a:p>
            <a:pPr marL="457200" lvl="0" indent="-342900" algn="l" rtl="0">
              <a:spcBef>
                <a:spcPts val="0"/>
              </a:spcBef>
              <a:spcAft>
                <a:spcPts val="0"/>
              </a:spcAft>
              <a:buSzPts val="1800"/>
              <a:buChar char="×"/>
            </a:pPr>
            <a:r>
              <a:rPr lang="en"/>
              <a:t>Having students create artwork that reflects their worldview in response to a current event. </a:t>
            </a:r>
            <a:endParaRPr/>
          </a:p>
          <a:p>
            <a:pPr marL="457200" lvl="0" indent="-342900" algn="l" rtl="0">
              <a:spcBef>
                <a:spcPts val="0"/>
              </a:spcBef>
              <a:spcAft>
                <a:spcPts val="0"/>
              </a:spcAft>
              <a:buSzPts val="1800"/>
              <a:buChar char="×"/>
            </a:pPr>
            <a:r>
              <a:rPr lang="en"/>
              <a:t>Follow the contemplative art making with story telling. </a:t>
            </a:r>
            <a:endParaRPr/>
          </a:p>
        </p:txBody>
      </p:sp>
      <p:sp>
        <p:nvSpPr>
          <p:cNvPr id="322" name="Google Shape;322;p52"/>
          <p:cNvSpPr txBox="1"/>
          <p:nvPr/>
        </p:nvSpPr>
        <p:spPr>
          <a:xfrm>
            <a:off x="6392625" y="4472025"/>
            <a:ext cx="2403600" cy="416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a:solidFill>
                  <a:schemeClr val="dk2"/>
                </a:solidFill>
                <a:latin typeface="Lato Light"/>
                <a:ea typeface="Lato Light"/>
                <a:cs typeface="Lato Light"/>
                <a:sym typeface="Lato Light"/>
              </a:rPr>
              <a:t>(Iyer &amp; Ramachandran, 2019)</a:t>
            </a:r>
            <a:endParaRPr>
              <a:latin typeface="Lato Light"/>
              <a:ea typeface="Lato Light"/>
              <a:cs typeface="Lato Light"/>
              <a:sym typeface="Lato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a:t>Checklist for Addressing this Disproportionality </a:t>
            </a:r>
            <a:r>
              <a:rPr lang="en" sz="1100">
                <a:latin typeface="Arial"/>
                <a:ea typeface="Arial"/>
                <a:cs typeface="Arial"/>
                <a:sym typeface="Arial"/>
              </a:rPr>
              <a:t>(Fiedler et al., 2008) </a:t>
            </a:r>
            <a:endParaRPr/>
          </a:p>
        </p:txBody>
      </p:sp>
      <p:pic>
        <p:nvPicPr>
          <p:cNvPr id="334" name="Google Shape;334;p54"/>
          <p:cNvPicPr preferRelativeResize="0"/>
          <p:nvPr/>
        </p:nvPicPr>
        <p:blipFill>
          <a:blip r:embed="rId3">
            <a:alphaModFix/>
          </a:blip>
          <a:stretch>
            <a:fillRect/>
          </a:stretch>
        </p:blipFill>
        <p:spPr>
          <a:xfrm>
            <a:off x="796250" y="176200"/>
            <a:ext cx="7551506" cy="4392026"/>
          </a:xfrm>
          <a:prstGeom prst="rect">
            <a:avLst/>
          </a:prstGeom>
          <a:noFill/>
          <a:ln>
            <a:noFill/>
          </a:ln>
        </p:spPr>
      </p:pic>
      <p:sp>
        <p:nvSpPr>
          <p:cNvPr id="335" name="Google Shape;335;p54"/>
          <p:cNvSpPr/>
          <p:nvPr/>
        </p:nvSpPr>
        <p:spPr>
          <a:xfrm>
            <a:off x="4875100" y="2673050"/>
            <a:ext cx="3264600" cy="1403400"/>
          </a:xfrm>
          <a:prstGeom prst="ellipse">
            <a:avLst/>
          </a:prstGeom>
          <a:noFill/>
          <a:ln w="1905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54"/>
          <p:cNvSpPr/>
          <p:nvPr/>
        </p:nvSpPr>
        <p:spPr>
          <a:xfrm rot="-2036557">
            <a:off x="4726936" y="896290"/>
            <a:ext cx="874579" cy="821868"/>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FF00"/>
                </a:solidFill>
                <a:latin typeface="Caveat"/>
              </a:rPr>
              <a:t>DATA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5"/>
          <p:cNvSpPr txBox="1">
            <a:spLocks noGrp="1"/>
          </p:cNvSpPr>
          <p:nvPr>
            <p:ph type="title"/>
          </p:nvPr>
        </p:nvSpPr>
        <p:spPr>
          <a:xfrm>
            <a:off x="457200" y="262089"/>
            <a:ext cx="7364706" cy="1448336"/>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Diversity practices in behavior change:  PALS </a:t>
            </a:r>
            <a:endParaRPr dirty="0"/>
          </a:p>
        </p:txBody>
      </p:sp>
      <p:sp>
        <p:nvSpPr>
          <p:cNvPr id="342" name="Google Shape;342;p55"/>
          <p:cNvSpPr txBox="1">
            <a:spLocks noGrp="1"/>
          </p:cNvSpPr>
          <p:nvPr>
            <p:ph type="body" idx="1"/>
          </p:nvPr>
        </p:nvSpPr>
        <p:spPr>
          <a:xfrm>
            <a:off x="457200" y="1710425"/>
            <a:ext cx="6421500" cy="3139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Positive behavior, interactions and learning environment in school- PALS.</a:t>
            </a:r>
            <a:endParaRPr/>
          </a:p>
          <a:p>
            <a:pPr marL="457200" lvl="0" indent="-342900" algn="l" rtl="0">
              <a:spcBef>
                <a:spcPts val="0"/>
              </a:spcBef>
              <a:spcAft>
                <a:spcPts val="0"/>
              </a:spcAft>
              <a:buSzPts val="1800"/>
              <a:buChar char="×"/>
            </a:pPr>
            <a:r>
              <a:rPr lang="en"/>
              <a:t>Promote social competence through positive behavior support and to prevent and reduce problem behavior in students using a </a:t>
            </a:r>
            <a:r>
              <a:rPr lang="en" u="sng">
                <a:solidFill>
                  <a:schemeClr val="hlink"/>
                </a:solidFill>
                <a:hlinkClick r:id="rId3"/>
              </a:rPr>
              <a:t>PBIS </a:t>
            </a:r>
            <a:r>
              <a:rPr lang="en"/>
              <a:t>model. </a:t>
            </a:r>
            <a:endParaRPr/>
          </a:p>
          <a:p>
            <a:pPr marL="457200" lvl="0" indent="-342900" algn="l" rtl="0">
              <a:spcBef>
                <a:spcPts val="0"/>
              </a:spcBef>
              <a:spcAft>
                <a:spcPts val="0"/>
              </a:spcAft>
              <a:buSzPts val="1800"/>
              <a:buChar char="×"/>
            </a:pPr>
            <a:r>
              <a:rPr lang="en"/>
              <a:t>Application of social learning principles. </a:t>
            </a:r>
            <a:endParaRPr/>
          </a:p>
          <a:p>
            <a:pPr marL="457200" lvl="0" indent="-342900" algn="l" rtl="0">
              <a:spcBef>
                <a:spcPts val="0"/>
              </a:spcBef>
              <a:spcAft>
                <a:spcPts val="0"/>
              </a:spcAft>
              <a:buSzPts val="1800"/>
              <a:buFont typeface="Lato"/>
              <a:buChar char="×"/>
            </a:pPr>
            <a:r>
              <a:rPr lang="en" b="1">
                <a:latin typeface="Lato"/>
                <a:ea typeface="Lato"/>
                <a:cs typeface="Lato"/>
                <a:sym typeface="Lato"/>
              </a:rPr>
              <a:t>Goal to decrease anti-social behavior by teaching the ability to handle social interactions.</a:t>
            </a:r>
            <a:endParaRPr b="1">
              <a:latin typeface="Lato"/>
              <a:ea typeface="Lato"/>
              <a:cs typeface="Lato"/>
              <a:sym typeface="Lato"/>
            </a:endParaRPr>
          </a:p>
          <a:p>
            <a:pPr marL="457200" lvl="0" indent="-342900" algn="l" rtl="0">
              <a:spcBef>
                <a:spcPts val="0"/>
              </a:spcBef>
              <a:spcAft>
                <a:spcPts val="0"/>
              </a:spcAft>
              <a:buSzPts val="1800"/>
              <a:buChar char="×"/>
            </a:pPr>
            <a:r>
              <a:rPr lang="en"/>
              <a:t>Focuses on helping immigrant children be successful in school. </a:t>
            </a:r>
            <a:endParaRPr/>
          </a:p>
          <a:p>
            <a:pPr marL="342900" lvl="0" indent="0" algn="l" rtl="0">
              <a:spcBef>
                <a:spcPts val="600"/>
              </a:spcBef>
              <a:spcAft>
                <a:spcPts val="0"/>
              </a:spcAft>
              <a:buNone/>
            </a:pPr>
            <a:r>
              <a:rPr lang="en"/>
              <a:t>(Ogden et al., 2007)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Culture </a:t>
            </a:r>
            <a:endParaRPr dirty="0"/>
          </a:p>
        </p:txBody>
      </p:sp>
      <p:sp>
        <p:nvSpPr>
          <p:cNvPr id="103" name="Google Shape;103;p20"/>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A human-made construct.</a:t>
            </a:r>
            <a:endParaRPr/>
          </a:p>
          <a:p>
            <a:pPr marL="457200" lvl="0" indent="-342900" algn="l" rtl="0">
              <a:spcBef>
                <a:spcPts val="0"/>
              </a:spcBef>
              <a:spcAft>
                <a:spcPts val="0"/>
              </a:spcAft>
              <a:buSzPts val="1800"/>
              <a:buChar char="×"/>
            </a:pPr>
            <a:r>
              <a:rPr lang="en"/>
              <a:t>Ideas, customs, and behaviors of a group of people. </a:t>
            </a:r>
            <a:endParaRPr/>
          </a:p>
          <a:p>
            <a:pPr marL="457200" lvl="0" indent="-342900" algn="l" rtl="0">
              <a:spcBef>
                <a:spcPts val="0"/>
              </a:spcBef>
              <a:spcAft>
                <a:spcPts val="0"/>
              </a:spcAft>
              <a:buSzPts val="1800"/>
              <a:buChar char="×"/>
            </a:pPr>
            <a:r>
              <a:rPr lang="en"/>
              <a:t>Cultural identity may include these:</a:t>
            </a:r>
            <a:endParaRPr/>
          </a:p>
          <a:p>
            <a:pPr marL="914400" lvl="1" indent="-342900" algn="l" rtl="0">
              <a:spcBef>
                <a:spcPts val="0"/>
              </a:spcBef>
              <a:spcAft>
                <a:spcPts val="0"/>
              </a:spcAft>
              <a:buSzPts val="1800"/>
              <a:buChar char="×"/>
            </a:pPr>
            <a:r>
              <a:rPr lang="en"/>
              <a:t>Race, ethnicity, age, geographic region, sexuality, religion, social status, language and ability.</a:t>
            </a:r>
            <a:endParaRPr/>
          </a:p>
          <a:p>
            <a:pPr marL="457200" lvl="0" indent="0" algn="l" rtl="0">
              <a:spcBef>
                <a:spcPts val="600"/>
              </a:spcBef>
              <a:spcAft>
                <a:spcPts val="0"/>
              </a:spcAft>
              <a:buNone/>
            </a:pPr>
            <a:r>
              <a:rPr lang="en"/>
              <a:t>(Liang &amp; Zhang, 2009)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6"/>
          <p:cNvSpPr txBox="1">
            <a:spLocks noGrp="1"/>
          </p:cNvSpPr>
          <p:nvPr>
            <p:ph type="title"/>
          </p:nvPr>
        </p:nvSpPr>
        <p:spPr>
          <a:xfrm>
            <a:off x="457200" y="345175"/>
            <a:ext cx="7468800" cy="136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48" name="Google Shape;348;p56"/>
          <p:cNvSpPr txBox="1">
            <a:spLocks noGrp="1"/>
          </p:cNvSpPr>
          <p:nvPr>
            <p:ph type="body" idx="1"/>
          </p:nvPr>
        </p:nvSpPr>
        <p:spPr>
          <a:xfrm>
            <a:off x="457200" y="1834825"/>
            <a:ext cx="5511300" cy="3014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Not about compliance and control, but creating an environment where everyone can access learning within the space. </a:t>
            </a:r>
            <a:endParaRPr/>
          </a:p>
          <a:p>
            <a:pPr marL="457200" lvl="0" indent="-342900" algn="l" rtl="0">
              <a:spcBef>
                <a:spcPts val="0"/>
              </a:spcBef>
              <a:spcAft>
                <a:spcPts val="0"/>
              </a:spcAft>
              <a:buSzPts val="1800"/>
              <a:buChar char="×"/>
            </a:pPr>
            <a:r>
              <a:rPr lang="en"/>
              <a:t>Behavior problems, associated with the need for classroom management strategies, often consider the diversity focus to be disability centered, but there is a lot more to consider. </a:t>
            </a:r>
            <a:endParaRPr/>
          </a:p>
          <a:p>
            <a:pPr marL="457200" lvl="0" indent="-342900" algn="l" rtl="0">
              <a:spcBef>
                <a:spcPts val="0"/>
              </a:spcBef>
              <a:spcAft>
                <a:spcPts val="0"/>
              </a:spcAft>
              <a:buSzPts val="1800"/>
              <a:buChar char="×"/>
            </a:pPr>
            <a:r>
              <a:rPr lang="en"/>
              <a:t>The goal is to get to the point where desired behavior occurs as a result of social responsibility. </a:t>
            </a:r>
            <a:endParaRPr/>
          </a:p>
          <a:p>
            <a:pPr marL="457200" lvl="0" indent="-342900" algn="l" rtl="0">
              <a:spcBef>
                <a:spcPts val="0"/>
              </a:spcBef>
              <a:spcAft>
                <a:spcPts val="0"/>
              </a:spcAft>
              <a:buSzPts val="1800"/>
              <a:buChar char="×"/>
            </a:pPr>
            <a:r>
              <a:rPr lang="en"/>
              <a:t>Generally a 5 part strategy.  </a:t>
            </a:r>
            <a:endParaRPr/>
          </a:p>
        </p:txBody>
      </p:sp>
      <p:sp>
        <p:nvSpPr>
          <p:cNvPr id="349" name="Google Shape;349;p56"/>
          <p:cNvSpPr txBox="1"/>
          <p:nvPr/>
        </p:nvSpPr>
        <p:spPr>
          <a:xfrm>
            <a:off x="4613225" y="4680775"/>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7"/>
          <p:cNvSpPr txBox="1">
            <a:spLocks noGrp="1"/>
          </p:cNvSpPr>
          <p:nvPr>
            <p:ph type="title"/>
          </p:nvPr>
        </p:nvSpPr>
        <p:spPr>
          <a:xfrm>
            <a:off x="457200" y="120325"/>
            <a:ext cx="6864600" cy="2086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55" name="Google Shape;355;p5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Part 1: Recognition of one’s own cultural biases.</a:t>
            </a:r>
            <a:endParaRPr/>
          </a:p>
          <a:p>
            <a:pPr marL="457200" lvl="0" indent="-342900" algn="l" rtl="0">
              <a:spcBef>
                <a:spcPts val="600"/>
              </a:spcBef>
              <a:spcAft>
                <a:spcPts val="0"/>
              </a:spcAft>
              <a:buSzPts val="1800"/>
              <a:buChar char="×"/>
            </a:pPr>
            <a:r>
              <a:rPr lang="en"/>
              <a:t>Explore your own attitudes towards other cultures.</a:t>
            </a:r>
            <a:endParaRPr/>
          </a:p>
          <a:p>
            <a:pPr marL="457200" lvl="0" indent="-342900" algn="l" rtl="0">
              <a:spcBef>
                <a:spcPts val="0"/>
              </a:spcBef>
              <a:spcAft>
                <a:spcPts val="0"/>
              </a:spcAft>
              <a:buSzPts val="1800"/>
              <a:buChar char="×"/>
            </a:pPr>
            <a:r>
              <a:rPr lang="en"/>
              <a:t>Consider how your perceptions could result in identifying a behavior problem or disability when one is not really present. </a:t>
            </a:r>
            <a:endParaRPr/>
          </a:p>
          <a:p>
            <a:pPr marL="0" lvl="0" indent="0" algn="l" rtl="0">
              <a:spcBef>
                <a:spcPts val="600"/>
              </a:spcBef>
              <a:spcAft>
                <a:spcPts val="0"/>
              </a:spcAft>
              <a:buNone/>
            </a:pPr>
            <a:endParaRPr/>
          </a:p>
        </p:txBody>
      </p:sp>
      <p:sp>
        <p:nvSpPr>
          <p:cNvPr id="356" name="Google Shape;356;p57"/>
          <p:cNvSpPr txBox="1"/>
          <p:nvPr/>
        </p:nvSpPr>
        <p:spPr>
          <a:xfrm>
            <a:off x="4613225" y="4680775"/>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txBox="1">
            <a:spLocks noGrp="1"/>
          </p:cNvSpPr>
          <p:nvPr>
            <p:ph type="title"/>
          </p:nvPr>
        </p:nvSpPr>
        <p:spPr>
          <a:xfrm>
            <a:off x="457200" y="387350"/>
            <a:ext cx="7201800" cy="1377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62" name="Google Shape;362;p58"/>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Part 2: Knowledge of students’ cultural backgrounds.</a:t>
            </a:r>
            <a:endParaRPr/>
          </a:p>
          <a:p>
            <a:pPr marL="457200" lvl="0" indent="-342900" algn="l" rtl="0">
              <a:spcBef>
                <a:spcPts val="600"/>
              </a:spcBef>
              <a:spcAft>
                <a:spcPts val="0"/>
              </a:spcAft>
              <a:buSzPts val="1800"/>
              <a:buChar char="×"/>
            </a:pPr>
            <a:r>
              <a:rPr lang="en"/>
              <a:t>Needed for skills of cross-cultural interactions.</a:t>
            </a:r>
            <a:endParaRPr/>
          </a:p>
          <a:p>
            <a:pPr marL="457200" lvl="0" indent="-342900" algn="l" rtl="0">
              <a:spcBef>
                <a:spcPts val="0"/>
              </a:spcBef>
              <a:spcAft>
                <a:spcPts val="0"/>
              </a:spcAft>
              <a:buSzPts val="1800"/>
              <a:buChar char="×"/>
            </a:pPr>
            <a:r>
              <a:rPr lang="en"/>
              <a:t>Have students create projects to share their backgrounds.</a:t>
            </a:r>
            <a:endParaRPr/>
          </a:p>
          <a:p>
            <a:pPr marL="457200" lvl="0" indent="-342900" algn="l" rtl="0">
              <a:spcBef>
                <a:spcPts val="0"/>
              </a:spcBef>
              <a:spcAft>
                <a:spcPts val="0"/>
              </a:spcAft>
              <a:buSzPts val="1800"/>
              <a:buChar char="×"/>
            </a:pPr>
            <a:r>
              <a:rPr lang="en"/>
              <a:t>Make connections with the family (e.g., home visits).</a:t>
            </a:r>
            <a:endParaRPr/>
          </a:p>
          <a:p>
            <a:pPr marL="457200" lvl="0" indent="0" algn="l" rtl="0">
              <a:spcBef>
                <a:spcPts val="600"/>
              </a:spcBef>
              <a:spcAft>
                <a:spcPts val="0"/>
              </a:spcAft>
              <a:buNone/>
            </a:pPr>
            <a:endParaRPr/>
          </a:p>
        </p:txBody>
      </p:sp>
      <p:sp>
        <p:nvSpPr>
          <p:cNvPr id="363" name="Google Shape;363;p58"/>
          <p:cNvSpPr txBox="1"/>
          <p:nvPr/>
        </p:nvSpPr>
        <p:spPr>
          <a:xfrm>
            <a:off x="4613225" y="4680775"/>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9"/>
          <p:cNvSpPr txBox="1">
            <a:spLocks noGrp="1"/>
          </p:cNvSpPr>
          <p:nvPr>
            <p:ph type="title"/>
          </p:nvPr>
        </p:nvSpPr>
        <p:spPr>
          <a:xfrm>
            <a:off x="457200" y="555975"/>
            <a:ext cx="7426800" cy="1264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69" name="Google Shape;369;p59"/>
          <p:cNvSpPr txBox="1">
            <a:spLocks noGrp="1"/>
          </p:cNvSpPr>
          <p:nvPr>
            <p:ph type="body" idx="1"/>
          </p:nvPr>
        </p:nvSpPr>
        <p:spPr>
          <a:xfrm>
            <a:off x="457200" y="1921175"/>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Part 3: Awareness of the broader, social, economic and political context.</a:t>
            </a:r>
            <a:endParaRPr/>
          </a:p>
          <a:p>
            <a:pPr marL="457200" lvl="0" indent="-342900" algn="l" rtl="0">
              <a:spcBef>
                <a:spcPts val="600"/>
              </a:spcBef>
              <a:spcAft>
                <a:spcPts val="0"/>
              </a:spcAft>
              <a:buSzPts val="1800"/>
              <a:buChar char="×"/>
            </a:pPr>
            <a:r>
              <a:rPr lang="en"/>
              <a:t>Consider how certain policies or practices in discipline might discriminate against certain children. </a:t>
            </a:r>
            <a:endParaRPr/>
          </a:p>
          <a:p>
            <a:pPr marL="457200" lvl="0" indent="-342900" algn="l" rtl="0">
              <a:spcBef>
                <a:spcPts val="0"/>
              </a:spcBef>
              <a:spcAft>
                <a:spcPts val="0"/>
              </a:spcAft>
              <a:buSzPts val="1800"/>
              <a:buChar char="×"/>
            </a:pPr>
            <a:r>
              <a:rPr lang="en"/>
              <a:t>Engage children in the discussion on and development of classroom rules. </a:t>
            </a:r>
            <a:endParaRPr/>
          </a:p>
        </p:txBody>
      </p:sp>
      <p:sp>
        <p:nvSpPr>
          <p:cNvPr id="370" name="Google Shape;370;p59"/>
          <p:cNvSpPr txBox="1"/>
          <p:nvPr/>
        </p:nvSpPr>
        <p:spPr>
          <a:xfrm>
            <a:off x="4613225" y="4680775"/>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0"/>
          <p:cNvSpPr txBox="1">
            <a:spLocks noGrp="1"/>
          </p:cNvSpPr>
          <p:nvPr>
            <p:ph type="title"/>
          </p:nvPr>
        </p:nvSpPr>
        <p:spPr>
          <a:xfrm>
            <a:off x="457200" y="232750"/>
            <a:ext cx="7398600" cy="140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76" name="Google Shape;376;p60"/>
          <p:cNvSpPr txBox="1">
            <a:spLocks noGrp="1"/>
          </p:cNvSpPr>
          <p:nvPr>
            <p:ph type="body" idx="1"/>
          </p:nvPr>
        </p:nvSpPr>
        <p:spPr>
          <a:xfrm>
            <a:off x="471900" y="1640825"/>
            <a:ext cx="6330000" cy="2988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Part 4: Ability and willingness to use culturally appropriate management strategies</a:t>
            </a:r>
            <a:endParaRPr/>
          </a:p>
          <a:p>
            <a:pPr marL="457200" lvl="0" indent="-342900" algn="l" rtl="0">
              <a:spcBef>
                <a:spcPts val="600"/>
              </a:spcBef>
              <a:spcAft>
                <a:spcPts val="0"/>
              </a:spcAft>
              <a:buSzPts val="1800"/>
              <a:buChar char="×"/>
            </a:pPr>
            <a:r>
              <a:rPr lang="en"/>
              <a:t>Evaluate how current classroom management practices might be blocking access to learning for certain students.</a:t>
            </a:r>
            <a:endParaRPr/>
          </a:p>
          <a:p>
            <a:pPr marL="457200" lvl="0" indent="-342900" algn="l" rtl="0">
              <a:spcBef>
                <a:spcPts val="0"/>
              </a:spcBef>
              <a:spcAft>
                <a:spcPts val="0"/>
              </a:spcAft>
              <a:buSzPts val="1800"/>
              <a:buChar char="×"/>
            </a:pPr>
            <a:r>
              <a:rPr lang="en"/>
              <a:t>Creating appropriate goals and expectations while working with families.</a:t>
            </a:r>
            <a:endParaRPr/>
          </a:p>
          <a:p>
            <a:pPr marL="457200" lvl="0" indent="-342900" algn="l" rtl="0">
              <a:spcBef>
                <a:spcPts val="0"/>
              </a:spcBef>
              <a:spcAft>
                <a:spcPts val="0"/>
              </a:spcAft>
              <a:buSzPts val="1800"/>
              <a:buChar char="×"/>
            </a:pPr>
            <a:r>
              <a:rPr lang="en"/>
              <a:t>Setting up the classroom environment to welcome all learners (e.g., maps of different regions, welcome signs in different languages).  </a:t>
            </a:r>
            <a:endParaRPr/>
          </a:p>
          <a:p>
            <a:pPr marL="457200" lvl="0" indent="-342900" algn="l" rtl="0">
              <a:spcBef>
                <a:spcPts val="0"/>
              </a:spcBef>
              <a:spcAft>
                <a:spcPts val="0"/>
              </a:spcAft>
              <a:buSzPts val="1800"/>
              <a:buChar char="×"/>
            </a:pPr>
            <a:r>
              <a:rPr lang="en"/>
              <a:t>Assume that regardless of cultural differences parents care about the education of their children. </a:t>
            </a:r>
            <a:endParaRPr/>
          </a:p>
        </p:txBody>
      </p:sp>
      <p:sp>
        <p:nvSpPr>
          <p:cNvPr id="377" name="Google Shape;377;p60"/>
          <p:cNvSpPr txBox="1"/>
          <p:nvPr/>
        </p:nvSpPr>
        <p:spPr>
          <a:xfrm>
            <a:off x="5324975" y="4734500"/>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457200" y="176550"/>
            <a:ext cx="6963000" cy="1706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Classroom Management</a:t>
            </a:r>
            <a:endParaRPr dirty="0"/>
          </a:p>
        </p:txBody>
      </p:sp>
      <p:sp>
        <p:nvSpPr>
          <p:cNvPr id="383" name="Google Shape;383;p61"/>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Part 5: Commitment to building caring classroom communities. </a:t>
            </a:r>
            <a:endParaRPr/>
          </a:p>
          <a:p>
            <a:pPr marL="457200" lvl="0" indent="-342900" algn="l" rtl="0">
              <a:spcBef>
                <a:spcPts val="600"/>
              </a:spcBef>
              <a:spcAft>
                <a:spcPts val="0"/>
              </a:spcAft>
              <a:buSzPts val="1800"/>
              <a:buChar char="×"/>
            </a:pPr>
            <a:r>
              <a:rPr lang="en"/>
              <a:t>Spending some time on rapport building. </a:t>
            </a:r>
            <a:endParaRPr/>
          </a:p>
          <a:p>
            <a:pPr marL="457200" lvl="0" indent="-342900" algn="l" rtl="0">
              <a:spcBef>
                <a:spcPts val="0"/>
              </a:spcBef>
              <a:spcAft>
                <a:spcPts val="0"/>
              </a:spcAft>
              <a:buSzPts val="1800"/>
              <a:buChar char="×"/>
            </a:pPr>
            <a:r>
              <a:rPr lang="en"/>
              <a:t>Creating a positive learning experience. </a:t>
            </a:r>
            <a:endParaRPr/>
          </a:p>
          <a:p>
            <a:pPr marL="457200" lvl="0" indent="-342900" algn="l" rtl="0">
              <a:spcBef>
                <a:spcPts val="0"/>
              </a:spcBef>
              <a:spcAft>
                <a:spcPts val="0"/>
              </a:spcAft>
              <a:buSzPts val="1800"/>
              <a:buChar char="×"/>
            </a:pPr>
            <a:r>
              <a:rPr lang="en"/>
              <a:t>Showing your enthusiasm for the unique qualities of your students (e.g., languages spoken).  </a:t>
            </a:r>
            <a:endParaRPr/>
          </a:p>
        </p:txBody>
      </p:sp>
      <p:sp>
        <p:nvSpPr>
          <p:cNvPr id="384" name="Google Shape;384;p61"/>
          <p:cNvSpPr txBox="1"/>
          <p:nvPr/>
        </p:nvSpPr>
        <p:spPr>
          <a:xfrm>
            <a:off x="4613225" y="4680775"/>
            <a:ext cx="3592500" cy="2754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100">
                <a:solidFill>
                  <a:schemeClr val="dk2"/>
                </a:solidFill>
                <a:latin typeface="Lato Light"/>
                <a:ea typeface="Lato Light"/>
                <a:cs typeface="Lato Light"/>
                <a:sym typeface="Lato Light"/>
              </a:rPr>
              <a:t>(Metropolitan Center for Urban Education, 2008) </a:t>
            </a:r>
            <a:endParaRPr sz="1100">
              <a:latin typeface="Lato Light"/>
              <a:ea typeface="Lato Light"/>
              <a:cs typeface="Lato Light"/>
              <a:sym typeface="Lato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2"/>
          <p:cNvSpPr txBox="1">
            <a:spLocks noGrp="1"/>
          </p:cNvSpPr>
          <p:nvPr>
            <p:ph type="title"/>
          </p:nvPr>
        </p:nvSpPr>
        <p:spPr>
          <a:xfrm>
            <a:off x="457200" y="281075"/>
            <a:ext cx="5511300" cy="140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 Awareness Skills in Practice </a:t>
            </a:r>
            <a:endParaRPr dirty="0"/>
          </a:p>
        </p:txBody>
      </p:sp>
      <p:sp>
        <p:nvSpPr>
          <p:cNvPr id="390" name="Google Shape;390;p62"/>
          <p:cNvSpPr txBox="1">
            <a:spLocks noGrp="1"/>
          </p:cNvSpPr>
          <p:nvPr>
            <p:ph type="body" idx="1"/>
          </p:nvPr>
        </p:nvSpPr>
        <p:spPr>
          <a:xfrm>
            <a:off x="114325" y="1812875"/>
            <a:ext cx="6645300" cy="30366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Develop self-awareness of own cultural systems. </a:t>
            </a:r>
            <a:endParaRPr/>
          </a:p>
          <a:p>
            <a:pPr marL="914400" lvl="1" indent="-342900" algn="l" rtl="0">
              <a:spcBef>
                <a:spcPts val="0"/>
              </a:spcBef>
              <a:spcAft>
                <a:spcPts val="0"/>
              </a:spcAft>
              <a:buSzPts val="1800"/>
              <a:buChar char="×"/>
            </a:pPr>
            <a:r>
              <a:rPr lang="en"/>
              <a:t>Talking about your behavior can help achieve self-awareness. </a:t>
            </a:r>
            <a:endParaRPr/>
          </a:p>
          <a:p>
            <a:pPr marL="457200" lvl="0" indent="-342900" algn="l" rtl="0">
              <a:spcBef>
                <a:spcPts val="0"/>
              </a:spcBef>
              <a:spcAft>
                <a:spcPts val="0"/>
              </a:spcAft>
              <a:buSzPts val="1800"/>
              <a:buChar char="×"/>
            </a:pPr>
            <a:r>
              <a:rPr lang="en"/>
              <a:t>Practice scientific mindfulness.</a:t>
            </a:r>
            <a:endParaRPr/>
          </a:p>
          <a:p>
            <a:pPr marL="914400" lvl="1" indent="-342900" algn="l" rtl="0">
              <a:spcBef>
                <a:spcPts val="0"/>
              </a:spcBef>
              <a:spcAft>
                <a:spcPts val="0"/>
              </a:spcAft>
              <a:buSzPts val="1800"/>
              <a:buChar char="×"/>
            </a:pPr>
            <a:r>
              <a:rPr lang="en"/>
              <a:t>Undivided attention on the data from the family. </a:t>
            </a:r>
            <a:endParaRPr/>
          </a:p>
          <a:p>
            <a:pPr marL="457200" lvl="0" indent="-342900" algn="l" rtl="0">
              <a:spcBef>
                <a:spcPts val="0"/>
              </a:spcBef>
              <a:spcAft>
                <a:spcPts val="0"/>
              </a:spcAft>
              <a:buSzPts val="1800"/>
              <a:buChar char="×"/>
            </a:pPr>
            <a:r>
              <a:rPr lang="en"/>
              <a:t>When interventions are not being followed by families, and therefore unsuccessful, consider if the plan is not culturally appropriate.</a:t>
            </a:r>
            <a:endParaRPr/>
          </a:p>
          <a:p>
            <a:pPr marL="457200" lvl="0" indent="-342900" algn="l" rtl="0">
              <a:spcBef>
                <a:spcPts val="0"/>
              </a:spcBef>
              <a:spcAft>
                <a:spcPts val="0"/>
              </a:spcAft>
              <a:buSzPts val="1800"/>
              <a:buChar char="×"/>
            </a:pPr>
            <a:r>
              <a:rPr lang="en"/>
              <a:t>Conduct an analysis of cultural identity and use it to inform treatment planning.  </a:t>
            </a:r>
            <a:endParaRPr/>
          </a:p>
          <a:p>
            <a:pPr marL="914400" lvl="1" indent="-342900" algn="l" rtl="0">
              <a:spcBef>
                <a:spcPts val="0"/>
              </a:spcBef>
              <a:spcAft>
                <a:spcPts val="0"/>
              </a:spcAft>
              <a:buSzPts val="1800"/>
              <a:buChar char="×"/>
            </a:pPr>
            <a:r>
              <a:rPr lang="en"/>
              <a:t>May involve a wider community than typical. </a:t>
            </a:r>
            <a:endParaRPr/>
          </a:p>
        </p:txBody>
      </p:sp>
      <p:sp>
        <p:nvSpPr>
          <p:cNvPr id="391" name="Google Shape;391;p62"/>
          <p:cNvSpPr txBox="1"/>
          <p:nvPr/>
        </p:nvSpPr>
        <p:spPr>
          <a:xfrm>
            <a:off x="5915900" y="4580950"/>
            <a:ext cx="26151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ato Light"/>
                <a:ea typeface="Lato Light"/>
                <a:cs typeface="Lato Light"/>
                <a:sym typeface="Lato Light"/>
              </a:rPr>
              <a:t>(Fong et al., 2016)</a:t>
            </a:r>
            <a:endParaRPr>
              <a:latin typeface="Lato Light"/>
              <a:ea typeface="Lato Light"/>
              <a:cs typeface="Lato Light"/>
              <a:sym typeface="Lato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4"/>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General strategies </a:t>
            </a:r>
            <a:endParaRPr dirty="0"/>
          </a:p>
        </p:txBody>
      </p:sp>
      <p:sp>
        <p:nvSpPr>
          <p:cNvPr id="404" name="Google Shape;404;p6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Data based decision making - using the data instead of your own judgement. </a:t>
            </a:r>
            <a:endParaRPr/>
          </a:p>
          <a:p>
            <a:pPr marL="457200" lvl="0" indent="-342900" algn="l" rtl="0">
              <a:spcBef>
                <a:spcPts val="0"/>
              </a:spcBef>
              <a:spcAft>
                <a:spcPts val="0"/>
              </a:spcAft>
              <a:buSzPts val="1800"/>
              <a:buChar char="×"/>
            </a:pPr>
            <a:r>
              <a:rPr lang="en"/>
              <a:t>Culturally-representative (but not stereotyped) materials. </a:t>
            </a:r>
            <a:endParaRPr/>
          </a:p>
          <a:p>
            <a:pPr marL="457200" lvl="0" indent="-342900" algn="l" rtl="0">
              <a:spcBef>
                <a:spcPts val="0"/>
              </a:spcBef>
              <a:spcAft>
                <a:spcPts val="0"/>
              </a:spcAft>
              <a:buSzPts val="1800"/>
              <a:buChar char="×"/>
            </a:pPr>
            <a:r>
              <a:rPr lang="en"/>
              <a:t>High expectations for everyone! </a:t>
            </a:r>
            <a:endParaRPr/>
          </a:p>
          <a:p>
            <a:pPr marL="457200" lvl="0" indent="-342900" algn="l" rtl="0">
              <a:spcBef>
                <a:spcPts val="0"/>
              </a:spcBef>
              <a:spcAft>
                <a:spcPts val="0"/>
              </a:spcAft>
              <a:buSzPts val="1800"/>
              <a:buChar char="×"/>
            </a:pPr>
            <a:r>
              <a:rPr lang="en"/>
              <a:t>Talk about implicit biases and educate others on their impact. </a:t>
            </a:r>
            <a:endParaRPr/>
          </a:p>
          <a:p>
            <a:pPr marL="0" lvl="0" indent="0" algn="l" rtl="0">
              <a:spcBef>
                <a:spcPts val="600"/>
              </a:spcBef>
              <a:spcAft>
                <a:spcPts val="0"/>
              </a:spcAft>
              <a:buNone/>
            </a:pPr>
            <a:r>
              <a:rPr lang="en"/>
              <a:t>(Capatosto, 2015)</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General strategies </a:t>
            </a:r>
            <a:endParaRPr dirty="0"/>
          </a:p>
        </p:txBody>
      </p:sp>
      <p:sp>
        <p:nvSpPr>
          <p:cNvPr id="410" name="Google Shape;410;p6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Using materials that counter stereotypes. </a:t>
            </a:r>
            <a:endParaRPr/>
          </a:p>
          <a:p>
            <a:pPr marL="457200" lvl="0" indent="-342900" algn="l" rtl="0">
              <a:spcBef>
                <a:spcPts val="0"/>
              </a:spcBef>
              <a:spcAft>
                <a:spcPts val="0"/>
              </a:spcAft>
              <a:buSzPts val="1800"/>
              <a:buChar char="×"/>
            </a:pPr>
            <a:r>
              <a:rPr lang="en"/>
              <a:t>Using materials that share diverse cultural values. </a:t>
            </a:r>
            <a:endParaRPr/>
          </a:p>
          <a:p>
            <a:pPr marL="457200" lvl="0" indent="-342900" algn="l" rtl="0">
              <a:spcBef>
                <a:spcPts val="0"/>
              </a:spcBef>
              <a:spcAft>
                <a:spcPts val="0"/>
              </a:spcAft>
              <a:buSzPts val="1800"/>
              <a:buChar char="×"/>
            </a:pPr>
            <a:r>
              <a:rPr lang="en"/>
              <a:t>Heterogeneous grouping.</a:t>
            </a:r>
            <a:endParaRPr/>
          </a:p>
          <a:p>
            <a:pPr marL="457200" lvl="0" indent="-342900" algn="l" rtl="0">
              <a:spcBef>
                <a:spcPts val="0"/>
              </a:spcBef>
              <a:spcAft>
                <a:spcPts val="0"/>
              </a:spcAft>
              <a:buSzPts val="1800"/>
              <a:buChar char="×"/>
            </a:pPr>
            <a:r>
              <a:rPr lang="en"/>
              <a:t>True classroom inclusion.</a:t>
            </a:r>
            <a:endParaRPr/>
          </a:p>
          <a:p>
            <a:pPr marL="457200" lvl="0" indent="-342900" algn="l" rtl="0">
              <a:spcBef>
                <a:spcPts val="0"/>
              </a:spcBef>
              <a:spcAft>
                <a:spcPts val="0"/>
              </a:spcAft>
              <a:buSzPts val="1800"/>
              <a:buChar char="×"/>
            </a:pPr>
            <a:r>
              <a:rPr lang="en"/>
              <a:t>Clear behavior expectations (observable and measurable). </a:t>
            </a:r>
            <a:endParaRPr/>
          </a:p>
          <a:p>
            <a:pPr marL="0" lvl="0" indent="0" algn="l" rtl="0">
              <a:spcBef>
                <a:spcPts val="600"/>
              </a:spcBef>
              <a:spcAft>
                <a:spcPts val="0"/>
              </a:spcAft>
              <a:buNone/>
            </a:pPr>
            <a:endParaRPr/>
          </a:p>
          <a:p>
            <a:pPr marL="0" lvl="0" indent="0" algn="l" rtl="0">
              <a:spcBef>
                <a:spcPts val="600"/>
              </a:spcBef>
              <a:spcAft>
                <a:spcPts val="0"/>
              </a:spcAft>
              <a:buClr>
                <a:schemeClr val="dk1"/>
              </a:buClr>
              <a:buSzPts val="1100"/>
              <a:buFont typeface="Arial"/>
              <a:buNone/>
            </a:pPr>
            <a:r>
              <a:rPr lang="en">
                <a:solidFill>
                  <a:schemeClr val="dk2"/>
                </a:solidFill>
              </a:rPr>
              <a:t>(Capatosto, 2015)</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100">
                <a:latin typeface="Arial"/>
                <a:ea typeface="Arial"/>
                <a:cs typeface="Arial"/>
                <a:sym typeface="Arial"/>
              </a:rPr>
              <a:t>(Cramer &amp; Bennett, 2015, p.23)</a:t>
            </a:r>
            <a:endParaRPr/>
          </a:p>
        </p:txBody>
      </p:sp>
      <p:pic>
        <p:nvPicPr>
          <p:cNvPr id="422" name="Google Shape;422;p67"/>
          <p:cNvPicPr preferRelativeResize="0"/>
          <p:nvPr/>
        </p:nvPicPr>
        <p:blipFill>
          <a:blip r:embed="rId3">
            <a:alphaModFix/>
          </a:blip>
          <a:stretch>
            <a:fillRect/>
          </a:stretch>
        </p:blipFill>
        <p:spPr>
          <a:xfrm>
            <a:off x="4065375" y="40150"/>
            <a:ext cx="2565650" cy="4993999"/>
          </a:xfrm>
          <a:prstGeom prst="rect">
            <a:avLst/>
          </a:prstGeom>
          <a:noFill/>
          <a:ln>
            <a:noFill/>
          </a:ln>
        </p:spPr>
      </p:pic>
      <p:sp>
        <p:nvSpPr>
          <p:cNvPr id="423" name="Google Shape;423;p67"/>
          <p:cNvSpPr txBox="1">
            <a:spLocks noGrp="1"/>
          </p:cNvSpPr>
          <p:nvPr>
            <p:ph type="title"/>
          </p:nvPr>
        </p:nvSpPr>
        <p:spPr>
          <a:xfrm>
            <a:off x="226078" y="357800"/>
            <a:ext cx="2808000" cy="123803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Culturally Responsive PBIS Checklist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Poll </a:t>
            </a:r>
            <a:endParaRPr dirty="0"/>
          </a:p>
        </p:txBody>
      </p:sp>
      <p:sp>
        <p:nvSpPr>
          <p:cNvPr id="109" name="Google Shape;109;p21"/>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With which of the following categories do you most strongly identify?</a:t>
            </a:r>
            <a:endParaRPr/>
          </a:p>
          <a:p>
            <a:pPr marL="457200" lvl="0" indent="-342900" algn="l" rtl="0">
              <a:spcBef>
                <a:spcPts val="600"/>
              </a:spcBef>
              <a:spcAft>
                <a:spcPts val="0"/>
              </a:spcAft>
              <a:buSzPts val="1800"/>
              <a:buAutoNum type="alphaUcPeriod"/>
            </a:pPr>
            <a:r>
              <a:rPr lang="en"/>
              <a:t>Czech</a:t>
            </a:r>
            <a:endParaRPr/>
          </a:p>
          <a:p>
            <a:pPr marL="457200" lvl="0" indent="-342900" algn="l" rtl="0">
              <a:spcBef>
                <a:spcPts val="0"/>
              </a:spcBef>
              <a:spcAft>
                <a:spcPts val="0"/>
              </a:spcAft>
              <a:buSzPts val="1800"/>
              <a:buAutoNum type="alphaUcPeriod"/>
            </a:pPr>
            <a:r>
              <a:rPr lang="en"/>
              <a:t>European</a:t>
            </a:r>
            <a:endParaRPr/>
          </a:p>
          <a:p>
            <a:pPr marL="457200" lvl="0" indent="-342900" algn="l" rtl="0">
              <a:spcBef>
                <a:spcPts val="0"/>
              </a:spcBef>
              <a:spcAft>
                <a:spcPts val="0"/>
              </a:spcAft>
              <a:buSzPts val="1800"/>
              <a:buAutoNum type="alphaUcPeriod"/>
            </a:pPr>
            <a:r>
              <a:rPr lang="en"/>
              <a:t>White </a:t>
            </a:r>
            <a:endParaRPr/>
          </a:p>
          <a:p>
            <a:pPr marL="457200" lvl="0" indent="-342900" algn="l" rtl="0">
              <a:spcBef>
                <a:spcPts val="0"/>
              </a:spcBef>
              <a:spcAft>
                <a:spcPts val="0"/>
              </a:spcAft>
              <a:buSzPts val="1800"/>
              <a:buAutoNum type="alphaUcPeriod"/>
            </a:pPr>
            <a:r>
              <a:rPr lang="en"/>
              <a:t>None of these.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body" idx="1"/>
          </p:nvPr>
        </p:nvSpPr>
        <p:spPr>
          <a:xfrm>
            <a:off x="457200" y="4197323"/>
            <a:ext cx="8229600" cy="765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1100" dirty="0">
                <a:latin typeface="Arial"/>
                <a:ea typeface="Arial"/>
                <a:cs typeface="Arial"/>
                <a:sym typeface="Arial"/>
              </a:rPr>
              <a:t>  </a:t>
            </a:r>
            <a:r>
              <a:rPr lang="en" sz="2400" dirty="0">
                <a:solidFill>
                  <a:srgbClr val="434343"/>
                </a:solidFill>
                <a:latin typeface="Lato Hairline"/>
                <a:ea typeface="Lato Hairline"/>
                <a:cs typeface="Lato Hairline"/>
                <a:sym typeface="Lato Hairline"/>
              </a:rPr>
              <a:t>Parent Involvement &amp; Cultural Responsiveness </a:t>
            </a:r>
            <a:endParaRPr sz="2400" dirty="0">
              <a:solidFill>
                <a:srgbClr val="434343"/>
              </a:solidFill>
              <a:latin typeface="Lato Hairline"/>
              <a:ea typeface="Lato Hairline"/>
              <a:cs typeface="Lato Hairline"/>
              <a:sym typeface="Lato Hairline"/>
            </a:endParaRPr>
          </a:p>
          <a:p>
            <a:pPr marL="1828800" lvl="0" indent="457200" algn="l" rtl="0">
              <a:spcBef>
                <a:spcPts val="360"/>
              </a:spcBef>
              <a:spcAft>
                <a:spcPts val="0"/>
              </a:spcAft>
              <a:buNone/>
            </a:pPr>
            <a:r>
              <a:rPr lang="en" sz="1100" dirty="0">
                <a:latin typeface="Arial"/>
                <a:ea typeface="Arial"/>
                <a:cs typeface="Arial"/>
                <a:sym typeface="Arial"/>
              </a:rPr>
              <a:t>(Leverson et al., 2016, p. 32) </a:t>
            </a:r>
            <a:endParaRPr dirty="0"/>
          </a:p>
        </p:txBody>
      </p:sp>
      <p:pic>
        <p:nvPicPr>
          <p:cNvPr id="442" name="Google Shape;442;p70"/>
          <p:cNvPicPr preferRelativeResize="0"/>
          <p:nvPr/>
        </p:nvPicPr>
        <p:blipFill>
          <a:blip r:embed="rId3">
            <a:alphaModFix/>
          </a:blip>
          <a:stretch>
            <a:fillRect/>
          </a:stretch>
        </p:blipFill>
        <p:spPr>
          <a:xfrm>
            <a:off x="581950" y="701725"/>
            <a:ext cx="8140575" cy="29852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body" idx="1"/>
          </p:nvPr>
        </p:nvSpPr>
        <p:spPr>
          <a:xfrm>
            <a:off x="457200" y="4197323"/>
            <a:ext cx="8229600" cy="7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dirty="0">
                <a:solidFill>
                  <a:srgbClr val="434343"/>
                </a:solidFill>
                <a:latin typeface="Lato Hairline"/>
                <a:ea typeface="Lato Hairline"/>
                <a:cs typeface="Lato Hairline"/>
                <a:sym typeface="Lato Hairline"/>
              </a:rPr>
              <a:t>Cultural Responsiveness- Student Perspective</a:t>
            </a:r>
            <a:endParaRPr sz="2400" dirty="0">
              <a:solidFill>
                <a:srgbClr val="434343"/>
              </a:solidFill>
              <a:latin typeface="Lato Hairline"/>
              <a:ea typeface="Lato Hairline"/>
              <a:cs typeface="Lato Hairline"/>
              <a:sym typeface="Lato Hairline"/>
            </a:endParaRPr>
          </a:p>
          <a:p>
            <a:pPr marL="1828800" lvl="0" indent="457200" algn="l" rtl="0">
              <a:spcBef>
                <a:spcPts val="360"/>
              </a:spcBef>
              <a:spcAft>
                <a:spcPts val="0"/>
              </a:spcAft>
              <a:buNone/>
            </a:pPr>
            <a:r>
              <a:rPr lang="en" sz="1100" dirty="0">
                <a:latin typeface="Arial"/>
                <a:ea typeface="Arial"/>
                <a:cs typeface="Arial"/>
                <a:sym typeface="Arial"/>
              </a:rPr>
              <a:t>(Leverson et al., 2016, p. 40) </a:t>
            </a:r>
            <a:endParaRPr dirty="0"/>
          </a:p>
        </p:txBody>
      </p:sp>
      <p:pic>
        <p:nvPicPr>
          <p:cNvPr id="448" name="Google Shape;448;p71"/>
          <p:cNvPicPr preferRelativeResize="0"/>
          <p:nvPr/>
        </p:nvPicPr>
        <p:blipFill>
          <a:blip r:embed="rId3">
            <a:alphaModFix/>
          </a:blip>
          <a:stretch>
            <a:fillRect/>
          </a:stretch>
        </p:blipFill>
        <p:spPr>
          <a:xfrm>
            <a:off x="457203" y="212050"/>
            <a:ext cx="6917501" cy="38375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2"/>
          <p:cNvSpPr txBox="1">
            <a:spLocks noGrp="1"/>
          </p:cNvSpPr>
          <p:nvPr>
            <p:ph type="body" idx="1"/>
          </p:nvPr>
        </p:nvSpPr>
        <p:spPr>
          <a:xfrm>
            <a:off x="57150" y="4555175"/>
            <a:ext cx="8382000" cy="433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1800"/>
              <a:t>Culturally Responsive Elaboration </a:t>
            </a:r>
            <a:r>
              <a:rPr lang="en" sz="1100">
                <a:solidFill>
                  <a:schemeClr val="dk2"/>
                </a:solidFill>
                <a:latin typeface="Arial"/>
                <a:ea typeface="Arial"/>
                <a:cs typeface="Arial"/>
                <a:sym typeface="Arial"/>
              </a:rPr>
              <a:t>(Leverson et al., 2016, p. 12) </a:t>
            </a:r>
            <a:endParaRPr sz="800"/>
          </a:p>
        </p:txBody>
      </p:sp>
      <p:pic>
        <p:nvPicPr>
          <p:cNvPr id="454" name="Google Shape;454;p72"/>
          <p:cNvPicPr preferRelativeResize="0"/>
          <p:nvPr/>
        </p:nvPicPr>
        <p:blipFill>
          <a:blip r:embed="rId3">
            <a:alphaModFix/>
          </a:blip>
          <a:stretch>
            <a:fillRect/>
          </a:stretch>
        </p:blipFill>
        <p:spPr>
          <a:xfrm>
            <a:off x="1262813" y="165250"/>
            <a:ext cx="6618374" cy="4389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t>What might you take away for your future teaching practices? </a:t>
            </a:r>
            <a:endParaRPr/>
          </a:p>
          <a:p>
            <a:pPr marL="0" lvl="0" indent="0" algn="ctr" rtl="0">
              <a:spcBef>
                <a:spcPts val="600"/>
              </a:spcBef>
              <a:spcAft>
                <a:spcPts val="0"/>
              </a:spcAft>
              <a:buNone/>
            </a:pPr>
            <a:endParaRPr/>
          </a:p>
          <a:p>
            <a:pPr marL="0" lvl="0" indent="0" algn="ctr" rtl="0">
              <a:spcBef>
                <a:spcPts val="600"/>
              </a:spcBef>
              <a:spcAft>
                <a:spcPts val="0"/>
              </a:spcAft>
              <a:buNone/>
            </a:pPr>
            <a:r>
              <a:rPr lang="en"/>
              <a:t>Here is what others at MUNI have….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75"/>
          <p:cNvSpPr txBox="1"/>
          <p:nvPr/>
        </p:nvSpPr>
        <p:spPr>
          <a:xfrm>
            <a:off x="1578175" y="853375"/>
            <a:ext cx="4948800" cy="66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“..thinking about someone's behavior as </a:t>
            </a:r>
            <a:r>
              <a:rPr lang="en" sz="1200" i="1">
                <a:solidFill>
                  <a:srgbClr val="2D3B45"/>
                </a:solidFill>
                <a:highlight>
                  <a:srgbClr val="FFFFFF"/>
                </a:highlight>
                <a:latin typeface="Lato"/>
                <a:ea typeface="Lato"/>
                <a:cs typeface="Lato"/>
                <a:sym typeface="Lato"/>
              </a:rPr>
              <a:t>wrong </a:t>
            </a:r>
            <a:r>
              <a:rPr lang="en" sz="1200">
                <a:solidFill>
                  <a:srgbClr val="2D3B45"/>
                </a:solidFill>
                <a:highlight>
                  <a:srgbClr val="FFFFFF"/>
                </a:highlight>
                <a:latin typeface="Lato"/>
                <a:ea typeface="Lato"/>
                <a:cs typeface="Lato"/>
                <a:sym typeface="Lato"/>
              </a:rPr>
              <a:t>according to my understanding of this behavior in my cultural context is normal and I don't have to feel guilty. What is important is what I will do next.”</a:t>
            </a:r>
            <a:endParaRPr>
              <a:latin typeface="Lato Light"/>
              <a:ea typeface="Lato Light"/>
              <a:cs typeface="Lato Light"/>
              <a:sym typeface="Lato Light"/>
            </a:endParaRPr>
          </a:p>
        </p:txBody>
      </p:sp>
      <p:sp>
        <p:nvSpPr>
          <p:cNvPr id="473" name="Google Shape;473;p75"/>
          <p:cNvSpPr txBox="1"/>
          <p:nvPr/>
        </p:nvSpPr>
        <p:spPr>
          <a:xfrm>
            <a:off x="5405550" y="1954000"/>
            <a:ext cx="3223200" cy="32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“..involve school staff and also students and their parents in creating positive reinforcers, acknowledgments..”</a:t>
            </a:r>
            <a:endParaRPr>
              <a:latin typeface="Lato Light"/>
              <a:ea typeface="Lato Light"/>
              <a:cs typeface="Lato Light"/>
              <a:sym typeface="Lato Light"/>
            </a:endParaRPr>
          </a:p>
        </p:txBody>
      </p:sp>
      <p:sp>
        <p:nvSpPr>
          <p:cNvPr id="474" name="Google Shape;474;p75"/>
          <p:cNvSpPr txBox="1"/>
          <p:nvPr/>
        </p:nvSpPr>
        <p:spPr>
          <a:xfrm>
            <a:off x="1168550" y="3037125"/>
            <a:ext cx="4297500" cy="7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“..we might talk about personal stories of people who experienced prejudice and then ask students to share their own..”</a:t>
            </a:r>
            <a:endParaRPr>
              <a:latin typeface="Lato Light"/>
              <a:ea typeface="Lato Light"/>
              <a:cs typeface="Lato Light"/>
              <a:sym typeface="Lato Light"/>
            </a:endParaRPr>
          </a:p>
        </p:txBody>
      </p:sp>
      <p:sp>
        <p:nvSpPr>
          <p:cNvPr id="475" name="Google Shape;475;p75"/>
          <p:cNvSpPr txBox="1"/>
          <p:nvPr/>
        </p:nvSpPr>
        <p:spPr>
          <a:xfrm>
            <a:off x="994000" y="1825000"/>
            <a:ext cx="38676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“I can recognize that a foreign student’s problematic behavior may be caused by a new environment, new people, new culture and unknown language- as opposed to a disability.”</a:t>
            </a:r>
            <a:endParaRPr>
              <a:latin typeface="Lato Light"/>
              <a:ea typeface="Lato Light"/>
              <a:cs typeface="Lato Light"/>
              <a:sym typeface="Lato Light"/>
            </a:endParaRPr>
          </a:p>
        </p:txBody>
      </p:sp>
      <p:sp>
        <p:nvSpPr>
          <p:cNvPr id="476" name="Google Shape;476;p75"/>
          <p:cNvSpPr txBox="1"/>
          <p:nvPr/>
        </p:nvSpPr>
        <p:spPr>
          <a:xfrm>
            <a:off x="5741325" y="3384825"/>
            <a:ext cx="2551500" cy="45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2D3B45"/>
                </a:solidFill>
                <a:highlight>
                  <a:srgbClr val="FFFFFF"/>
                </a:highlight>
                <a:latin typeface="Lato"/>
                <a:ea typeface="Lato"/>
                <a:cs typeface="Lato"/>
                <a:sym typeface="Lato"/>
              </a:rPr>
              <a:t>“..transform the classroom into a space that doesn’t promote the dominant culture..”</a:t>
            </a:r>
            <a:endParaRPr>
              <a:latin typeface="Lato Light"/>
              <a:ea typeface="Lato Light"/>
              <a:cs typeface="Lato Light"/>
              <a:sym typeface="Lato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Remember...</a:t>
            </a:r>
            <a:endParaRPr/>
          </a:p>
        </p:txBody>
      </p:sp>
      <p:sp>
        <p:nvSpPr>
          <p:cNvPr id="482" name="Google Shape;482;p76"/>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Diversity exists in the classroom- even in the  Czech Republic </a:t>
            </a:r>
            <a:endParaRPr/>
          </a:p>
          <a:p>
            <a:pPr marL="457200" lvl="0" indent="-342900" algn="l" rtl="0">
              <a:spcBef>
                <a:spcPts val="0"/>
              </a:spcBef>
              <a:spcAft>
                <a:spcPts val="0"/>
              </a:spcAft>
              <a:buSzPts val="1800"/>
              <a:buChar char="×"/>
            </a:pPr>
            <a:r>
              <a:rPr lang="en"/>
              <a:t>Recognize your own biases before entering the classroom</a:t>
            </a:r>
            <a:endParaRPr/>
          </a:p>
          <a:p>
            <a:pPr marL="457200" lvl="0" indent="-342900" algn="l" rtl="0">
              <a:spcBef>
                <a:spcPts val="0"/>
              </a:spcBef>
              <a:spcAft>
                <a:spcPts val="0"/>
              </a:spcAft>
              <a:buSzPts val="1800"/>
              <a:buChar char="×"/>
            </a:pPr>
            <a:r>
              <a:rPr lang="en"/>
              <a:t>Select teaching strategies that support all students- regardless of their differences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78"/>
          <p:cNvSpPr txBox="1">
            <a:spLocks noGrp="1"/>
          </p:cNvSpPr>
          <p:nvPr>
            <p:ph type="body" idx="1"/>
          </p:nvPr>
        </p:nvSpPr>
        <p:spPr>
          <a:xfrm>
            <a:off x="2216050" y="292250"/>
            <a:ext cx="4908300" cy="39723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a:latin typeface="Lato"/>
                <a:ea typeface="Lato"/>
                <a:cs typeface="Lato"/>
                <a:sym typeface="Lato"/>
              </a:rPr>
              <a:t>THANK YOU!!!!  </a:t>
            </a:r>
            <a:endParaRPr b="1">
              <a:latin typeface="Lato"/>
              <a:ea typeface="Lato"/>
              <a:cs typeface="Lato"/>
              <a:sym typeface="Lato"/>
            </a:endParaRPr>
          </a:p>
          <a:p>
            <a:pPr marL="0" lvl="0" indent="0" algn="ctr" rtl="0">
              <a:spcBef>
                <a:spcPts val="600"/>
              </a:spcBef>
              <a:spcAft>
                <a:spcPts val="0"/>
              </a:spcAft>
              <a:buNone/>
            </a:pPr>
            <a:r>
              <a:rPr lang="en" b="1">
                <a:latin typeface="Lato"/>
                <a:ea typeface="Lato"/>
                <a:cs typeface="Lato"/>
                <a:sym typeface="Lato"/>
              </a:rPr>
              <a:t>If you want to know more….</a:t>
            </a:r>
            <a:endParaRPr b="1">
              <a:latin typeface="Lato"/>
              <a:ea typeface="Lato"/>
              <a:cs typeface="Lato"/>
              <a:sym typeface="Lato"/>
            </a:endParaRPr>
          </a:p>
          <a:p>
            <a:pPr marL="0" lvl="0" indent="0" algn="ctr" rtl="0">
              <a:spcBef>
                <a:spcPts val="600"/>
              </a:spcBef>
              <a:spcAft>
                <a:spcPts val="0"/>
              </a:spcAft>
              <a:buNone/>
            </a:pPr>
            <a:endParaRPr b="1">
              <a:latin typeface="Lato"/>
              <a:ea typeface="Lato"/>
              <a:cs typeface="Lato"/>
              <a:sym typeface="Lato"/>
            </a:endParaRPr>
          </a:p>
          <a:p>
            <a:pPr marL="0" lvl="0" indent="0" algn="ctr" rtl="0">
              <a:spcBef>
                <a:spcPts val="600"/>
              </a:spcBef>
              <a:spcAft>
                <a:spcPts val="0"/>
              </a:spcAft>
              <a:buNone/>
            </a:pPr>
            <a:r>
              <a:rPr lang="en" sz="3000" b="1">
                <a:latin typeface="Lato"/>
                <a:ea typeface="Lato"/>
                <a:cs typeface="Lato"/>
                <a:sym typeface="Lato"/>
              </a:rPr>
              <a:t>sherikingsdorf@mail.muni.cz</a:t>
            </a:r>
            <a:endParaRPr sz="3000" b="1">
              <a:latin typeface="Lato"/>
              <a:ea typeface="Lato"/>
              <a:cs typeface="Lato"/>
              <a:sym typeface="La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79"/>
          <p:cNvSpPr txBox="1">
            <a:spLocks noGrp="1"/>
          </p:cNvSpPr>
          <p:nvPr>
            <p:ph type="title" idx="4294967295"/>
          </p:nvPr>
        </p:nvSpPr>
        <p:spPr>
          <a:xfrm>
            <a:off x="7406550" y="4526325"/>
            <a:ext cx="1737300" cy="48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a:latin typeface="Lato"/>
                <a:ea typeface="Lato"/>
                <a:cs typeface="Lato"/>
                <a:sym typeface="Lato"/>
              </a:rPr>
              <a:t>References</a:t>
            </a:r>
            <a:r>
              <a:rPr lang="en" b="1">
                <a:latin typeface="Lato"/>
                <a:ea typeface="Lato"/>
                <a:cs typeface="Lato"/>
                <a:sym typeface="Lato"/>
              </a:rPr>
              <a:t> </a:t>
            </a:r>
            <a:endParaRPr b="1">
              <a:latin typeface="Lato"/>
              <a:ea typeface="Lato"/>
              <a:cs typeface="Lato"/>
              <a:sym typeface="Lato"/>
            </a:endParaRPr>
          </a:p>
        </p:txBody>
      </p:sp>
      <p:sp>
        <p:nvSpPr>
          <p:cNvPr id="499" name="Google Shape;499;p79"/>
          <p:cNvSpPr txBox="1">
            <a:spLocks noGrp="1"/>
          </p:cNvSpPr>
          <p:nvPr>
            <p:ph type="body" idx="1"/>
          </p:nvPr>
        </p:nvSpPr>
        <p:spPr>
          <a:xfrm>
            <a:off x="269200" y="296800"/>
            <a:ext cx="6251100" cy="4061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800"/>
              <a:t>“A-ha” Activities for Unconscious Bias Training | Include-Empower.Com. (2018, August 16). Retrieved March 5, 2020, from Include-Empower.Com website: https://cultureplusconsulting.com/2018/08/16/a-ha-activities-for-unconscious-bias-training/</a:t>
            </a:r>
            <a:endParaRPr sz="800"/>
          </a:p>
          <a:p>
            <a:pPr marL="0" lvl="0" indent="0" algn="l" rtl="0">
              <a:spcBef>
                <a:spcPts val="360"/>
              </a:spcBef>
              <a:spcAft>
                <a:spcPts val="0"/>
              </a:spcAft>
              <a:buNone/>
            </a:pPr>
            <a:r>
              <a:rPr lang="en" sz="800"/>
              <a:t>Capatosto, K. (2015).Strategies for addressing implicit bias in early childhood education.Retrieved from Kirwan Institute for the Study of Race and Ethnicity.  http://kirwaninstitute.osu.edu/wp-content/uploads/2016/04/Implicit-Bias-Strategies-Early-Childhood.pdf</a:t>
            </a:r>
            <a:endParaRPr sz="800"/>
          </a:p>
          <a:p>
            <a:pPr marL="0" lvl="0" indent="0" algn="l" rtl="0">
              <a:spcBef>
                <a:spcPts val="360"/>
              </a:spcBef>
              <a:spcAft>
                <a:spcPts val="0"/>
              </a:spcAft>
              <a:buNone/>
            </a:pPr>
            <a:r>
              <a:rPr lang="en" sz="800"/>
              <a:t>Cramer, E. D., &amp; Bennett, K. D. (2015). Implementing Culturally Responsive Positive Behavior Interventions and Supports in Middle School Classrooms. </a:t>
            </a:r>
            <a:r>
              <a:rPr lang="en" sz="800" i="1"/>
              <a:t>Middle School Journal, 46</a:t>
            </a:r>
            <a:r>
              <a:rPr lang="en" sz="800"/>
              <a:t>(3), 18-24.</a:t>
            </a:r>
            <a:endParaRPr sz="800"/>
          </a:p>
          <a:p>
            <a:pPr marL="0" lvl="0" indent="0" algn="l" rtl="0">
              <a:spcBef>
                <a:spcPts val="360"/>
              </a:spcBef>
              <a:spcAft>
                <a:spcPts val="0"/>
              </a:spcAft>
              <a:buNone/>
            </a:pPr>
            <a:r>
              <a:rPr lang="en" sz="800"/>
              <a:t>Fiedler, C. R., Chiang, B., Van Haren, B., Jorgensen, J., Halberg, S., &amp; Boreson, L. (2008). Culturally responsive practices in schools: A checklist to address disproportionality in special education. Teaching </a:t>
            </a:r>
            <a:r>
              <a:rPr lang="en" sz="800" i="1"/>
              <a:t>Exceptional Children, 40</a:t>
            </a:r>
            <a:r>
              <a:rPr lang="en" sz="800"/>
              <a:t>(5), 52-59.</a:t>
            </a:r>
            <a:endParaRPr sz="800"/>
          </a:p>
          <a:p>
            <a:pPr marL="0" lvl="0" indent="0" algn="l" rtl="0">
              <a:spcBef>
                <a:spcPts val="360"/>
              </a:spcBef>
              <a:spcAft>
                <a:spcPts val="0"/>
              </a:spcAft>
              <a:buNone/>
            </a:pPr>
            <a:r>
              <a:rPr lang="en" sz="800"/>
              <a:t>Fong, E. H., Catagnus, R. M., Brodhead, M. T., Quigley, S., &amp; Field, S. (2016). Developing the cultural awareness skills of behavior analysts. </a:t>
            </a:r>
            <a:r>
              <a:rPr lang="en" sz="800" i="1"/>
              <a:t>Behavior Analysis in Practice, 9</a:t>
            </a:r>
            <a:r>
              <a:rPr lang="en" sz="800"/>
              <a:t>(1), 84-94.</a:t>
            </a:r>
            <a:endParaRPr sz="800"/>
          </a:p>
          <a:p>
            <a:pPr marL="0" lvl="0" indent="0" algn="l" rtl="0">
              <a:spcBef>
                <a:spcPts val="360"/>
              </a:spcBef>
              <a:spcAft>
                <a:spcPts val="0"/>
              </a:spcAft>
              <a:buNone/>
            </a:pPr>
            <a:r>
              <a:rPr lang="en" sz="800"/>
              <a:t>Iyer, I. N., &amp; Ramachandran, S. (2019). Diversity consciousness in the classroom: A case for opening new spaces and generating ‘new’ knowledge for critical literacy using imaginative practices. </a:t>
            </a:r>
            <a:r>
              <a:rPr lang="en" sz="800" i="1"/>
              <a:t>Journal of Pedagogical Research, 3</a:t>
            </a:r>
            <a:r>
              <a:rPr lang="en" sz="800"/>
              <a:t>(2), 63.</a:t>
            </a:r>
            <a:endParaRPr sz="800"/>
          </a:p>
          <a:p>
            <a:pPr marL="0" lvl="0" indent="0" algn="l" rtl="0">
              <a:spcBef>
                <a:spcPts val="360"/>
              </a:spcBef>
              <a:spcAft>
                <a:spcPts val="0"/>
              </a:spcAft>
              <a:buNone/>
            </a:pPr>
            <a:r>
              <a:rPr lang="en" sz="800"/>
              <a:t>Leverson, M., Smith, K., McIntosh, K., Rose, J., &amp; Pinkelman, S. (2016). PBIS cultural responsiveness field guide: Resources for trainers and coaches. </a:t>
            </a:r>
            <a:r>
              <a:rPr lang="en" sz="800" i="1"/>
              <a:t>Office of Special Education Programs Technical Assistance Center on Positive Behavioral Interventions and Supports.</a:t>
            </a:r>
            <a:endParaRPr sz="800" i="1"/>
          </a:p>
          <a:p>
            <a:pPr marL="0" lvl="0" indent="0" algn="l" rtl="0">
              <a:spcBef>
                <a:spcPts val="360"/>
              </a:spcBef>
              <a:spcAft>
                <a:spcPts val="0"/>
              </a:spcAft>
              <a:buNone/>
            </a:pPr>
            <a:r>
              <a:rPr lang="en" sz="800"/>
              <a:t>Liang, X., &amp; Zhang, G. (2009). Indicators to evaluate pre-service teachers’ cultural competence. </a:t>
            </a:r>
            <a:r>
              <a:rPr lang="en" sz="800" i="1"/>
              <a:t>Evaluation &amp; Research in Education, 22</a:t>
            </a:r>
            <a:r>
              <a:rPr lang="en" sz="800"/>
              <a:t>(1), 17-31.</a:t>
            </a:r>
            <a:endParaRPr sz="800"/>
          </a:p>
          <a:p>
            <a:pPr marL="0" lvl="0" indent="0" algn="l" rtl="0">
              <a:spcBef>
                <a:spcPts val="360"/>
              </a:spcBef>
              <a:spcAft>
                <a:spcPts val="0"/>
              </a:spcAft>
              <a:buNone/>
            </a:pPr>
            <a:r>
              <a:rPr lang="en" sz="800"/>
              <a:t>Lu, W. (2016, September 26). 13 Microaggressions People With Disabilities Face On A Daily Basis. Retrieved March 5, 2020, from Bustle website: https://www.bustle.com/articles/186060-13-microaggressions-people-with-disabilities-face-on-a-daily-basis</a:t>
            </a:r>
            <a:endParaRPr sz="800"/>
          </a:p>
          <a:p>
            <a:pPr marL="0" lvl="0" indent="0" algn="l" rtl="0">
              <a:spcBef>
                <a:spcPts val="360"/>
              </a:spcBef>
              <a:spcAft>
                <a:spcPts val="0"/>
              </a:spcAft>
              <a:buNone/>
            </a:pPr>
            <a:r>
              <a:rPr lang="en" sz="800"/>
              <a:t>Metropolitan Center for Urban Education. (2008). </a:t>
            </a:r>
            <a:r>
              <a:rPr lang="en" sz="800" i="1"/>
              <a:t>Culturally responsive classroom management strategies. NYU Steinhardt School of Culture, Education, and Human Development. </a:t>
            </a:r>
            <a:r>
              <a:rPr lang="en" sz="800"/>
              <a:t>Retrieved from http://steinhardt.nyu.edu/scmsAdmin/uploads/005/121/Culturally%20Responsive%20Classroom%20Mgmt%20Strat2.pdf</a:t>
            </a:r>
            <a:endParaRPr sz="800"/>
          </a:p>
          <a:p>
            <a:pPr marL="0" lvl="0" indent="0" algn="l" rtl="0">
              <a:spcBef>
                <a:spcPts val="360"/>
              </a:spcBef>
              <a:spcAft>
                <a:spcPts val="0"/>
              </a:spcAft>
              <a:buNone/>
            </a:pPr>
            <a:r>
              <a:rPr lang="en" sz="800"/>
              <a:t>Ogden, T., Sørlie, M. A., &amp; Hagen, K. A. (2007). Building strength through enhancing social competence in immigrant students in primary school. A pilot study. </a:t>
            </a:r>
            <a:r>
              <a:rPr lang="en" sz="800" i="1"/>
              <a:t>Emotional and behavioural difficulties, 12</a:t>
            </a:r>
            <a:r>
              <a:rPr lang="en" sz="800"/>
              <a:t>(2), 105-117.</a:t>
            </a:r>
            <a:endParaRPr sz="800"/>
          </a:p>
          <a:p>
            <a:pPr marL="0" lvl="0" indent="0" algn="l" rtl="0">
              <a:spcBef>
                <a:spcPts val="360"/>
              </a:spcBef>
              <a:spcAft>
                <a:spcPts val="0"/>
              </a:spcAft>
              <a:buNone/>
            </a:pPr>
            <a:r>
              <a:rPr lang="en" sz="800"/>
              <a:t>Santos Rego, M. A., &amp; Moledo, M. D. M. L. (2005). Promoting interculturality in Spain: assessing the use of the Jigsaw classroom method. </a:t>
            </a:r>
            <a:r>
              <a:rPr lang="en" sz="800" i="1"/>
              <a:t>Intercultural education, 16</a:t>
            </a:r>
            <a:r>
              <a:rPr lang="en" sz="800"/>
              <a:t>(3), 293-301.</a:t>
            </a:r>
            <a:endParaRPr sz="800"/>
          </a:p>
          <a:p>
            <a:pPr marL="0" lvl="0" indent="0" algn="l" rtl="0">
              <a:spcBef>
                <a:spcPts val="360"/>
              </a:spcBef>
              <a:spcAft>
                <a:spcPts val="0"/>
              </a:spcAft>
              <a:buNone/>
            </a:pPr>
            <a:r>
              <a:rPr lang="en" sz="800"/>
              <a:t>Ukpokodu, O. (2011). Developing teachers' cultural competence: One teacher educator's practice of unpacking student culturelessness. </a:t>
            </a:r>
            <a:r>
              <a:rPr lang="en" sz="800" i="1"/>
              <a:t>Action in Teacher Education, 33</a:t>
            </a:r>
            <a:r>
              <a:rPr lang="en" sz="800"/>
              <a:t>(5-6), 432-454.</a:t>
            </a:r>
            <a:endParaRPr sz="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510925" y="429725"/>
            <a:ext cx="6056400" cy="1326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Personal identification</a:t>
            </a:r>
            <a:endParaRPr dirty="0"/>
          </a:p>
        </p:txBody>
      </p:sp>
      <p:sp>
        <p:nvSpPr>
          <p:cNvPr id="115" name="Google Shape;115;p22"/>
          <p:cNvSpPr txBox="1">
            <a:spLocks noGrp="1"/>
          </p:cNvSpPr>
          <p:nvPr>
            <p:ph type="body" idx="1"/>
          </p:nvPr>
        </p:nvSpPr>
        <p:spPr>
          <a:xfrm>
            <a:off x="457200" y="2211825"/>
            <a:ext cx="4847400" cy="2637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At some point in my life: </a:t>
            </a:r>
            <a:endParaRPr/>
          </a:p>
          <a:p>
            <a:pPr marL="457200" lvl="0" indent="-330200" algn="l" rtl="0">
              <a:spcBef>
                <a:spcPts val="600"/>
              </a:spcBef>
              <a:spcAft>
                <a:spcPts val="0"/>
              </a:spcAft>
              <a:buSzPts val="1600"/>
              <a:buChar char="×"/>
            </a:pPr>
            <a:r>
              <a:rPr lang="en"/>
              <a:t>Ashkenazi Jew </a:t>
            </a:r>
            <a:endParaRPr/>
          </a:p>
          <a:p>
            <a:pPr marL="457200" lvl="0" indent="-330200" algn="l" rtl="0">
              <a:spcBef>
                <a:spcPts val="0"/>
              </a:spcBef>
              <a:spcAft>
                <a:spcPts val="0"/>
              </a:spcAft>
              <a:buSzPts val="1600"/>
              <a:buChar char="×"/>
            </a:pPr>
            <a:r>
              <a:rPr lang="en"/>
              <a:t>Female</a:t>
            </a:r>
            <a:endParaRPr/>
          </a:p>
          <a:p>
            <a:pPr marL="457200" lvl="0" indent="-330200" algn="l" rtl="0">
              <a:spcBef>
                <a:spcPts val="0"/>
              </a:spcBef>
              <a:spcAft>
                <a:spcPts val="0"/>
              </a:spcAft>
              <a:buSzPts val="1600"/>
              <a:buChar char="×"/>
            </a:pPr>
            <a:r>
              <a:rPr lang="en"/>
              <a:t>White</a:t>
            </a:r>
            <a:endParaRPr/>
          </a:p>
          <a:p>
            <a:pPr marL="457200" lvl="0" indent="-330200" algn="l" rtl="0">
              <a:spcBef>
                <a:spcPts val="0"/>
              </a:spcBef>
              <a:spcAft>
                <a:spcPts val="0"/>
              </a:spcAft>
              <a:buSzPts val="1600"/>
              <a:buChar char="×"/>
            </a:pPr>
            <a:r>
              <a:rPr lang="en"/>
              <a:t>Agnostic </a:t>
            </a:r>
            <a:endParaRPr/>
          </a:p>
          <a:p>
            <a:pPr marL="457200" lvl="0" indent="-330200" algn="l" rtl="0">
              <a:spcBef>
                <a:spcPts val="0"/>
              </a:spcBef>
              <a:spcAft>
                <a:spcPts val="0"/>
              </a:spcAft>
              <a:buSzPts val="1600"/>
              <a:buChar char="×"/>
            </a:pPr>
            <a:r>
              <a:rPr lang="en"/>
              <a:t>Mother</a:t>
            </a:r>
            <a:endParaRPr/>
          </a:p>
          <a:p>
            <a:pPr marL="457200" lvl="0" indent="-330200" algn="l" rtl="0">
              <a:spcBef>
                <a:spcPts val="0"/>
              </a:spcBef>
              <a:spcAft>
                <a:spcPts val="0"/>
              </a:spcAft>
              <a:buSzPts val="1600"/>
              <a:buChar char="×"/>
            </a:pPr>
            <a:r>
              <a:rPr lang="en"/>
              <a:t>American </a:t>
            </a:r>
            <a:endParaRPr/>
          </a:p>
          <a:p>
            <a:pPr marL="457200" lvl="0" indent="-330200" algn="l" rtl="0">
              <a:spcBef>
                <a:spcPts val="0"/>
              </a:spcBef>
              <a:spcAft>
                <a:spcPts val="0"/>
              </a:spcAft>
              <a:buSzPts val="1600"/>
              <a:buChar char="×"/>
            </a:pPr>
            <a:r>
              <a:rPr lang="en"/>
              <a:t>Behavior analyst </a:t>
            </a:r>
            <a:endParaRPr/>
          </a:p>
          <a:p>
            <a:pPr marL="457200" lvl="0" indent="-330200" algn="l" rtl="0">
              <a:spcBef>
                <a:spcPts val="0"/>
              </a:spcBef>
              <a:spcAft>
                <a:spcPts val="0"/>
              </a:spcAft>
              <a:buSzPts val="1600"/>
              <a:buChar char="×"/>
            </a:pPr>
            <a:r>
              <a:rPr lang="en"/>
              <a:t>Teacher </a:t>
            </a:r>
            <a:endParaRPr/>
          </a:p>
          <a:p>
            <a:pPr marL="457200" lvl="0" indent="0" algn="l" rtl="0">
              <a:spcBef>
                <a:spcPts val="60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457200" y="559124"/>
            <a:ext cx="5511300" cy="164725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Cultural Competence</a:t>
            </a:r>
            <a:endParaRPr dirty="0"/>
          </a:p>
        </p:txBody>
      </p:sp>
      <p:sp>
        <p:nvSpPr>
          <p:cNvPr id="127" name="Google Shape;127;p24"/>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A set of behaviors, skills, attitudies, and abilities that enable you to </a:t>
            </a:r>
            <a:r>
              <a:rPr lang="en" b="1">
                <a:latin typeface="Lato"/>
                <a:ea typeface="Lato"/>
                <a:cs typeface="Lato"/>
                <a:sym typeface="Lato"/>
              </a:rPr>
              <a:t>teach </a:t>
            </a:r>
            <a:r>
              <a:rPr lang="en"/>
              <a:t>effectively across cultures.  </a:t>
            </a:r>
            <a:endParaRPr/>
          </a:p>
          <a:p>
            <a:pPr marL="457200" lvl="0" indent="-342900" algn="l" rtl="0">
              <a:spcBef>
                <a:spcPts val="0"/>
              </a:spcBef>
              <a:spcAft>
                <a:spcPts val="0"/>
              </a:spcAft>
              <a:buSzPts val="1800"/>
              <a:buChar char="×"/>
            </a:pPr>
            <a:r>
              <a:rPr lang="en"/>
              <a:t>Includes:</a:t>
            </a:r>
            <a:endParaRPr/>
          </a:p>
          <a:p>
            <a:pPr marL="914400" lvl="1" indent="-342900" algn="l" rtl="0">
              <a:spcBef>
                <a:spcPts val="0"/>
              </a:spcBef>
              <a:spcAft>
                <a:spcPts val="0"/>
              </a:spcAft>
              <a:buSzPts val="1800"/>
              <a:buChar char="×"/>
            </a:pPr>
            <a:r>
              <a:rPr lang="en"/>
              <a:t>Humility</a:t>
            </a:r>
            <a:endParaRPr/>
          </a:p>
          <a:p>
            <a:pPr marL="914400" lvl="1" indent="-342900" algn="l" rtl="0">
              <a:spcBef>
                <a:spcPts val="0"/>
              </a:spcBef>
              <a:spcAft>
                <a:spcPts val="0"/>
              </a:spcAft>
              <a:buSzPts val="1800"/>
              <a:buChar char="×"/>
            </a:pPr>
            <a:r>
              <a:rPr lang="en"/>
              <a:t>Open mindedness</a:t>
            </a:r>
            <a:endParaRPr/>
          </a:p>
          <a:p>
            <a:pPr marL="914400" lvl="1" indent="-342900" algn="l" rtl="0">
              <a:spcBef>
                <a:spcPts val="0"/>
              </a:spcBef>
              <a:spcAft>
                <a:spcPts val="0"/>
              </a:spcAft>
              <a:buSzPts val="1800"/>
              <a:buChar char="×"/>
            </a:pPr>
            <a:r>
              <a:rPr lang="en"/>
              <a:t>Positive disposition toward diversity</a:t>
            </a:r>
            <a:endParaRPr/>
          </a:p>
          <a:p>
            <a:pPr marL="914400" lvl="1" indent="-342900" algn="l" rtl="0">
              <a:spcBef>
                <a:spcPts val="0"/>
              </a:spcBef>
              <a:spcAft>
                <a:spcPts val="0"/>
              </a:spcAft>
              <a:buSzPts val="1800"/>
              <a:buChar char="×"/>
            </a:pPr>
            <a:r>
              <a:rPr lang="en"/>
              <a:t>Comfort in cross-cultural interactions </a:t>
            </a:r>
            <a:endParaRPr/>
          </a:p>
          <a:p>
            <a:pPr marL="0" lvl="0" indent="0" algn="l" rtl="0">
              <a:spcBef>
                <a:spcPts val="600"/>
              </a:spcBef>
              <a:spcAft>
                <a:spcPts val="0"/>
              </a:spcAft>
              <a:buNone/>
            </a:pPr>
            <a:r>
              <a:rPr lang="en"/>
              <a:t>(Ukpokodu, 2001)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Poll</a:t>
            </a:r>
            <a:endParaRPr dirty="0"/>
          </a:p>
        </p:txBody>
      </p:sp>
      <p:sp>
        <p:nvSpPr>
          <p:cNvPr id="133" name="Google Shape;133;p2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How much do you think cultural competence is being demonstrated in Czech schools? </a:t>
            </a:r>
            <a:endParaRPr/>
          </a:p>
          <a:p>
            <a:pPr marL="457200" lvl="0" indent="-342900" algn="l" rtl="0">
              <a:spcBef>
                <a:spcPts val="600"/>
              </a:spcBef>
              <a:spcAft>
                <a:spcPts val="0"/>
              </a:spcAft>
              <a:buSzPts val="1800"/>
              <a:buAutoNum type="alphaUcPeriod"/>
            </a:pPr>
            <a:r>
              <a:rPr lang="en"/>
              <a:t>All of the time </a:t>
            </a:r>
            <a:endParaRPr/>
          </a:p>
          <a:p>
            <a:pPr marL="457200" lvl="0" indent="-342900" algn="l" rtl="0">
              <a:spcBef>
                <a:spcPts val="0"/>
              </a:spcBef>
              <a:spcAft>
                <a:spcPts val="0"/>
              </a:spcAft>
              <a:buSzPts val="1800"/>
              <a:buAutoNum type="alphaUcPeriod"/>
            </a:pPr>
            <a:r>
              <a:rPr lang="en"/>
              <a:t>Some of the time </a:t>
            </a:r>
            <a:endParaRPr/>
          </a:p>
          <a:p>
            <a:pPr marL="457200" lvl="0" indent="-342900" algn="l" rtl="0">
              <a:spcBef>
                <a:spcPts val="0"/>
              </a:spcBef>
              <a:spcAft>
                <a:spcPts val="0"/>
              </a:spcAft>
              <a:buSzPts val="1800"/>
              <a:buAutoNum type="alphaUcPeriod"/>
            </a:pPr>
            <a:r>
              <a:rPr lang="en"/>
              <a:t>None of the time </a:t>
            </a:r>
            <a:endParaRPr/>
          </a:p>
          <a:p>
            <a:pPr marL="342900" lvl="0" indent="0" algn="l" rtl="0">
              <a:spcBef>
                <a:spcPts val="600"/>
              </a:spcBef>
              <a:spcAft>
                <a:spcPts val="0"/>
              </a:spcAft>
              <a:buNone/>
            </a:pPr>
            <a:endParaRPr/>
          </a:p>
          <a:p>
            <a:pPr marL="45720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56475" y="214175"/>
            <a:ext cx="55113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Diversity </a:t>
            </a:r>
            <a:endParaRPr dirty="0"/>
          </a:p>
        </p:txBody>
      </p:sp>
      <p:sp>
        <p:nvSpPr>
          <p:cNvPr id="139" name="Google Shape;139;p26"/>
          <p:cNvSpPr txBox="1">
            <a:spLocks noGrp="1"/>
          </p:cNvSpPr>
          <p:nvPr>
            <p:ph type="body" idx="1"/>
          </p:nvPr>
        </p:nvSpPr>
        <p:spPr>
          <a:xfrm>
            <a:off x="510925" y="1179025"/>
            <a:ext cx="5511300" cy="26052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
              <a:t>Differences among groups of people and individuals based on :</a:t>
            </a:r>
            <a:endParaRPr/>
          </a:p>
          <a:p>
            <a:pPr marL="914400" lvl="1" indent="-342900" algn="l" rtl="0">
              <a:spcBef>
                <a:spcPts val="0"/>
              </a:spcBef>
              <a:spcAft>
                <a:spcPts val="0"/>
              </a:spcAft>
              <a:buSzPts val="1800"/>
              <a:buChar char="×"/>
            </a:pPr>
            <a:r>
              <a:rPr lang="en"/>
              <a:t>Ethnicity</a:t>
            </a:r>
            <a:endParaRPr/>
          </a:p>
          <a:p>
            <a:pPr marL="914400" lvl="1" indent="-342900" algn="l" rtl="0">
              <a:spcBef>
                <a:spcPts val="0"/>
              </a:spcBef>
              <a:spcAft>
                <a:spcPts val="0"/>
              </a:spcAft>
              <a:buSzPts val="1800"/>
              <a:buChar char="×"/>
            </a:pPr>
            <a:r>
              <a:rPr lang="en"/>
              <a:t>Race</a:t>
            </a:r>
            <a:endParaRPr/>
          </a:p>
          <a:p>
            <a:pPr marL="914400" lvl="1" indent="-342900" algn="l" rtl="0">
              <a:spcBef>
                <a:spcPts val="0"/>
              </a:spcBef>
              <a:spcAft>
                <a:spcPts val="0"/>
              </a:spcAft>
              <a:buSzPts val="1800"/>
              <a:buChar char="×"/>
            </a:pPr>
            <a:r>
              <a:rPr lang="en"/>
              <a:t>Socioeconomic status</a:t>
            </a:r>
            <a:endParaRPr/>
          </a:p>
          <a:p>
            <a:pPr marL="914400" lvl="1" indent="-342900" algn="l" rtl="0">
              <a:spcBef>
                <a:spcPts val="0"/>
              </a:spcBef>
              <a:spcAft>
                <a:spcPts val="0"/>
              </a:spcAft>
              <a:buSzPts val="1800"/>
              <a:buChar char="×"/>
            </a:pPr>
            <a:r>
              <a:rPr lang="en"/>
              <a:t>Gender</a:t>
            </a:r>
            <a:endParaRPr/>
          </a:p>
          <a:p>
            <a:pPr marL="914400" lvl="1" indent="-342900" algn="l" rtl="0">
              <a:spcBef>
                <a:spcPts val="0"/>
              </a:spcBef>
              <a:spcAft>
                <a:spcPts val="0"/>
              </a:spcAft>
              <a:buSzPts val="1800"/>
              <a:buChar char="×"/>
            </a:pPr>
            <a:r>
              <a:rPr lang="en"/>
              <a:t>Exceptionalities</a:t>
            </a:r>
            <a:endParaRPr/>
          </a:p>
          <a:p>
            <a:pPr marL="914400" lvl="1" indent="-342900" algn="l" rtl="0">
              <a:spcBef>
                <a:spcPts val="0"/>
              </a:spcBef>
              <a:spcAft>
                <a:spcPts val="0"/>
              </a:spcAft>
              <a:buSzPts val="1800"/>
              <a:buChar char="×"/>
            </a:pPr>
            <a:r>
              <a:rPr lang="en"/>
              <a:t>Language</a:t>
            </a:r>
            <a:endParaRPr/>
          </a:p>
          <a:p>
            <a:pPr marL="914400" lvl="1" indent="-342900" algn="l" rtl="0">
              <a:spcBef>
                <a:spcPts val="0"/>
              </a:spcBef>
              <a:spcAft>
                <a:spcPts val="0"/>
              </a:spcAft>
              <a:buSzPts val="1800"/>
              <a:buChar char="×"/>
            </a:pPr>
            <a:r>
              <a:rPr lang="en"/>
              <a:t>Religion</a:t>
            </a:r>
            <a:endParaRPr/>
          </a:p>
          <a:p>
            <a:pPr marL="914400" lvl="1" indent="-342900" algn="l" rtl="0">
              <a:spcBef>
                <a:spcPts val="0"/>
              </a:spcBef>
              <a:spcAft>
                <a:spcPts val="0"/>
              </a:spcAft>
              <a:buSzPts val="1800"/>
              <a:buChar char="×"/>
            </a:pPr>
            <a:r>
              <a:rPr lang="en"/>
              <a:t>Sexual orientation </a:t>
            </a:r>
            <a:endParaRPr/>
          </a:p>
          <a:p>
            <a:pPr marL="914400" lvl="1" indent="-342900" algn="l" rtl="0">
              <a:spcBef>
                <a:spcPts val="0"/>
              </a:spcBef>
              <a:spcAft>
                <a:spcPts val="0"/>
              </a:spcAft>
              <a:buSzPts val="1800"/>
              <a:buChar char="×"/>
            </a:pPr>
            <a:r>
              <a:rPr lang="en"/>
              <a:t>Geographical area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457200" y="675608"/>
            <a:ext cx="6799758" cy="153076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Diversity Awareness in Education </a:t>
            </a:r>
            <a:endParaRPr dirty="0"/>
          </a:p>
        </p:txBody>
      </p:sp>
      <p:sp>
        <p:nvSpPr>
          <p:cNvPr id="145" name="Google Shape;145;p27"/>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Recognizing these differences to:</a:t>
            </a:r>
            <a:endParaRPr/>
          </a:p>
          <a:p>
            <a:pPr marL="457200" lvl="0" indent="-342900" algn="l" rtl="0">
              <a:spcBef>
                <a:spcPts val="600"/>
              </a:spcBef>
              <a:spcAft>
                <a:spcPts val="0"/>
              </a:spcAft>
              <a:buSzPts val="1800"/>
              <a:buChar char="×"/>
            </a:pPr>
            <a:r>
              <a:rPr lang="en"/>
              <a:t>Avoid misreading interactions, communications, and relationships.</a:t>
            </a:r>
            <a:endParaRPr/>
          </a:p>
          <a:p>
            <a:pPr marL="457200" lvl="0" indent="-342900" algn="l" rtl="0">
              <a:spcBef>
                <a:spcPts val="0"/>
              </a:spcBef>
              <a:spcAft>
                <a:spcPts val="0"/>
              </a:spcAft>
              <a:buSzPts val="1800"/>
              <a:buChar char="×"/>
            </a:pPr>
            <a:r>
              <a:rPr lang="en"/>
              <a:t>Avoid misreading student aptitudes, attitudes, abilities, intentions, and behaviors. </a:t>
            </a:r>
            <a:endParaRPr/>
          </a:p>
          <a:p>
            <a:pPr marL="457200" lvl="0" indent="-342900" algn="l" rtl="0">
              <a:spcBef>
                <a:spcPts val="0"/>
              </a:spcBef>
              <a:spcAft>
                <a:spcPts val="0"/>
              </a:spcAft>
              <a:buSzPts val="1800"/>
              <a:buChar char="×"/>
            </a:pPr>
            <a:r>
              <a:rPr lang="en"/>
              <a:t>Avoid using unsupported discipline or teaching practices. </a:t>
            </a:r>
            <a:endParaRPr/>
          </a:p>
          <a:p>
            <a:pPr marL="0" lvl="0" indent="0" algn="l" rtl="0">
              <a:spcBef>
                <a:spcPts val="600"/>
              </a:spcBef>
              <a:spcAft>
                <a:spcPts val="0"/>
              </a:spcAft>
              <a:buNone/>
            </a:pPr>
            <a:r>
              <a:rPr lang="en">
                <a:solidFill>
                  <a:schemeClr val="dk2"/>
                </a:solidFill>
              </a:rPr>
              <a:t>(Ukpokodu, 2001) </a:t>
            </a:r>
            <a:endParaRPr/>
          </a:p>
        </p:txBody>
      </p:sp>
    </p:spTree>
  </p:cSld>
  <p:clrMapOvr>
    <a:masterClrMapping/>
  </p:clrMapOvr>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2895</Words>
  <Application>Microsoft Office PowerPoint</Application>
  <PresentationFormat>Předvádění na obrazovce (16:9)</PresentationFormat>
  <Paragraphs>274</Paragraphs>
  <Slides>47</Slides>
  <Notes>47</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47</vt:i4>
      </vt:variant>
    </vt:vector>
  </HeadingPairs>
  <TitlesOfParts>
    <vt:vector size="53" baseType="lpstr">
      <vt:lpstr>Caveat</vt:lpstr>
      <vt:lpstr>Lato Light</vt:lpstr>
      <vt:lpstr>Lato</vt:lpstr>
      <vt:lpstr>Arial</vt:lpstr>
      <vt:lpstr>Lato Hairline</vt:lpstr>
      <vt:lpstr>Eglamour template</vt:lpstr>
      <vt:lpstr>A snapshot from my personal experience with diversity: Culturally responsive practices &amp; the Czech Republic </vt:lpstr>
      <vt:lpstr>Goals </vt:lpstr>
      <vt:lpstr>Culture </vt:lpstr>
      <vt:lpstr>Poll </vt:lpstr>
      <vt:lpstr>Personal identification</vt:lpstr>
      <vt:lpstr>Cultural Competence</vt:lpstr>
      <vt:lpstr>Poll</vt:lpstr>
      <vt:lpstr>Diversity </vt:lpstr>
      <vt:lpstr>Diversity Awareness in Education </vt:lpstr>
      <vt:lpstr>Poll</vt:lpstr>
      <vt:lpstr>Mother of a minority </vt:lpstr>
      <vt:lpstr>Prezentace aplikace PowerPoint</vt:lpstr>
      <vt:lpstr>Prezentace aplikace PowerPoint</vt:lpstr>
      <vt:lpstr>Prezentace aplikace PowerPoint</vt:lpstr>
      <vt:lpstr>Prezentace aplikace PowerPoint</vt:lpstr>
      <vt:lpstr>Education &amp; Diversity in CR</vt:lpstr>
      <vt:lpstr> To build awareness...          A look at bias </vt:lpstr>
      <vt:lpstr>Poll</vt:lpstr>
      <vt:lpstr>What do your think? </vt:lpstr>
      <vt:lpstr>Hidden Biases Assessment   Take a few moments to look at the shared assessment document and complete it on your own.    </vt:lpstr>
      <vt:lpstr>Hidden Biases &amp; Teaching</vt:lpstr>
      <vt:lpstr>Education &amp; Disability </vt:lpstr>
      <vt:lpstr>Poll</vt:lpstr>
      <vt:lpstr>Disproportionality in Behavioral Interventions (and SPED) </vt:lpstr>
      <vt:lpstr>So… </vt:lpstr>
      <vt:lpstr>Prezentace aplikace PowerPoint</vt:lpstr>
      <vt:lpstr>Diversity Practice in Education </vt:lpstr>
      <vt:lpstr>Prezentace aplikace PowerPoint</vt:lpstr>
      <vt:lpstr>Diversity practices in behavior change:  PALS </vt:lpstr>
      <vt:lpstr>Culturally Responsive Classroom Management</vt:lpstr>
      <vt:lpstr>Culturally Responsive Classroom Management</vt:lpstr>
      <vt:lpstr>Culturally Responsive Classroom Management</vt:lpstr>
      <vt:lpstr>Culturally Responsive Classroom Management</vt:lpstr>
      <vt:lpstr>Culturally Responsive Classroom Management</vt:lpstr>
      <vt:lpstr>Culturally Responsive Classroom Management</vt:lpstr>
      <vt:lpstr>Cultural Awareness Skills in Practice </vt:lpstr>
      <vt:lpstr>General strategies </vt:lpstr>
      <vt:lpstr>General strategies </vt:lpstr>
      <vt:lpstr>Culturally Responsive PBIS Checklist </vt:lpstr>
      <vt:lpstr>Prezentace aplikace PowerPoint</vt:lpstr>
      <vt:lpstr>Prezentace aplikace PowerPoint</vt:lpstr>
      <vt:lpstr>Prezentace aplikace PowerPoint</vt:lpstr>
      <vt:lpstr>Prezentace aplikace PowerPoint</vt:lpstr>
      <vt:lpstr>Prezentace aplikace PowerPoint</vt:lpstr>
      <vt:lpstr>Remember...</vt:lpstr>
      <vt:lpstr>Prezentace aplikace PowerPoint</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snapshot from my personal experience with diversity: Culturally responsive practices &amp; the Czech Republic</dc:title>
  <dc:creator>Sheri</dc:creator>
  <cp:lastModifiedBy>Lucie Procházková</cp:lastModifiedBy>
  <cp:revision>1</cp:revision>
  <dcterms:modified xsi:type="dcterms:W3CDTF">2020-10-21T10:44:40Z</dcterms:modified>
</cp:coreProperties>
</file>