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1" roundtripDataSignature="AMtx7miNtSdLaOrWkc6s7QYNKXSOTE4v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1" Type="http://customschemas.google.com/relationships/presentationmetadata" Target="meta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7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fmla="val 2081" name="adj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6F6F6"/>
              </a:gs>
              <a:gs pos="100000">
                <a:srgbClr val="D8D8D8"/>
              </a:gs>
            </a:gsLst>
            <a:lin ang="5400000" scaled="0"/>
          </a:gradFill>
          <a:ln cap="rnd" cmpd="sng" w="9525">
            <a:solidFill>
              <a:srgbClr val="A2A0A0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tl" dir="5400000" dist="5080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" name="Google Shape;19;p37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fmla="val 4578" name="adj"/>
            </a:avLst>
          </a:prstGeom>
          <a:gradFill>
            <a:gsLst>
              <a:gs pos="0">
                <a:schemeClr val="lt1"/>
              </a:gs>
              <a:gs pos="55000">
                <a:srgbClr val="DFDFDF"/>
              </a:gs>
              <a:gs pos="100000">
                <a:srgbClr val="9E9E9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" name="Google Shape;20;p37"/>
          <p:cNvSpPr txBox="1"/>
          <p:nvPr>
            <p:ph type="ctrTitle"/>
          </p:nvPr>
        </p:nvSpPr>
        <p:spPr>
          <a:xfrm>
            <a:off x="722376" y="1820206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4500"/>
              <a:buFont typeface="Verdana"/>
              <a:buNone/>
              <a:defRPr b="1" sz="4500">
                <a:solidFill>
                  <a:srgbClr val="FF8C3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7"/>
          <p:cNvSpPr txBox="1"/>
          <p:nvPr>
            <p:ph idx="1" type="subTitle"/>
          </p:nvPr>
        </p:nvSpPr>
        <p:spPr>
          <a:xfrm>
            <a:off x="722376" y="368503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8766F"/>
                </a:solidFill>
              </a:defRPr>
            </a:lvl1pPr>
            <a:lvl2pPr lvl="1" algn="ctr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230"/>
              </a:spcBef>
              <a:spcAft>
                <a:spcPts val="0"/>
              </a:spcAft>
              <a:buSzPts val="2016"/>
              <a:buNone/>
              <a:defRPr/>
            </a:lvl4pPr>
            <a:lvl5pPr lvl="4" algn="ctr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255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257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255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2" name="Google Shape;22;p37"/>
          <p:cNvSpPr txBox="1"/>
          <p:nvPr>
            <p:ph idx="10" type="dt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7"/>
          <p:cNvSpPr txBox="1"/>
          <p:nvPr>
            <p:ph idx="11" type="ftr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7"/>
          <p:cNvSpPr txBox="1"/>
          <p:nvPr>
            <p:ph idx="12" type="sldNum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6"/>
          <p:cNvSpPr txBox="1"/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6"/>
          <p:cNvSpPr txBox="1"/>
          <p:nvPr>
            <p:ph idx="1" type="body"/>
          </p:nvPr>
        </p:nvSpPr>
        <p:spPr>
          <a:xfrm rot="5400000">
            <a:off x="2500884" y="-1467612"/>
            <a:ext cx="4187952" cy="8183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>
            <a:lvl1pPr indent="-320040" lvl="0" marL="457200" algn="l">
              <a:spcBef>
                <a:spcPts val="25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56616" lvl="3" marL="1828800" algn="l">
              <a:spcBef>
                <a:spcPts val="230"/>
              </a:spcBef>
              <a:spcAft>
                <a:spcPts val="0"/>
              </a:spcAft>
              <a:buSzPts val="2016"/>
              <a:buChar char="◦"/>
              <a:defRPr/>
            </a:lvl4pPr>
            <a:lvl5pPr indent="-342900" lvl="4" marL="22860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4" name="Google Shape;84;p46"/>
          <p:cNvSpPr txBox="1"/>
          <p:nvPr>
            <p:ph idx="10" type="dt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6"/>
          <p:cNvSpPr txBox="1"/>
          <p:nvPr>
            <p:ph idx="11" type="ftr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6"/>
          <p:cNvSpPr txBox="1"/>
          <p:nvPr>
            <p:ph idx="12" type="sldNum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7"/>
          <p:cNvSpPr txBox="1"/>
          <p:nvPr>
            <p:ph type="title"/>
          </p:nvPr>
        </p:nvSpPr>
        <p:spPr>
          <a:xfrm rot="5400000">
            <a:off x="4991100" y="2171704"/>
            <a:ext cx="525779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7"/>
          <p:cNvSpPr txBox="1"/>
          <p:nvPr>
            <p:ph idx="1" type="body"/>
          </p:nvPr>
        </p:nvSpPr>
        <p:spPr>
          <a:xfrm rot="5400000">
            <a:off x="876300" y="190503"/>
            <a:ext cx="5257801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>
            <a:lvl1pPr indent="-320040" lvl="0" marL="457200" algn="l">
              <a:spcBef>
                <a:spcPts val="25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56616" lvl="3" marL="1828800" algn="l">
              <a:spcBef>
                <a:spcPts val="230"/>
              </a:spcBef>
              <a:spcAft>
                <a:spcPts val="0"/>
              </a:spcAft>
              <a:buSzPts val="2016"/>
              <a:buChar char="◦"/>
              <a:defRPr/>
            </a:lvl4pPr>
            <a:lvl5pPr indent="-342900" lvl="4" marL="22860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0" name="Google Shape;90;p47"/>
          <p:cNvSpPr txBox="1"/>
          <p:nvPr>
            <p:ph idx="10" type="dt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7"/>
          <p:cNvSpPr txBox="1"/>
          <p:nvPr>
            <p:ph idx="11" type="ftr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7"/>
          <p:cNvSpPr txBox="1"/>
          <p:nvPr>
            <p:ph idx="12" type="sldNum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8"/>
          <p:cNvSpPr txBox="1"/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8"/>
          <p:cNvSpPr txBox="1"/>
          <p:nvPr>
            <p:ph idx="1" type="body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>
            <a:lvl1pPr indent="-320040" lvl="0" marL="457200" algn="l">
              <a:spcBef>
                <a:spcPts val="25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56616" lvl="3" marL="1828800" algn="l">
              <a:spcBef>
                <a:spcPts val="230"/>
              </a:spcBef>
              <a:spcAft>
                <a:spcPts val="0"/>
              </a:spcAft>
              <a:buSzPts val="2016"/>
              <a:buChar char="◦"/>
              <a:defRPr/>
            </a:lvl4pPr>
            <a:lvl5pPr indent="-342900" lvl="4" marL="22860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8" name="Google Shape;28;p38"/>
          <p:cNvSpPr txBox="1"/>
          <p:nvPr>
            <p:ph idx="10" type="dt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8"/>
          <p:cNvSpPr txBox="1"/>
          <p:nvPr>
            <p:ph idx="11" type="ftr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8"/>
          <p:cNvSpPr txBox="1"/>
          <p:nvPr>
            <p:ph idx="12" type="sldNum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showMasterSp="0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9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fmla="val 2081" name="adj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6F6F6"/>
              </a:gs>
              <a:gs pos="100000">
                <a:srgbClr val="D8D8D8"/>
              </a:gs>
            </a:gsLst>
            <a:lin ang="5400000" scaled="0"/>
          </a:gradFill>
          <a:ln cap="rnd" cmpd="sng" w="9525">
            <a:solidFill>
              <a:srgbClr val="A2A0A0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tl" dir="5400000" dist="5080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" name="Google Shape;33;p39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fmla="val 2127" name="adj"/>
            </a:avLst>
          </a:prstGeom>
          <a:gradFill>
            <a:gsLst>
              <a:gs pos="0">
                <a:schemeClr val="lt1"/>
              </a:gs>
              <a:gs pos="55000">
                <a:srgbClr val="DFDFDF"/>
              </a:gs>
              <a:gs pos="100000">
                <a:srgbClr val="9E9E9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" name="Google Shape;34;p39"/>
          <p:cNvSpPr txBox="1"/>
          <p:nvPr>
            <p:ph type="title"/>
          </p:nvPr>
        </p:nvSpPr>
        <p:spPr>
          <a:xfrm>
            <a:off x="468344" y="4928616"/>
            <a:ext cx="8183880" cy="6766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78766F"/>
              </a:buClr>
              <a:buSzPts val="3600"/>
              <a:buFont typeface="Verdana"/>
              <a:buNone/>
              <a:defRPr b="0" sz="3600" cap="none">
                <a:solidFill>
                  <a:srgbClr val="78766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9"/>
          <p:cNvSpPr txBox="1"/>
          <p:nvPr>
            <p:ph idx="1" type="body"/>
          </p:nvPr>
        </p:nvSpPr>
        <p:spPr>
          <a:xfrm>
            <a:off x="468344" y="5624484"/>
            <a:ext cx="8183880" cy="420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8850" spcFirstLastPara="1" rIns="91425" wrap="square" tIns="0">
            <a:normAutofit/>
          </a:bodyPr>
          <a:lstStyle>
            <a:lvl1pPr indent="-228600" lvl="0" marL="457200" marR="36576" algn="l">
              <a:spcBef>
                <a:spcPts val="0"/>
              </a:spcBef>
              <a:spcAft>
                <a:spcPts val="0"/>
              </a:spcAft>
              <a:buSzPts val="1440"/>
              <a:buNone/>
              <a:defRPr b="0" sz="1800">
                <a:solidFill>
                  <a:srgbClr val="B75C00"/>
                </a:solidFill>
              </a:defRPr>
            </a:lvl1pPr>
            <a:lvl2pPr indent="-228600" lvl="1" marL="914400" algn="l"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30"/>
              </a:spcBef>
              <a:spcAft>
                <a:spcPts val="0"/>
              </a:spcAft>
              <a:buSzPts val="156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6" name="Google Shape;36;p39"/>
          <p:cNvSpPr txBox="1"/>
          <p:nvPr>
            <p:ph idx="10" type="dt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9"/>
          <p:cNvSpPr txBox="1"/>
          <p:nvPr>
            <p:ph idx="11" type="ftr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9"/>
          <p:cNvSpPr txBox="1"/>
          <p:nvPr>
            <p:ph idx="12" type="sldNum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0"/>
          <p:cNvSpPr txBox="1"/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0"/>
          <p:cNvSpPr txBox="1"/>
          <p:nvPr>
            <p:ph idx="1" type="body"/>
          </p:nvPr>
        </p:nvSpPr>
        <p:spPr>
          <a:xfrm>
            <a:off x="514352" y="530352"/>
            <a:ext cx="393192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>
            <a:lvl1pPr indent="-360680" lvl="0" marL="457200" algn="l">
              <a:spcBef>
                <a:spcPts val="250"/>
              </a:spcBef>
              <a:spcAft>
                <a:spcPts val="0"/>
              </a:spcAft>
              <a:buSzPts val="2080"/>
              <a:buChar char="⚫"/>
              <a:defRPr sz="2600"/>
            </a:lvl1pPr>
            <a:lvl2pPr indent="-368300" lvl="1" marL="914400" algn="l">
              <a:spcBef>
                <a:spcPts val="250"/>
              </a:spcBef>
              <a:spcAft>
                <a:spcPts val="0"/>
              </a:spcAft>
              <a:buSzPts val="2200"/>
              <a:buChar char="◦"/>
              <a:defRPr sz="2200"/>
            </a:lvl2pPr>
            <a:lvl3pPr indent="-355600" lvl="2" marL="1371600" algn="l"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56616" lvl="3" marL="1828800" algn="l">
              <a:spcBef>
                <a:spcPts val="230"/>
              </a:spcBef>
              <a:spcAft>
                <a:spcPts val="0"/>
              </a:spcAft>
              <a:buSzPts val="2016"/>
              <a:buChar char="◦"/>
              <a:defRPr sz="1800"/>
            </a:lvl4pPr>
            <a:lvl5pPr indent="-342900" lvl="4" marL="22860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2" name="Google Shape;42;p40"/>
          <p:cNvSpPr txBox="1"/>
          <p:nvPr>
            <p:ph idx="2" type="body"/>
          </p:nvPr>
        </p:nvSpPr>
        <p:spPr>
          <a:xfrm>
            <a:off x="4755360" y="530352"/>
            <a:ext cx="393192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>
            <a:lvl1pPr indent="-360680" lvl="0" marL="457200" algn="l">
              <a:spcBef>
                <a:spcPts val="250"/>
              </a:spcBef>
              <a:spcAft>
                <a:spcPts val="0"/>
              </a:spcAft>
              <a:buSzPts val="2080"/>
              <a:buChar char="⚫"/>
              <a:defRPr sz="2600"/>
            </a:lvl1pPr>
            <a:lvl2pPr indent="-368300" lvl="1" marL="914400" algn="l">
              <a:spcBef>
                <a:spcPts val="250"/>
              </a:spcBef>
              <a:spcAft>
                <a:spcPts val="0"/>
              </a:spcAft>
              <a:buSzPts val="2200"/>
              <a:buChar char="◦"/>
              <a:defRPr sz="2200"/>
            </a:lvl2pPr>
            <a:lvl3pPr indent="-355600" lvl="2" marL="1371600" algn="l"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56616" lvl="3" marL="1828800" algn="l">
              <a:spcBef>
                <a:spcPts val="230"/>
              </a:spcBef>
              <a:spcAft>
                <a:spcPts val="0"/>
              </a:spcAft>
              <a:buSzPts val="2016"/>
              <a:buChar char="◦"/>
              <a:defRPr sz="1800"/>
            </a:lvl4pPr>
            <a:lvl5pPr indent="-342900" lvl="4" marL="22860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3" name="Google Shape;43;p40"/>
          <p:cNvSpPr txBox="1"/>
          <p:nvPr>
            <p:ph idx="10" type="dt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0"/>
          <p:cNvSpPr txBox="1"/>
          <p:nvPr>
            <p:ph idx="11" type="ftr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0"/>
          <p:cNvSpPr txBox="1"/>
          <p:nvPr>
            <p:ph idx="12" type="sldNum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1"/>
          <p:cNvSpPr txBox="1"/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3600"/>
              <a:buFont typeface="Verdana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1"/>
          <p:cNvSpPr txBox="1"/>
          <p:nvPr>
            <p:ph idx="1" type="body"/>
          </p:nvPr>
        </p:nvSpPr>
        <p:spPr>
          <a:xfrm>
            <a:off x="607224" y="579438"/>
            <a:ext cx="393192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46300" spcFirstLastPara="1" rIns="91425" wrap="square" tIns="91425">
            <a:normAutofit/>
          </a:bodyPr>
          <a:lstStyle>
            <a:lvl1pPr indent="-228600" lvl="0" marL="457200" algn="l">
              <a:spcBef>
                <a:spcPts val="250"/>
              </a:spcBef>
              <a:spcAft>
                <a:spcPts val="0"/>
              </a:spcAft>
              <a:buSzPts val="1920"/>
              <a:buNone/>
              <a:defRPr b="1"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230"/>
              </a:spcBef>
              <a:spcAft>
                <a:spcPts val="0"/>
              </a:spcAft>
              <a:buSzPts val="1792"/>
              <a:buNone/>
              <a:defRPr b="1" sz="1600"/>
            </a:lvl4pPr>
            <a:lvl5pPr indent="-228600" lvl="4" marL="2286000" algn="l"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9" name="Google Shape;49;p41"/>
          <p:cNvSpPr txBox="1"/>
          <p:nvPr>
            <p:ph idx="2" type="body"/>
          </p:nvPr>
        </p:nvSpPr>
        <p:spPr>
          <a:xfrm>
            <a:off x="4652169" y="579438"/>
            <a:ext cx="393192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91425" wrap="square" tIns="91425">
            <a:normAutofit/>
          </a:bodyPr>
          <a:lstStyle>
            <a:lvl1pPr indent="-228600" lvl="0" marL="457200" algn="l">
              <a:spcBef>
                <a:spcPts val="250"/>
              </a:spcBef>
              <a:spcAft>
                <a:spcPts val="0"/>
              </a:spcAft>
              <a:buSzPts val="1920"/>
              <a:buNone/>
              <a:defRPr b="1"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230"/>
              </a:spcBef>
              <a:spcAft>
                <a:spcPts val="0"/>
              </a:spcAft>
              <a:buSzPts val="1792"/>
              <a:buNone/>
              <a:defRPr b="1" sz="1600"/>
            </a:lvl4pPr>
            <a:lvl5pPr indent="-228600" lvl="4" marL="2286000" algn="l"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0" name="Google Shape;50;p41"/>
          <p:cNvSpPr txBox="1"/>
          <p:nvPr>
            <p:ph idx="3" type="body"/>
          </p:nvPr>
        </p:nvSpPr>
        <p:spPr>
          <a:xfrm>
            <a:off x="607224" y="1447800"/>
            <a:ext cx="3931920" cy="3489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>
            <a:lvl1pPr indent="-350520" lvl="0" marL="457200" algn="l">
              <a:spcBef>
                <a:spcPts val="25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spcBef>
                <a:spcPts val="25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42392" lvl="3" marL="1828800" algn="l">
              <a:spcBef>
                <a:spcPts val="230"/>
              </a:spcBef>
              <a:spcAft>
                <a:spcPts val="0"/>
              </a:spcAft>
              <a:buSzPts val="1792"/>
              <a:buChar char="◦"/>
              <a:defRPr sz="1600"/>
            </a:lvl4pPr>
            <a:lvl5pPr indent="-330200" lvl="4" marL="2286000" algn="l"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1" name="Google Shape;51;p41"/>
          <p:cNvSpPr txBox="1"/>
          <p:nvPr>
            <p:ph idx="4" type="body"/>
          </p:nvPr>
        </p:nvSpPr>
        <p:spPr>
          <a:xfrm>
            <a:off x="4652169" y="1447800"/>
            <a:ext cx="3931920" cy="3489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>
            <a:lvl1pPr indent="-350520" lvl="0" marL="457200" algn="l">
              <a:spcBef>
                <a:spcPts val="25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spcBef>
                <a:spcPts val="25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42392" lvl="3" marL="1828800" algn="l">
              <a:spcBef>
                <a:spcPts val="230"/>
              </a:spcBef>
              <a:spcAft>
                <a:spcPts val="0"/>
              </a:spcAft>
              <a:buSzPts val="1792"/>
              <a:buChar char="◦"/>
              <a:defRPr sz="1600"/>
            </a:lvl4pPr>
            <a:lvl5pPr indent="-330200" lvl="4" marL="2286000" algn="l"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2" name="Google Shape;52;p41"/>
          <p:cNvSpPr txBox="1"/>
          <p:nvPr>
            <p:ph idx="10" type="dt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1"/>
          <p:cNvSpPr txBox="1"/>
          <p:nvPr>
            <p:ph idx="11" type="ftr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1"/>
          <p:cNvSpPr txBox="1"/>
          <p:nvPr>
            <p:ph idx="12" type="sldNum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uze nadpis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2"/>
          <p:cNvSpPr txBox="1"/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2"/>
          <p:cNvSpPr txBox="1"/>
          <p:nvPr>
            <p:ph idx="10" type="dt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2"/>
          <p:cNvSpPr txBox="1"/>
          <p:nvPr>
            <p:ph idx="11" type="ftr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2"/>
          <p:cNvSpPr txBox="1"/>
          <p:nvPr>
            <p:ph idx="12" type="sldNum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showMasterSp="0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fmla="val 2081" name="adj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6F6F6"/>
              </a:gs>
              <a:gs pos="100000">
                <a:srgbClr val="D8D8D8"/>
              </a:gs>
            </a:gsLst>
            <a:lin ang="5400000" scaled="0"/>
          </a:gradFill>
          <a:ln cap="rnd" cmpd="sng" w="9525">
            <a:solidFill>
              <a:srgbClr val="A2A0A0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tl" dir="5400000" dist="5080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" name="Google Shape;62;p43"/>
          <p:cNvSpPr txBox="1"/>
          <p:nvPr>
            <p:ph idx="10" type="dt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3"/>
          <p:cNvSpPr txBox="1"/>
          <p:nvPr>
            <p:ph idx="11" type="ftr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3"/>
          <p:cNvSpPr txBox="1"/>
          <p:nvPr>
            <p:ph idx="12" type="sldNum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4"/>
          <p:cNvSpPr txBox="1"/>
          <p:nvPr>
            <p:ph type="title"/>
          </p:nvPr>
        </p:nvSpPr>
        <p:spPr>
          <a:xfrm>
            <a:off x="5538784" y="533400"/>
            <a:ext cx="2971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None/>
              <a:defRPr b="1" sz="2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4"/>
          <p:cNvSpPr txBox="1"/>
          <p:nvPr>
            <p:ph idx="1" type="body"/>
          </p:nvPr>
        </p:nvSpPr>
        <p:spPr>
          <a:xfrm>
            <a:off x="5538847" y="1447802"/>
            <a:ext cx="2971800" cy="420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rmAutofit/>
          </a:bodyPr>
          <a:lstStyle>
            <a:lvl1pPr indent="-228600" lvl="0" marL="457200" marR="18288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2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2pPr>
            <a:lvl3pPr indent="-228600" lvl="2" marL="1371600" algn="l">
              <a:spcBef>
                <a:spcPts val="25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dk1"/>
                </a:solidFill>
              </a:defRPr>
            </a:lvl3pPr>
            <a:lvl4pPr indent="-228600" lvl="3" marL="1828800" algn="l">
              <a:spcBef>
                <a:spcPts val="230"/>
              </a:spcBef>
              <a:spcAft>
                <a:spcPts val="0"/>
              </a:spcAft>
              <a:buSzPts val="1008"/>
              <a:buNone/>
              <a:defRPr sz="900">
                <a:solidFill>
                  <a:schemeClr val="dk1"/>
                </a:solidFill>
              </a:defRPr>
            </a:lvl4pPr>
            <a:lvl5pPr indent="-228600" lvl="4" marL="2286000" algn="l">
              <a:spcBef>
                <a:spcPts val="250"/>
              </a:spcBef>
              <a:spcAft>
                <a:spcPts val="0"/>
              </a:spcAft>
              <a:buSzPts val="900"/>
              <a:buNone/>
              <a:defRPr sz="900"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8" name="Google Shape;68;p44"/>
          <p:cNvSpPr txBox="1"/>
          <p:nvPr>
            <p:ph idx="2" type="body"/>
          </p:nvPr>
        </p:nvSpPr>
        <p:spPr>
          <a:xfrm>
            <a:off x="761372" y="930144"/>
            <a:ext cx="4626159" cy="472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>
            <a:lvl1pPr indent="-370840" lvl="0" marL="457200" algn="l">
              <a:spcBef>
                <a:spcPts val="250"/>
              </a:spcBef>
              <a:spcAft>
                <a:spcPts val="0"/>
              </a:spcAft>
              <a:buSzPts val="2240"/>
              <a:buChar char="⚫"/>
              <a:defRPr sz="2800">
                <a:solidFill>
                  <a:schemeClr val="dk1"/>
                </a:solidFill>
              </a:defRPr>
            </a:lvl1pPr>
            <a:lvl2pPr indent="-393700" lvl="1" marL="914400" algn="l">
              <a:spcBef>
                <a:spcPts val="250"/>
              </a:spcBef>
              <a:spcAft>
                <a:spcPts val="0"/>
              </a:spcAft>
              <a:buSzPts val="2600"/>
              <a:buChar char="◦"/>
              <a:defRPr sz="2600"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250"/>
              </a:spcBef>
              <a:spcAft>
                <a:spcPts val="0"/>
              </a:spcAft>
              <a:buSzPts val="2400"/>
              <a:buChar char="●"/>
              <a:defRPr sz="2400">
                <a:solidFill>
                  <a:schemeClr val="dk1"/>
                </a:solidFill>
              </a:defRPr>
            </a:lvl3pPr>
            <a:lvl4pPr indent="-370839" lvl="3" marL="1828800" algn="l">
              <a:spcBef>
                <a:spcPts val="230"/>
              </a:spcBef>
              <a:spcAft>
                <a:spcPts val="0"/>
              </a:spcAft>
              <a:buSzPts val="2240"/>
              <a:buChar char="◦"/>
              <a:defRPr sz="2000"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>
                <a:solidFill>
                  <a:schemeClr val="dk1"/>
                </a:solidFill>
              </a:defRPr>
            </a:lvl5pPr>
            <a:lvl6pPr indent="-228600" lvl="5" marL="2743200" algn="l">
              <a:spcBef>
                <a:spcPts val="250"/>
              </a:spcBef>
              <a:spcAft>
                <a:spcPts val="0"/>
              </a:spcAft>
              <a:buSzPts val="1700"/>
              <a:buNone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9" name="Google Shape;69;p44"/>
          <p:cNvSpPr txBox="1"/>
          <p:nvPr>
            <p:ph idx="10" type="dt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4"/>
          <p:cNvSpPr txBox="1"/>
          <p:nvPr>
            <p:ph idx="11" type="ftr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4"/>
          <p:cNvSpPr txBox="1"/>
          <p:nvPr>
            <p:ph idx="12" type="sldNum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showMasterSp="0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5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fmla="val 2081" name="adj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6F6F6"/>
              </a:gs>
              <a:gs pos="100000">
                <a:srgbClr val="D8D8D8"/>
              </a:gs>
            </a:gsLst>
            <a:lin ang="5400000" scaled="0"/>
          </a:gradFill>
          <a:ln cap="rnd" cmpd="sng" w="9525">
            <a:solidFill>
              <a:srgbClr val="A2A0A0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tl" dir="5400000" dist="5080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" name="Google Shape;74;p45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fmla="val 2748" name="adj"/>
            </a:avLst>
          </a:prstGeom>
          <a:solidFill>
            <a:srgbClr val="1C1C1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" name="Google Shape;75;p45"/>
          <p:cNvSpPr txBox="1"/>
          <p:nvPr>
            <p:ph type="title"/>
          </p:nvPr>
        </p:nvSpPr>
        <p:spPr>
          <a:xfrm>
            <a:off x="457200" y="5012056"/>
            <a:ext cx="822960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78766F"/>
              </a:buClr>
              <a:buSzPts val="3600"/>
              <a:buFont typeface="Verdana"/>
              <a:buNone/>
              <a:defRPr b="0" sz="3600">
                <a:solidFill>
                  <a:srgbClr val="78766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5"/>
          <p:cNvSpPr txBox="1"/>
          <p:nvPr>
            <p:ph idx="1" type="body"/>
          </p:nvPr>
        </p:nvSpPr>
        <p:spPr>
          <a:xfrm>
            <a:off x="6462712" y="533400"/>
            <a:ext cx="2240280" cy="42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FFFFFF"/>
                </a:solidFill>
              </a:defRPr>
            </a:lvl1pPr>
            <a:lvl2pPr indent="-304800" lvl="1" marL="914400" algn="l">
              <a:spcBef>
                <a:spcPts val="250"/>
              </a:spcBef>
              <a:spcAft>
                <a:spcPts val="0"/>
              </a:spcAft>
              <a:buSzPts val="1200"/>
              <a:buChar char="◦"/>
              <a:defRPr sz="1200">
                <a:solidFill>
                  <a:srgbClr val="FFFFFF"/>
                </a:solidFill>
              </a:defRPr>
            </a:lvl2pPr>
            <a:lvl3pPr indent="-292100" lvl="2" marL="1371600" algn="l">
              <a:spcBef>
                <a:spcPts val="250"/>
              </a:spcBef>
              <a:spcAft>
                <a:spcPts val="0"/>
              </a:spcAft>
              <a:buSzPts val="1000"/>
              <a:buChar char="●"/>
              <a:defRPr sz="1000">
                <a:solidFill>
                  <a:srgbClr val="FFFFFF"/>
                </a:solidFill>
              </a:defRPr>
            </a:lvl3pPr>
            <a:lvl4pPr indent="-292608" lvl="3" marL="1828800" algn="l">
              <a:spcBef>
                <a:spcPts val="230"/>
              </a:spcBef>
              <a:spcAft>
                <a:spcPts val="0"/>
              </a:spcAft>
              <a:buSzPts val="1008"/>
              <a:buChar char="◦"/>
              <a:defRPr sz="900">
                <a:solidFill>
                  <a:srgbClr val="FFFFFF"/>
                </a:solidFill>
              </a:defRPr>
            </a:lvl4pPr>
            <a:lvl5pPr indent="-285750" lvl="4" marL="2286000" algn="l">
              <a:spcBef>
                <a:spcPts val="250"/>
              </a:spcBef>
              <a:spcAft>
                <a:spcPts val="0"/>
              </a:spcAft>
              <a:buSzPts val="900"/>
              <a:buChar char="●"/>
              <a:defRPr sz="900">
                <a:solidFill>
                  <a:srgbClr val="FFFFFF"/>
                </a:solidFill>
              </a:defRPr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7" name="Google Shape;77;p45"/>
          <p:cNvSpPr txBox="1"/>
          <p:nvPr>
            <p:ph idx="10" type="dt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5"/>
          <p:cNvSpPr txBox="1"/>
          <p:nvPr>
            <p:ph idx="11" type="ftr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5"/>
          <p:cNvSpPr txBox="1"/>
          <p:nvPr>
            <p:ph idx="12" type="sldNum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80" name="Google Shape;80;p45"/>
          <p:cNvSpPr/>
          <p:nvPr>
            <p:ph idx="2" type="pic"/>
          </p:nvPr>
        </p:nvSpPr>
        <p:spPr>
          <a:xfrm>
            <a:off x="421480" y="435768"/>
            <a:ext cx="5925312" cy="4343400"/>
          </a:xfrm>
          <a:prstGeom prst="snipRoundRect">
            <a:avLst>
              <a:gd fmla="val 1040" name="adj1"/>
              <a:gd fmla="val 0" name="adj2"/>
            </a:avLst>
          </a:prstGeom>
          <a:solidFill>
            <a:srgbClr val="4F4D49"/>
          </a:solidFill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>
            <a:lvl1pPr lvl="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2200"/>
              <a:buFont typeface="Noto Sans Symbols"/>
              <a:buChar char="●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2128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fmla="val 2081" name="adj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6F6F6"/>
              </a:gs>
              <a:gs pos="100000">
                <a:srgbClr val="D8D8D8"/>
              </a:gs>
            </a:gsLst>
            <a:lin ang="5400000" scaled="0"/>
          </a:gradFill>
          <a:ln cap="rnd" cmpd="sng" w="9525">
            <a:solidFill>
              <a:srgbClr val="A2A0A0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tl" dir="5400000" dist="5080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11;p36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fmla="val 2127" name="adj"/>
            </a:avLst>
          </a:prstGeom>
          <a:gradFill>
            <a:gsLst>
              <a:gs pos="0">
                <a:schemeClr val="lt1"/>
              </a:gs>
              <a:gs pos="55000">
                <a:srgbClr val="DFDFDF"/>
              </a:gs>
              <a:gs pos="100000">
                <a:srgbClr val="9E9E9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36"/>
          <p:cNvSpPr txBox="1"/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3600"/>
              <a:buFont typeface="Verdana"/>
              <a:buNone/>
              <a:defRPr b="1" i="0" sz="3600" u="none" cap="none" strike="noStrik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36"/>
          <p:cNvSpPr txBox="1"/>
          <p:nvPr>
            <p:ph idx="1" type="body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>
            <a:lvl1pPr indent="-370840" lvl="0" marL="4572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68300" lvl="2" marL="1371600" marR="0" rtl="0" algn="l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2200"/>
              <a:buFont typeface="Noto Sans Symbols"/>
              <a:buChar char="●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63728" lvl="3" marL="1828800" marR="0" rtl="0" algn="l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2128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6550" lvl="5" marL="2743200" marR="0" rtl="0" algn="l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23850" lvl="6" marL="32004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23850" lvl="7" marL="3657600" marR="0" rtl="0" algn="l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23850" lvl="8" marL="4114800" marR="0" rtl="0" algn="l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4" name="Google Shape;14;p36"/>
          <p:cNvSpPr txBox="1"/>
          <p:nvPr>
            <p:ph idx="10" type="dt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5" name="Google Shape;15;p36"/>
          <p:cNvSpPr txBox="1"/>
          <p:nvPr>
            <p:ph idx="11" type="ftr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6" name="Google Shape;16;p36"/>
          <p:cNvSpPr txBox="1"/>
          <p:nvPr>
            <p:ph idx="12" type="sldNum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Relationship Id="rId4" Type="http://schemas.openxmlformats.org/officeDocument/2006/relationships/image" Target="../media/image2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Relationship Id="rId4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3.jpg"/><Relationship Id="rId5" Type="http://schemas.openxmlformats.org/officeDocument/2006/relationships/image" Target="../media/image16.jpg"/><Relationship Id="rId6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jpg"/><Relationship Id="rId4" Type="http://schemas.openxmlformats.org/officeDocument/2006/relationships/image" Target="../media/image25.png"/><Relationship Id="rId5" Type="http://schemas.openxmlformats.org/officeDocument/2006/relationships/image" Target="../media/image27.png"/><Relationship Id="rId6" Type="http://schemas.openxmlformats.org/officeDocument/2006/relationships/image" Target="../media/image3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Relationship Id="rId4" Type="http://schemas.openxmlformats.org/officeDocument/2006/relationships/image" Target="../media/image5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Relationship Id="rId4" Type="http://schemas.openxmlformats.org/officeDocument/2006/relationships/image" Target="../media/image28.jpg"/><Relationship Id="rId5" Type="http://schemas.openxmlformats.org/officeDocument/2006/relationships/image" Target="../media/image31.png"/><Relationship Id="rId6" Type="http://schemas.openxmlformats.org/officeDocument/2006/relationships/image" Target="../media/image3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gif"/><Relationship Id="rId4" Type="http://schemas.openxmlformats.org/officeDocument/2006/relationships/image" Target="../media/image3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6.gif"/><Relationship Id="rId4" Type="http://schemas.openxmlformats.org/officeDocument/2006/relationships/image" Target="../media/image4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2.jpg"/><Relationship Id="rId4" Type="http://schemas.openxmlformats.org/officeDocument/2006/relationships/image" Target="../media/image49.jpg"/><Relationship Id="rId5" Type="http://schemas.openxmlformats.org/officeDocument/2006/relationships/image" Target="../media/image4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2.jpg"/><Relationship Id="rId4" Type="http://schemas.openxmlformats.org/officeDocument/2006/relationships/image" Target="../media/image40.jpg"/><Relationship Id="rId5" Type="http://schemas.openxmlformats.org/officeDocument/2006/relationships/image" Target="../media/image44.jpg"/><Relationship Id="rId6" Type="http://schemas.openxmlformats.org/officeDocument/2006/relationships/image" Target="../media/image53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4.jpg"/><Relationship Id="rId4" Type="http://schemas.openxmlformats.org/officeDocument/2006/relationships/image" Target="../media/image4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8.jpg"/><Relationship Id="rId4" Type="http://schemas.openxmlformats.org/officeDocument/2006/relationships/image" Target="../media/image47.jpg"/><Relationship Id="rId5" Type="http://schemas.openxmlformats.org/officeDocument/2006/relationships/image" Target="../media/image50.png"/><Relationship Id="rId6" Type="http://schemas.openxmlformats.org/officeDocument/2006/relationships/image" Target="../media/image55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/>
          <p:nvPr>
            <p:ph type="ctrTitle"/>
          </p:nvPr>
        </p:nvSpPr>
        <p:spPr>
          <a:xfrm>
            <a:off x="755576" y="404664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4500"/>
              <a:buFont typeface="Verdana"/>
              <a:buNone/>
            </a:pPr>
            <a:r>
              <a:rPr lang="cs-CZ"/>
              <a:t>Základy patologie </a:t>
            </a:r>
            <a:endParaRPr/>
          </a:p>
        </p:txBody>
      </p:sp>
      <p:sp>
        <p:nvSpPr>
          <p:cNvPr id="98" name="Google Shape;98;p1"/>
          <p:cNvSpPr txBox="1"/>
          <p:nvPr>
            <p:ph idx="1" type="subTitle"/>
          </p:nvPr>
        </p:nvSpPr>
        <p:spPr>
          <a:xfrm>
            <a:off x="1331640" y="6021288"/>
            <a:ext cx="6400800" cy="625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0">
            <a:normAutofit/>
          </a:bodyPr>
          <a:lstStyle/>
          <a:p>
            <a:pPr indent="0" lvl="0" marL="36576" rtl="0" algn="ctr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cs-CZ"/>
              <a:t>Patologie oka pro andragogy</a:t>
            </a:r>
            <a:endParaRPr/>
          </a:p>
        </p:txBody>
      </p:sp>
      <p:pic>
        <p:nvPicPr>
          <p:cNvPr descr="https://encrypted-tbn3.gstatic.com/images?q=tbn:ANd9GcT7ENHswqVxytdbmBJtL7No7GIytJ8sKGBlerEfcLJo3RSOSCSfxw" id="99" name="Google Shape;9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9872" y="2492896"/>
            <a:ext cx="2505075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ephpraeop2.jpg" id="159" name="Google Shape;159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7744" y="980728"/>
            <a:ext cx="4412216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ephpostop2.jpg" id="160" name="Google Shape;16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67744" y="4005064"/>
            <a:ext cx="4500501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0"/>
          <p:cNvSpPr txBox="1"/>
          <p:nvPr/>
        </p:nvSpPr>
        <p:spPr>
          <a:xfrm>
            <a:off x="1547664" y="332656"/>
            <a:ext cx="23762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Před…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2" name="Google Shape;162;p10"/>
          <p:cNvSpPr txBox="1"/>
          <p:nvPr/>
        </p:nvSpPr>
        <p:spPr>
          <a:xfrm>
            <a:off x="1763688" y="3284984"/>
            <a:ext cx="23762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Po…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3" name="Google Shape;163;p10"/>
          <p:cNvSpPr txBox="1"/>
          <p:nvPr/>
        </p:nvSpPr>
        <p:spPr>
          <a:xfrm rot="-5400000">
            <a:off x="5888179" y="1824789"/>
            <a:ext cx="1800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www.auge-online.de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4" name="Google Shape;164;p10"/>
          <p:cNvSpPr/>
          <p:nvPr/>
        </p:nvSpPr>
        <p:spPr>
          <a:xfrm rot="-5400000">
            <a:off x="5916632" y="4604647"/>
            <a:ext cx="203132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www.auge-online.de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"/>
          <p:cNvSpPr txBox="1"/>
          <p:nvPr>
            <p:ph idx="1" type="body"/>
          </p:nvPr>
        </p:nvSpPr>
        <p:spPr>
          <a:xfrm>
            <a:off x="457200" y="404664"/>
            <a:ext cx="8229600" cy="5721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514350" lvl="1" marL="534988" rtl="0" algn="l">
              <a:spcBef>
                <a:spcPts val="0"/>
              </a:spcBef>
              <a:spcAft>
                <a:spcPts val="0"/>
              </a:spcAft>
              <a:buSzPts val="2400"/>
              <a:buFont typeface="Verdana"/>
              <a:buAutoNum type="arabicPeriod" startAt="5"/>
            </a:pPr>
            <a:r>
              <a:rPr b="1" lang="cs-CZ">
                <a:solidFill>
                  <a:srgbClr val="FF0000"/>
                </a:solidFill>
              </a:rPr>
              <a:t>Lagoftalmus</a:t>
            </a:r>
            <a:r>
              <a:rPr lang="cs-CZ"/>
              <a:t> – </a:t>
            </a:r>
            <a:r>
              <a:rPr lang="cs-CZ" sz="2000"/>
              <a:t>stálé otevření oční štěrbiny (nedovíravost);  </a:t>
            </a:r>
            <a:r>
              <a:rPr lang="cs-CZ" sz="2000">
                <a:latin typeface="Arial"/>
                <a:ea typeface="Arial"/>
                <a:cs typeface="Arial"/>
                <a:sym typeface="Arial"/>
              </a:rPr>
              <a:t>↓</a:t>
            </a:r>
            <a:r>
              <a:rPr lang="cs-CZ" sz="2000"/>
              <a:t>výživy rohovky, vysychání </a:t>
            </a:r>
            <a:r>
              <a:rPr lang="cs-CZ" sz="2000"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cs-CZ" sz="2000"/>
              <a:t>záněty</a:t>
            </a:r>
            <a:endParaRPr/>
          </a:p>
          <a:p>
            <a:pPr indent="-122935" lvl="0" marL="265176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122935" lvl="0" marL="265176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122935" lvl="0" marL="265176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122935" lvl="0" marL="265176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rPr lang="cs-CZ"/>
              <a:t>	</a:t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1600"/>
              <a:buNone/>
            </a:pPr>
            <a:r>
              <a:rPr lang="cs-CZ" sz="2000"/>
              <a:t>	</a:t>
            </a:r>
            <a:r>
              <a:rPr lang="cs-CZ" sz="2400" u="sng"/>
              <a:t>Příčiny:</a:t>
            </a:r>
            <a:r>
              <a:rPr lang="cs-CZ" sz="2000"/>
              <a:t> porucha inerv. n. facialis; exoftalmus (tumor za bulbem); koma</a:t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1600"/>
              <a:buNone/>
            </a:pPr>
            <a:r>
              <a:rPr lang="cs-CZ" sz="2000"/>
              <a:t>	</a:t>
            </a:r>
            <a:r>
              <a:rPr lang="cs-CZ" sz="2400" u="sng"/>
              <a:t>Terapie:</a:t>
            </a:r>
            <a:r>
              <a:rPr lang="cs-CZ" sz="2000"/>
              <a:t> lubrikace; tarzorafie</a:t>
            </a:r>
            <a:endParaRPr/>
          </a:p>
        </p:txBody>
      </p:sp>
      <p:pic>
        <p:nvPicPr>
          <p:cNvPr descr="2-193c.jpg" id="170" name="Google Shape;17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9752" y="1411029"/>
            <a:ext cx="4225652" cy="281005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1"/>
          <p:cNvSpPr txBox="1"/>
          <p:nvPr/>
        </p:nvSpPr>
        <p:spPr>
          <a:xfrm>
            <a:off x="5508104" y="3933056"/>
            <a:ext cx="1224136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www.zdn.cz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"/>
          <p:cNvSpPr txBox="1"/>
          <p:nvPr>
            <p:ph idx="1" type="body"/>
          </p:nvPr>
        </p:nvSpPr>
        <p:spPr>
          <a:xfrm>
            <a:off x="457200" y="476672"/>
            <a:ext cx="8229600" cy="5649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342900" lvl="1" marL="342900" rtl="0" algn="l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cs-CZ" sz="3200">
                <a:solidFill>
                  <a:schemeClr val="accent1"/>
                </a:solidFill>
              </a:rPr>
              <a:t>Záněty víček</a:t>
            </a:r>
            <a:endParaRPr/>
          </a:p>
          <a:p>
            <a:pPr indent="-514350" lvl="2" marL="914400" rtl="0" algn="l">
              <a:spcBef>
                <a:spcPts val="250"/>
              </a:spcBef>
              <a:spcAft>
                <a:spcPts val="0"/>
              </a:spcAft>
              <a:buSzPts val="2800"/>
              <a:buFont typeface="Verdana"/>
              <a:buAutoNum type="arabicPeriod"/>
            </a:pPr>
            <a:r>
              <a:rPr b="1" lang="cs-CZ" sz="2800">
                <a:solidFill>
                  <a:srgbClr val="FF0000"/>
                </a:solidFill>
              </a:rPr>
              <a:t>Hordeolum</a:t>
            </a:r>
            <a:r>
              <a:rPr lang="cs-CZ" sz="2800"/>
              <a:t> (ječné zrno) – </a:t>
            </a:r>
            <a:r>
              <a:rPr lang="cs-CZ" sz="2000"/>
              <a:t>zánět, vzn. na základě obstrukce Zeissových žláz (vyživují řasy)</a:t>
            </a:r>
            <a:endParaRPr/>
          </a:p>
          <a:p>
            <a:pPr indent="-387350" lvl="2" marL="914400" rtl="0" algn="l">
              <a:spcBef>
                <a:spcPts val="250"/>
              </a:spcBef>
              <a:spcAft>
                <a:spcPts val="0"/>
              </a:spcAft>
              <a:buSzPts val="2000"/>
              <a:buFont typeface="Verdana"/>
              <a:buNone/>
            </a:pPr>
            <a:r>
              <a:t/>
            </a:r>
            <a:endParaRPr sz="2000"/>
          </a:p>
          <a:p>
            <a:pPr indent="-387350" lvl="2" marL="914400" rtl="0" algn="l">
              <a:spcBef>
                <a:spcPts val="250"/>
              </a:spcBef>
              <a:spcAft>
                <a:spcPts val="0"/>
              </a:spcAft>
              <a:buSzPts val="2000"/>
              <a:buFont typeface="Verdana"/>
              <a:buNone/>
            </a:pPr>
            <a:r>
              <a:t/>
            </a:r>
            <a:endParaRPr sz="2000"/>
          </a:p>
          <a:p>
            <a:pPr indent="-387350" lvl="2" marL="914400" rtl="0" algn="l">
              <a:spcBef>
                <a:spcPts val="250"/>
              </a:spcBef>
              <a:spcAft>
                <a:spcPts val="0"/>
              </a:spcAft>
              <a:buSzPts val="2000"/>
              <a:buFont typeface="Verdana"/>
              <a:buNone/>
            </a:pPr>
            <a:r>
              <a:t/>
            </a:r>
            <a:endParaRPr sz="2000"/>
          </a:p>
          <a:p>
            <a:pPr indent="-387350" lvl="2" marL="914400" rtl="0" algn="l">
              <a:spcBef>
                <a:spcPts val="250"/>
              </a:spcBef>
              <a:spcAft>
                <a:spcPts val="0"/>
              </a:spcAft>
              <a:buSzPts val="2000"/>
              <a:buFont typeface="Verdana"/>
              <a:buNone/>
            </a:pPr>
            <a:r>
              <a:t/>
            </a:r>
            <a:endParaRPr sz="2000"/>
          </a:p>
          <a:p>
            <a:pPr indent="-387350" lvl="2" marL="914400" rtl="0" algn="l">
              <a:spcBef>
                <a:spcPts val="250"/>
              </a:spcBef>
              <a:spcAft>
                <a:spcPts val="0"/>
              </a:spcAft>
              <a:buSzPts val="2000"/>
              <a:buFont typeface="Verdana"/>
              <a:buNone/>
            </a:pPr>
            <a:r>
              <a:t/>
            </a:r>
            <a:endParaRPr sz="2000"/>
          </a:p>
          <a:p>
            <a:pPr indent="-387350" lvl="2" marL="914400" rtl="0" algn="l">
              <a:spcBef>
                <a:spcPts val="250"/>
              </a:spcBef>
              <a:spcAft>
                <a:spcPts val="0"/>
              </a:spcAft>
              <a:buSzPts val="2000"/>
              <a:buFont typeface="Verdana"/>
              <a:buNone/>
            </a:pPr>
            <a:r>
              <a:t/>
            </a:r>
            <a:endParaRPr sz="2000"/>
          </a:p>
          <a:p>
            <a:pPr indent="-387350" lvl="2" marL="914400" rtl="0" algn="l">
              <a:spcBef>
                <a:spcPts val="250"/>
              </a:spcBef>
              <a:spcAft>
                <a:spcPts val="0"/>
              </a:spcAft>
              <a:buSzPts val="2000"/>
              <a:buFont typeface="Verdana"/>
              <a:buNone/>
            </a:pPr>
            <a:r>
              <a:t/>
            </a:r>
            <a:endParaRPr sz="2000"/>
          </a:p>
          <a:p>
            <a:pPr indent="-514350" lvl="2" marL="914400" rtl="0" algn="l">
              <a:spcBef>
                <a:spcPts val="250"/>
              </a:spcBef>
              <a:spcAft>
                <a:spcPts val="0"/>
              </a:spcAft>
              <a:buSzPts val="2200"/>
              <a:buNone/>
            </a:pPr>
            <a:r>
              <a:rPr i="1" lang="cs-CZ" u="sng"/>
              <a:t>Příznaky:</a:t>
            </a:r>
            <a:r>
              <a:rPr lang="cs-CZ" sz="2000"/>
              <a:t> bolestivá bulka, zčervenání, edém, bolest, zteplání; zastřené vidění  (změna konc. slz; perfor.)</a:t>
            </a:r>
            <a:endParaRPr/>
          </a:p>
          <a:p>
            <a:pPr indent="-514350" lvl="2" marL="914400" rtl="0" algn="l">
              <a:spcBef>
                <a:spcPts val="25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i="1" u="sng"/>
          </a:p>
          <a:p>
            <a:pPr indent="-514350" lvl="2" marL="914400" rtl="0" algn="l">
              <a:spcBef>
                <a:spcPts val="250"/>
              </a:spcBef>
              <a:spcAft>
                <a:spcPts val="0"/>
              </a:spcAft>
              <a:buSzPts val="2200"/>
              <a:buNone/>
            </a:pPr>
            <a:r>
              <a:rPr i="1" lang="cs-CZ" u="sng"/>
              <a:t>Terapie:</a:t>
            </a:r>
            <a:r>
              <a:rPr lang="cs-CZ"/>
              <a:t> </a:t>
            </a:r>
            <a:r>
              <a:rPr lang="cs-CZ" sz="2000"/>
              <a:t>bez léčby (uzrání </a:t>
            </a:r>
            <a:r>
              <a:rPr lang="cs-CZ" sz="2000"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lang="cs-CZ" sz="2000"/>
              <a:t>perfor.); teplé obklady!; incize + ATB mast; vytržení řasy</a:t>
            </a:r>
            <a:endParaRPr/>
          </a:p>
          <a:p>
            <a:pPr indent="-514350" lvl="2" marL="914400" rtl="0" algn="l">
              <a:spcBef>
                <a:spcPts val="25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-122935" lvl="0" marL="265176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pic>
        <p:nvPicPr>
          <p:cNvPr descr="External_Hordeolum_1_030531.jpg" id="177" name="Google Shape;17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9992" y="1916832"/>
            <a:ext cx="3611484" cy="244827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2"/>
          <p:cNvSpPr txBox="1"/>
          <p:nvPr/>
        </p:nvSpPr>
        <p:spPr>
          <a:xfrm>
            <a:off x="5796136" y="4077072"/>
            <a:ext cx="230425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http://dermatlas.med.jhmi.edu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"/>
          <p:cNvSpPr txBox="1"/>
          <p:nvPr>
            <p:ph idx="1" type="body"/>
          </p:nvPr>
        </p:nvSpPr>
        <p:spPr>
          <a:xfrm>
            <a:off x="457200" y="332656"/>
            <a:ext cx="8229600" cy="5793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51435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Verdana"/>
              <a:buAutoNum type="arabicPeriod" startAt="2"/>
            </a:pPr>
            <a:r>
              <a:rPr b="1" lang="cs-CZ">
                <a:solidFill>
                  <a:srgbClr val="FF0000"/>
                </a:solidFill>
              </a:rPr>
              <a:t>Chalazion</a:t>
            </a:r>
            <a:r>
              <a:rPr lang="cs-CZ"/>
              <a:t> (vlčí zrno) – </a:t>
            </a:r>
            <a:r>
              <a:rPr lang="cs-CZ" sz="2000"/>
              <a:t>zánět na zákl. ucpání Meibomských žláz; hlouběji v tarzu</a:t>
            </a:r>
            <a:endParaRPr/>
          </a:p>
          <a:p>
            <a:pPr indent="-387350" lvl="1" marL="914400" rtl="0" algn="l">
              <a:spcBef>
                <a:spcPts val="250"/>
              </a:spcBef>
              <a:spcAft>
                <a:spcPts val="0"/>
              </a:spcAft>
              <a:buSzPts val="2000"/>
              <a:buFont typeface="Verdana"/>
              <a:buNone/>
            </a:pPr>
            <a:r>
              <a:t/>
            </a:r>
            <a:endParaRPr sz="2000"/>
          </a:p>
          <a:p>
            <a:pPr indent="-387350" lvl="1" marL="914400" rtl="0" algn="l">
              <a:spcBef>
                <a:spcPts val="250"/>
              </a:spcBef>
              <a:spcAft>
                <a:spcPts val="0"/>
              </a:spcAft>
              <a:buSzPts val="2000"/>
              <a:buFont typeface="Verdana"/>
              <a:buNone/>
            </a:pPr>
            <a:r>
              <a:t/>
            </a:r>
            <a:endParaRPr sz="2000"/>
          </a:p>
          <a:p>
            <a:pPr indent="-387350" lvl="1" marL="914400" rtl="0" algn="l">
              <a:spcBef>
                <a:spcPts val="250"/>
              </a:spcBef>
              <a:spcAft>
                <a:spcPts val="0"/>
              </a:spcAft>
              <a:buSzPts val="2000"/>
              <a:buFont typeface="Verdana"/>
              <a:buNone/>
            </a:pPr>
            <a:r>
              <a:t/>
            </a:r>
            <a:endParaRPr sz="2000"/>
          </a:p>
          <a:p>
            <a:pPr indent="-387350" lvl="1" marL="914400" rtl="0" algn="l">
              <a:spcBef>
                <a:spcPts val="250"/>
              </a:spcBef>
              <a:spcAft>
                <a:spcPts val="0"/>
              </a:spcAft>
              <a:buSzPts val="2000"/>
              <a:buFont typeface="Verdana"/>
              <a:buNone/>
            </a:pPr>
            <a:r>
              <a:t/>
            </a:r>
            <a:endParaRPr sz="2000"/>
          </a:p>
          <a:p>
            <a:pPr indent="-387350" lvl="1" marL="914400" rtl="0" algn="l">
              <a:spcBef>
                <a:spcPts val="250"/>
              </a:spcBef>
              <a:spcAft>
                <a:spcPts val="0"/>
              </a:spcAft>
              <a:buSzPts val="2000"/>
              <a:buFont typeface="Verdana"/>
              <a:buNone/>
            </a:pPr>
            <a:r>
              <a:t/>
            </a:r>
            <a:endParaRPr sz="2000"/>
          </a:p>
          <a:p>
            <a:pPr indent="-387350" lvl="1" marL="914400" rtl="0" algn="l">
              <a:spcBef>
                <a:spcPts val="250"/>
              </a:spcBef>
              <a:spcAft>
                <a:spcPts val="0"/>
              </a:spcAft>
              <a:buSzPts val="2000"/>
              <a:buFont typeface="Verdana"/>
              <a:buNone/>
            </a:pPr>
            <a:r>
              <a:t/>
            </a:r>
            <a:endParaRPr sz="2000"/>
          </a:p>
          <a:p>
            <a:pPr indent="-387350" lvl="1" marL="914400" rtl="0" algn="l">
              <a:spcBef>
                <a:spcPts val="250"/>
              </a:spcBef>
              <a:spcAft>
                <a:spcPts val="0"/>
              </a:spcAft>
              <a:buSzPts val="2000"/>
              <a:buFont typeface="Verdana"/>
              <a:buNone/>
            </a:pPr>
            <a:r>
              <a:t/>
            </a:r>
            <a:endParaRPr sz="2000"/>
          </a:p>
          <a:p>
            <a:pPr indent="-514350" lvl="1" marL="914400" rtl="0" algn="l">
              <a:spcBef>
                <a:spcPts val="2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-514350" lvl="1" marL="914400" rtl="0" algn="l">
              <a:spcBef>
                <a:spcPts val="2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-514350" lvl="1" marL="914400" rtl="0" algn="l">
              <a:spcBef>
                <a:spcPts val="2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-514350" lvl="1" marL="914400" rtl="0" algn="l">
              <a:spcBef>
                <a:spcPts val="250"/>
              </a:spcBef>
              <a:spcAft>
                <a:spcPts val="0"/>
              </a:spcAft>
              <a:buSzPts val="2400"/>
              <a:buNone/>
            </a:pPr>
            <a:r>
              <a:rPr i="1" lang="cs-CZ" sz="2400" u="sng"/>
              <a:t>Příznaky:</a:t>
            </a:r>
            <a:r>
              <a:rPr lang="cs-CZ" sz="2000"/>
              <a:t> akutní forma – bolestivá; chronická – palp. nebolestivá cysta</a:t>
            </a:r>
            <a:endParaRPr/>
          </a:p>
          <a:p>
            <a:pPr indent="-900113" lvl="1" marL="1255713" rtl="0" algn="l">
              <a:spcBef>
                <a:spcPts val="250"/>
              </a:spcBef>
              <a:spcAft>
                <a:spcPts val="0"/>
              </a:spcAft>
              <a:buSzPts val="2000"/>
              <a:buNone/>
            </a:pPr>
            <a:r>
              <a:rPr lang="cs-CZ" sz="2000"/>
              <a:t> </a:t>
            </a:r>
            <a:r>
              <a:rPr i="1" lang="cs-CZ" sz="2400" u="sng"/>
              <a:t>Terapie:</a:t>
            </a:r>
            <a:r>
              <a:rPr lang="cs-CZ" sz="2000"/>
              <a:t> pokud se spontánně hojí – neléčíme; v případě kosm. a zdrav. komplikací – výškrab + ATB</a:t>
            </a:r>
            <a:endParaRPr/>
          </a:p>
        </p:txBody>
      </p:sp>
      <p:pic>
        <p:nvPicPr>
          <p:cNvPr descr="Chalazion.jpg" id="184" name="Google Shape;1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8024" y="1412776"/>
            <a:ext cx="3554338" cy="266575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3"/>
          <p:cNvSpPr txBox="1"/>
          <p:nvPr/>
        </p:nvSpPr>
        <p:spPr>
          <a:xfrm>
            <a:off x="6372200" y="3789040"/>
            <a:ext cx="198493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www.tedmontgomery.com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013.jpg" id="186" name="Google Shape;18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3648" y="1052736"/>
            <a:ext cx="2328342" cy="315860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3"/>
          <p:cNvSpPr txBox="1"/>
          <p:nvPr/>
        </p:nvSpPr>
        <p:spPr>
          <a:xfrm>
            <a:off x="1403648" y="4005064"/>
            <a:ext cx="220095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www.patient.co.uk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"/>
          <p:cNvSpPr txBox="1"/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3600"/>
              <a:buFont typeface="Verdana"/>
              <a:buNone/>
            </a:pPr>
            <a:r>
              <a:rPr lang="cs-CZ"/>
              <a:t>Onemocnění rohovky</a:t>
            </a:r>
            <a:endParaRPr/>
          </a:p>
        </p:txBody>
      </p:sp>
      <p:sp>
        <p:nvSpPr>
          <p:cNvPr id="193" name="Google Shape;193;p14"/>
          <p:cNvSpPr txBox="1"/>
          <p:nvPr>
            <p:ph idx="1" type="body"/>
          </p:nvPr>
        </p:nvSpPr>
        <p:spPr>
          <a:xfrm>
            <a:off x="457200" y="1196752"/>
            <a:ext cx="8435280" cy="5328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265176" lvl="0" marL="265176" rtl="0" algn="l">
              <a:spcBef>
                <a:spcPts val="0"/>
              </a:spcBef>
              <a:spcAft>
                <a:spcPts val="0"/>
              </a:spcAft>
              <a:buSzPts val="2240"/>
              <a:buChar char="⚫"/>
            </a:pPr>
            <a:r>
              <a:rPr b="1" lang="cs-CZ"/>
              <a:t>Keratokonus</a:t>
            </a:r>
            <a:r>
              <a:rPr lang="cs-CZ"/>
              <a:t> = </a:t>
            </a:r>
            <a:r>
              <a:rPr lang="cs-CZ" sz="2000"/>
              <a:t>degenerativní onemocnění rohovky, při kterém dochází k jejímu kuželovitému vyklenutí a ztenčení apexu</a:t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rPr i="1" lang="cs-CZ" sz="2800" u="sng"/>
              <a:t>Podstata:</a:t>
            </a:r>
            <a:r>
              <a:rPr lang="cs-CZ"/>
              <a:t> </a:t>
            </a:r>
            <a:r>
              <a:rPr lang="cs-CZ" sz="2000"/>
              <a:t>rozvolnění a změna pevnosti kolagenových vláken</a:t>
            </a:r>
            <a:r>
              <a:rPr lang="cs-CZ" sz="2400"/>
              <a:t>   </a:t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rPr i="1" lang="cs-CZ" sz="2800" u="sng"/>
              <a:t>Příčiny:</a:t>
            </a:r>
            <a:r>
              <a:rPr lang="cs-CZ"/>
              <a:t> </a:t>
            </a:r>
            <a:r>
              <a:rPr lang="cs-CZ" sz="2000"/>
              <a:t>genetická dispozice, často u alergiků a atopiků, Downův  sy.,…</a:t>
            </a:r>
            <a:endParaRPr sz="2400"/>
          </a:p>
        </p:txBody>
      </p:sp>
      <p:grpSp>
        <p:nvGrpSpPr>
          <p:cNvPr id="194" name="Google Shape;194;p14"/>
          <p:cNvGrpSpPr/>
          <p:nvPr/>
        </p:nvGrpSpPr>
        <p:grpSpPr>
          <a:xfrm>
            <a:off x="1692268" y="3068960"/>
            <a:ext cx="2303668" cy="2520280"/>
            <a:chOff x="3419872" y="3068960"/>
            <a:chExt cx="2303668" cy="2520280"/>
          </a:xfrm>
        </p:grpSpPr>
        <p:pic>
          <p:nvPicPr>
            <p:cNvPr descr="imagesCANTJOIH.jpg" id="195" name="Google Shape;195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19872" y="3068960"/>
              <a:ext cx="2018232" cy="25202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14"/>
            <p:cNvSpPr txBox="1"/>
            <p:nvPr/>
          </p:nvSpPr>
          <p:spPr>
            <a:xfrm rot="-5400000">
              <a:off x="4674778" y="4207734"/>
              <a:ext cx="172819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www.sciencedirect.com</a:t>
              </a:r>
              <a:endPara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197" name="Google Shape;197;p14"/>
          <p:cNvGrpSpPr/>
          <p:nvPr/>
        </p:nvGrpSpPr>
        <p:grpSpPr>
          <a:xfrm>
            <a:off x="4604697" y="3068960"/>
            <a:ext cx="3279671" cy="2176503"/>
            <a:chOff x="3602488" y="3068960"/>
            <a:chExt cx="3279671" cy="2176503"/>
          </a:xfrm>
        </p:grpSpPr>
        <p:pic>
          <p:nvPicPr>
            <p:cNvPr descr="untitled.bmp" id="198" name="Google Shape;198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635896" y="3068960"/>
              <a:ext cx="3246263" cy="21602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Google Shape;199;p14"/>
            <p:cNvSpPr txBox="1"/>
            <p:nvPr/>
          </p:nvSpPr>
          <p:spPr>
            <a:xfrm>
              <a:off x="3602488" y="4968464"/>
              <a:ext cx="187220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kommerell-augenaerzte.de</a:t>
              </a:r>
              <a:endPara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"/>
          <p:cNvSpPr txBox="1"/>
          <p:nvPr>
            <p:ph idx="1" type="body"/>
          </p:nvPr>
        </p:nvSpPr>
        <p:spPr>
          <a:xfrm>
            <a:off x="323528" y="404664"/>
            <a:ext cx="8363272" cy="6048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265176" lvl="0" marL="265176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i="1" lang="cs-CZ" sz="2800" u="sng"/>
              <a:t>Rizikové faktory: </a:t>
            </a:r>
            <a:r>
              <a:rPr lang="cs-CZ" sz="2000"/>
              <a:t>nezdravý životní styl, stres, hormonální změny,… </a:t>
            </a:r>
            <a:endParaRPr sz="2400"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rPr i="1" lang="cs-CZ" sz="2800" u="sng"/>
              <a:t>Příznaky:</a:t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1600"/>
              <a:buFont typeface="Arial"/>
              <a:buChar char="-"/>
            </a:pPr>
            <a:r>
              <a:rPr lang="cs-CZ" sz="2000">
                <a:latin typeface="Arial"/>
                <a:ea typeface="Arial"/>
                <a:cs typeface="Arial"/>
                <a:sym typeface="Arial"/>
              </a:rPr>
              <a:t>↑</a:t>
            </a:r>
            <a:r>
              <a:rPr lang="cs-CZ" sz="2000"/>
              <a:t>krátkozrakost + astigmatismus (později nekorigovatelný)</a:t>
            </a:r>
            <a:endParaRPr/>
          </a:p>
          <a:p>
            <a:pPr indent="-163575" lvl="0" marL="265176" rtl="0" algn="l">
              <a:spcBef>
                <a:spcPts val="250"/>
              </a:spcBef>
              <a:spcAft>
                <a:spcPts val="0"/>
              </a:spcAft>
              <a:buSzPts val="1600"/>
              <a:buFont typeface="Verdana"/>
              <a:buNone/>
            </a:pPr>
            <a:r>
              <a:t/>
            </a:r>
            <a:endParaRPr sz="2000"/>
          </a:p>
          <a:p>
            <a:pPr indent="-163575" lvl="0" marL="265176" rtl="0" algn="l">
              <a:spcBef>
                <a:spcPts val="250"/>
              </a:spcBef>
              <a:spcAft>
                <a:spcPts val="0"/>
              </a:spcAft>
              <a:buSzPts val="1600"/>
              <a:buFont typeface="Verdana"/>
              <a:buNone/>
            </a:pPr>
            <a:r>
              <a:t/>
            </a:r>
            <a:endParaRPr sz="2000"/>
          </a:p>
          <a:p>
            <a:pPr indent="-163575" lvl="0" marL="265176" rtl="0" algn="l">
              <a:spcBef>
                <a:spcPts val="250"/>
              </a:spcBef>
              <a:spcAft>
                <a:spcPts val="0"/>
              </a:spcAft>
              <a:buSzPts val="1600"/>
              <a:buFont typeface="Verdana"/>
              <a:buNone/>
            </a:pPr>
            <a:r>
              <a:t/>
            </a:r>
            <a:endParaRPr sz="2000"/>
          </a:p>
          <a:p>
            <a:pPr indent="-163575" lvl="0" marL="265176" rtl="0" algn="l">
              <a:spcBef>
                <a:spcPts val="250"/>
              </a:spcBef>
              <a:spcAft>
                <a:spcPts val="0"/>
              </a:spcAft>
              <a:buSzPts val="1600"/>
              <a:buFont typeface="Verdana"/>
              <a:buNone/>
            </a:pPr>
            <a:r>
              <a:t/>
            </a:r>
            <a:endParaRPr sz="2000"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1600"/>
              <a:buFont typeface="Verdana"/>
              <a:buChar char="-"/>
            </a:pPr>
            <a:r>
              <a:rPr lang="cs-CZ" sz="2000"/>
              <a:t>Šedavý apex (tzv. Fleischerův prstenec)</a:t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1600"/>
              <a:buFont typeface="Verdana"/>
              <a:buChar char="-"/>
            </a:pPr>
            <a:r>
              <a:rPr lang="cs-CZ" sz="2000"/>
              <a:t>Rohovka se z profilu jeví tmavší</a:t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1600"/>
              <a:buFont typeface="Verdana"/>
              <a:buChar char="-"/>
            </a:pPr>
            <a:r>
              <a:rPr lang="cs-CZ" sz="2000"/>
              <a:t>Vertikální strie ve stromatu</a:t>
            </a:r>
            <a:endParaRPr sz="2000"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1600"/>
              <a:buFont typeface="Verdana"/>
              <a:buChar char="-"/>
            </a:pPr>
            <a:r>
              <a:rPr lang="cs-CZ" sz="2000"/>
              <a:t>Pulsující apex (Axenfeldův příznak)</a:t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1600"/>
              <a:buFont typeface="Verdana"/>
              <a:buChar char="-"/>
            </a:pPr>
            <a:r>
              <a:rPr lang="cs-CZ" sz="2000"/>
              <a:t>Munsonův příznak</a:t>
            </a:r>
            <a:endParaRPr/>
          </a:p>
          <a:p>
            <a:pPr indent="-163575" lvl="0" marL="265176" rtl="0" algn="l">
              <a:spcBef>
                <a:spcPts val="250"/>
              </a:spcBef>
              <a:spcAft>
                <a:spcPts val="0"/>
              </a:spcAft>
              <a:buSzPts val="1600"/>
              <a:buFont typeface="Verdana"/>
              <a:buNone/>
            </a:pPr>
            <a:r>
              <a:t/>
            </a:r>
            <a:endParaRPr sz="2000"/>
          </a:p>
        </p:txBody>
      </p:sp>
      <p:grpSp>
        <p:nvGrpSpPr>
          <p:cNvPr id="205" name="Google Shape;205;p15"/>
          <p:cNvGrpSpPr/>
          <p:nvPr/>
        </p:nvGrpSpPr>
        <p:grpSpPr>
          <a:xfrm>
            <a:off x="1259632" y="2204864"/>
            <a:ext cx="5760640" cy="1381125"/>
            <a:chOff x="2699792" y="1916832"/>
            <a:chExt cx="5760640" cy="1381125"/>
          </a:xfrm>
        </p:grpSpPr>
        <p:pic>
          <p:nvPicPr>
            <p:cNvPr descr="imagesCA2CSNMW.jpg" id="206" name="Google Shape;206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99792" y="1916832"/>
              <a:ext cx="3305175" cy="1381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15"/>
            <p:cNvSpPr txBox="1"/>
            <p:nvPr/>
          </p:nvSpPr>
          <p:spPr>
            <a:xfrm>
              <a:off x="6372200" y="2564905"/>
              <a:ext cx="20882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www.optikerschuetz.de</a:t>
              </a:r>
              <a:endPara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208" name="Google Shape;208;p15"/>
          <p:cNvGrpSpPr/>
          <p:nvPr/>
        </p:nvGrpSpPr>
        <p:grpSpPr>
          <a:xfrm>
            <a:off x="5436096" y="3789040"/>
            <a:ext cx="2889458" cy="2232248"/>
            <a:chOff x="5436096" y="3789040"/>
            <a:chExt cx="2889458" cy="2232248"/>
          </a:xfrm>
        </p:grpSpPr>
        <p:pic>
          <p:nvPicPr>
            <p:cNvPr descr="imagesCA7ITJ31.jpg" id="209" name="Google Shape;209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36096" y="3789040"/>
              <a:ext cx="2889458" cy="22322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15"/>
            <p:cNvSpPr txBox="1"/>
            <p:nvPr/>
          </p:nvSpPr>
          <p:spPr>
            <a:xfrm>
              <a:off x="7596336" y="5661248"/>
              <a:ext cx="720080" cy="288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zirm.net</a:t>
              </a:r>
              <a:endPara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"/>
          <p:cNvSpPr txBox="1"/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3600"/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216" name="Google Shape;216;p16"/>
          <p:cNvSpPr txBox="1"/>
          <p:nvPr>
            <p:ph idx="1" type="body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122935" lvl="0" marL="265176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pic>
        <p:nvPicPr>
          <p:cNvPr id="217" name="Google Shape;21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260649"/>
            <a:ext cx="3024336" cy="3315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encrypted-tbn2.gstatic.com/images?q=tbn:ANd9GcRzzYs3ry8vf0sWQtEK6x-020CoeyogqDUD69AY5daH0WLVgXhxSw" id="218" name="Google Shape;21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560" y="3501008"/>
            <a:ext cx="3024336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descr="data:image/jpeg;base64,/9j/4AAQSkZJRgABAQAAAQABAAD/2wCEAAkGBhQSEBQUEhQVFBUUEhUUFBQUFBQVFBQUFRUVFBQUFBQXHCYeFxkjGRQVHy8gIycpLCwsFR4xNTAqNSYrLCkBCQoKDgwOFw8PGikcHBwpKSksKSkpKSwpKSkpKSkpKSkpKSkpKSkpKSkpKSkpKSwpLCwsLCkpLCwsLCkpKSwpLP/AABEIALMBGgMBIgACEQEDEQH/xAAbAAABBQEBAAAAAAAAAAAAAAADAAECBAUGB//EAEEQAAECAwUEBggEBQQDAQAAAAEAAgMRIQQSMUFRBWFxsSIygZGhwQYTUnKCstHwI0JicxSSorPhM8LD8RVDUyT/xAAaAQADAQEBAQAAAAAAAAAAAAABAgMABAUG/8QAJBEAAgICAgICAgMAAAAAAAAAAAECEQMxEiETQQQiMlEUQmH/2gAMAwEAAhEDEQA/AOUDVK6iXEri+pPDIhimyEVJoVmFFAQbCkDZAVlsSSJ60FRLAVPex6otWW2yVw28kZrJBDalND2mykwXFzeiAZSrh2b9F5+fNDHNRq2zrxY3KLdmqx5JVgGSqwHU7FYBVmiaNaxRgMSo24YqpZ2yRrUaLn4/YtfRmXaqYgJMbVXvVyaruVEkjHtDZLPjxZ0WjbAstzarpx6ITfZC6kYKtwISI6Gn5CpFAQEnQ1afRV3op2BgHBRkiFqaScUHdTXUSSUljA7qa6iEJSWACupXUS6muomoHJK6iXU0lgUQkmkiSTSQCQklJTuppIGIXU11EkmksYNcUrikCisbVLY4Awkwhq76qaZ0Nbkaiq2YRWxEcQVF0HkhZqM+2RHOo2mpKLYrEGOLi5pIMgZYCUzWaybe9zaywpTtNVKAYxl0XVlMy1zxC8XJJvJyo7Y9R42dlZGkisspEZqzcWZY4dwSmSTKZ+gWjCJK76dWySaDwnyR31CrXUXJTaKIG1wBRnxpiSruhKbGURaQE2Z9pCoFtVrWmGs8w6rqg+jnmuw9jhTRo8CSJYmyRrVDopuX2KKP1MWKEAhWo7EAtXQiDAEKN1HLUxYmFASSkilijdWADupSRLqaSNmIXU11EupXVrMDkmkiSSktYQd1NJFkmurGByTSRLqV1YwK6lJEuppIBHAUw5KSe6sAKyKnEWqFdThqFBstw4gRQ8KiFNrkriHkRtEFvrJ4mUwJtGYGfBWYbgXG6CCQDK811B7tQMVm2x5LxvkMAd+a0IDQxoAInngJB2UsqTXlZIvzUiyfRpwoQGKM1+izRHR4dpXdKDMpo0WMmrLIKoQrQrkKOueSZaLRN9nQnwSrHr1MOCS2h6TKMSzGSpvsZmt8Q5pnWYJo5aFeOzFgQ5K25swjRoCZrEXO+wKNGRabOqxsZW6YM1F8BVWWhHjMRtjTmxrWdCknMCibzMXxmDFgoJYr1qxVf1a6Ivog9le6lcVlsJTbBmi5Aop+rTGGrxgoLoaylYWirdSuo7mKF1GwArqV1EupXVrNQKSaSLdTXULADuprqJdSktYRXU4apgJwETELqlJSknDVjEZJSU5J7qwCha33XsIxnLWVMfFWYUScxjI4yATxLJeEwJm8RyCMyyCGLorJxHcvNi1LOV/qRkptTyScZL0bJBocRWmR1RARGOSSjY6lRoiMjw46zWPVhr1CUC0ZGg22KL7aVVkldU+KH5MOLTNT9YqskVgQcUFMtwnp3tmgQnKyHTUmqHTK4ZM1UbS+iNF3KlaZpo9sWXSKT2TKiYSTppvWLsVnL0R9WiMYk16ICg2woE8IVxWCEhBKylQaK0SGgeqK1v4eiC+EtHIZwM4sUbqtRISEWKqkTqgN1K6i3U1xGwArqa6ilqa6sYYNUg1TDU91azELqcNU7qe6tZiF1PJTupSWswtnxZAfF8wKVpNT7x5IGzRN0jMYkGWtR4SUdpW31YM6mspGU8ieC8aM1HK5F0rVBIDSa5SqTIASzJNAoQuk+cxITA6QrLHxB7kGxbNjxWzIN3HDXHGgoT3blGJZSy6114AmUyKEiZkCB2zVP5dsPiNOCL3VllUkAV0nirBgyFa8C36qVhN1oF8gzAcARkBPHfMZYK0508XHAYmeJ3lK/mSOiPx0VmN/S7umjQoU8ndxRRLUHiG5U0RmRABKQ/lHHIJV8uXsd/HXoCIRCk1qK6OACZan8wx7QoMjmdZSIaRV2bQcydclSGbm6QksfFD+qTXUcPBTmEn5fsWgICm0qDmFSaFmZDuQYjKKxNQiBBOgtWZcZiA5ivRYaA6EuuM6OaUQMNittYhPjNhisp7507kA7TJOMvdEs7tTjjyXLk+TBMtjwSZfbCUxDUNnRQRMgTLWnrAGocZS9qjeM1oXG4TI94cc+wqP8mLLeBoqEKBhq86AqdoBNAqxneico1soR5ZKq5qvGylDfBkuuM0c0osqthqbhRTLVEhNdgoEIaJ6nciwWK8IISSyUNGFmSAnuqYYnDFTkLRC6nAU7qkGLcgUDAVmBZpse44Bplx+5d6E1k8xTVXrI0OhtrRziPixHg1c3yM1QfEbi/Zn2BtZ7qcJD/KnarE2E0R3gEyIa0+04zl3SVzZ1lBdmG1MzKQEySJz+5pvSW1BzGta281pm50+rMSBlvE6aGa8hO2PbSKNi2hEiyvh7ASBdYw4Gk3OdgOAQ9pOJiugwySGl3WGYIabs8iSR2aK1Y7URCc1pBpQ0PeoWaJfiBx6/Ra4jCd6ZA3TJ7k6VsfH20WXWYN6wBN91ZDK6E/3nrwRbTn78Q/18UB310+qmejRM/XX6pz94acVADz0Uv8AHLgsYJZ4YcTP2HaaFRtJr2D5WolkFXftu9rRQtTekez5Wrq+L+TOf5H4kWRlZh2lUZKQXoOKZxqTLrrSm9ehWYNNXGgvEy/S0u8kOyC88To0+pocemJuE+C5pThEvGE5Fq+kYlFY/wDKkMnJh/DvZ1Prbgz9mqzrRa3EuN0U9YMcbhAb3zSRyxY8sckZ20dq3DIETqKzyA03kd6zYu2d5zoZAfmNc8gChbbhOm8k3ZOcWj2mzY2fiVjH7/qXNJuT2XilFaNGJtOuXbWdYYrPdQ0VY28kipNWmpn+aJlgq5HnzYotFRxb87wk4oNs17FbiGAYfhwf7bh5+C1rJtpwpPOgxH55UNPZ7lz9l6rf24PmEeznpN4jkfqkpWOn0d5Ai3mjDMU3OI8knNQ7H1fif87kVxXZFnOwb2qq+GrRCE5itGVEpIqRIaAWK86CVFtlVlkSJODYKzQaq/dQAySf1qjN8mUiqKIYpBqQKdWsjQrizNr2+50RjSfatUFczt4ziniOS1mNuzWo+qDp6aagfVZx226bmtMgH3hxBn98FYY67ZhxbzK5Jzi5067t8yuOXtFZ3VnRP206IboaKmeJ8Z5di6TYdnJaQ/NrXCmE6mndyWF6P7IugzEyeuTgJ4MnzXXWF4LixtQOscicgPv8u9cz60c/KzmNvbEdDdOEDIichljhuR9kQrrmNqZOY0neJT8Z966u32a827qJLOs9gEMt0DwSe0k+ARU6RbGvsipGrL49fbO5RP11+ilG0I9qRpWZJQzwGO7RTPQ2Tn910UL3DLT6p/8AHLgmH01+iASxZnDpYf6btFO0t6R7PlaoWbB/7btdQixx0ncfILp+O6kyGdfUrFqaJRpOgKNdQ446DvdPJd7kcfEqbOdMMacCyOTv6ElqQoQk3Xo99wDksnZpqz9uP8i1oTqN4N+ReVkfZ6OPRFsAU3Nb/SaJ32cYbwO4z5p2up8Pmnca/F5KVlDnfSx0zl/puwl/9WrmJff8y6f0ny/bd/cauZ+/FypF9CS2Qf8AXkwpAVHvD+6Un4dh5MTnH4v+YJhS3Y+q39qF/cIRYBq3s5M+qFZOqz9pvhHciQsW8W/8SRvsdaO0s0ToS/W7mSjNeqVliTHxH78VHasa7Aec5S7zJdON3EhkVSARPSRvrfVsE5EBxO85BaDrZIZLktiQ7rnknF4zlQLbtImx3BHkTdo0bPa7xNKCUt8xNWL6o7PbTdQY5gDJXLqNoamJ5CEplqe4mTA0Z4CcKIThyryIqJMLl9sn8U+95LqGrlNpunFPvFHkZxNS1mVmZxHIrC2TCE7zjdF3GROeQFVtbWdKzs+8GrnrFNwDQZTkOcyuVvtj5F9TfZtYkthwAS4uDWl+U8w2ekzquz2NZxDhgY4EnUkzn3DxXLejlhaJOzImNemZDw5LsLK2eG7kVGRxhXvLiAEP1d4nSZl3ho+V3erfq7tBiTzUALpa0VNT5Dw5JEWRk22yS5hZxPly4rpdpwZtO5sgsFtmvOMp5OnIS7+/uRZ14p9dlefl94pDs8NVZi2MjOmlZ4qq6M2crxGNCHcdUp0Jp6LNnNH/ALbtNRuRrVFk8jf5BBhRmAPk+tz2XZluc0O30c/tkipuN0Zw5UmKPtMAhtJkTnPiq8a3i4RME3TWYmsgTx/SPvkhWiLdaZ6ylVZZZfsZ4ov0a+y3zuftx/lWtCwb8PyBYexIl5sMyl0I/JbMGZDTuheIkUJvsWIQPp8I5qTzXt8lXIMvhOWjlOITP4nZaNn5pGxzC9JTQftv+dq5oeY5uXSekhoP23c2nzXNnHtHNyeOhJbIPwPA/KxO7H4v+cKDjQ+6f7bVKIani7+6xMKW7L1WftnwtDkSHi3i3nCQ7P1W+5E8I7keG2oO/kW/RJY6OjsUQXe0cmlC27F/CA1e3uFSskbQlh4V/KxK3WwOa0Vwc400H+VXFKk0Jlj7A7NfI1NDM56b6LbiRJwzwllwyXPwGyI4jTyK2mRJtA1c2VTOp3hNZFo1Nnvxr+Y08MBwzV0uWZZHU7zmc98grRejBWNJ0FMRQNpAzQw9ZsZhvO4nmndIVdlhkWYprJRcw07e3sQmRbg31I0Q7RbjSussu9cuSbcujphBKPZaDzhuypLguYtBnE7StllrMjUYZ8P8rDJnE7VbDNvZHNFJdGn6QOlAZ7rvlC5+xxboB0b5FbnpS6UJvuP5AKhYNk3od51ADDlvmJnskQn69kMjqJ0nozN3YWjgGMn8xC7OCRDbIY5rA2NBZAYcgTOuJOp8JBGO0C991lXeDRm4qMjjNaNtAMwF556rd5zccgj7NspE3PM3uPSOQAwaNAPMqrYbOGC8anGeZOq1LIKIIcq27A5Ul3lUtmxmkSApcBBMukJkTpwVva0K8xw1ksjZsg1gkKesYfhcBPd+aqOgPVFu0wL+FN3+Vz+17GWUoSQZTnTurjzXS2iOGDPvHdPBczbLcXvvZtmxwrrOngeC1qi2KTtIWxbI0XzEvEyAABIrMT/LuU7fFvAnVtRpMkobHGffyQLZFAaSfYFBLeoTPUhsxdo2q7IDMBNbWSYN7zPsAVTaUSbmUlQDXNWtoO/DZ77ln00Uj2pGv6OibYf7do5LooTRJtPY8GDcua9HndBn7doXQQjRvw/IN6eeyESRZSX6QP6p6KTmD+p3iEJuHwjnxU3GvxHkpjnPekzaD3H/ADBcyTXt8yuk9JATL3HrnPV1xGO/X77wqRYktgHdU+6f7Y+ilFPW+P8AuQypfwpIlulgfYLec+5EdZDXHB2Wtw8hNNYtB4B6I92N/eJVlg8CeZ+ilZLCSBR3/uFN7r1PDxWp/wCHkycnVDsRSYLsDxIUnIrFGC9tCd/+xioi1Fzpey3nj5LVtVlutNaFxGEsGtHkuesjvxCumGjmns35cxocty1rL1WcW679VjX/AC085LUsb+i3DLTXc48khmaESNchF2gOROZ1WbYtoTiEknrvHcwede1WdoRPwH4fm01OrvJYNlf0nfuO8YaEW6ZR+jpTb50vHdOv1Uhax7Q7j9Fiw4nSCsEIP/QkH2gEmTR5qMaMJdUYHsVdsdtaOmP1clbs0AxT0WuAIdiaTGp4o8UFz6MeJFcT3Z9qlY4Mndu5adq2cIYE6ms5Fs8NPvFBZDbOjTKmTcf+1VNLRFq9jekcS/dYPZIJnqZeSUG2+rk54vSd0G0kKYy7AtazbA9Y0OkcboncEpHeh7T9GTDhuiPpkOqauIGm9ZMlOHJFSzbSfFcG1LjKpyHku02TYRDZqXdY5/clyXonAAJIqS490qBdkXXRImuLtwGSE1RwrfRZfGmQBx+nmewLUhCQ7FhWEzcXHOgG77HgthkVIg2QtZoezwKzbNY7s6/neRPCTsJHEUKuWqpAOFxxPbgmc/kD4LMPowNvxrl0jrE3QOyeOk8s1k2dkquIvEAZUoZDH7krNu2qx0S9Qyo2ooPHLmmG0AMZGurNOCi510ejgw0lJ7Ex1f8AI04rF2lGndzBAHG6Stlu1GjIHdNunDd4qkWNLA2QJaZ3uh9MJpeZ0cTm7Qep2fMrluPQZ7zlc2jCbNjrrT0mg9WtZkmmgVTabZNZ7zj31W5W0WgvrI1/R3qM/ajro4eDfh19kLmvR7qM/aj810MM0HwfKNypJ9nPElOnYNdU7j8x10Qw6nwjnwTuPzHlwU7HMbb2A913Lj9yWIwVzx3+0NN0gtvbeA913LgsNo3Z6D2hoUbNQ06Z4au9h2o7Uosq4YOzGjNeH3gmDeWjvZdoVMgyOODvb9lm4omNLZxEsuvGn1d2/euksTA8w20qIg/LiS85VyXOWCcs+vF9rRu773rqNg1MEmf+q4fm1drT74KT2OjJ9JNlFsAtlMu9Y8brtZgrgRYSx8zwPGQI8D4L2radnvOgAjER2VnoTnX/ALXGba9Hrt0y6MSG2uhugtPerY510SyQswLtB2ZFaFmPQA4Zn2uCoss7gJFuFMssc1bh9GHM0lj/ADDenslRdtg/AicHZnXcFztm67v3B4wyujtMM+piYYOxPDUrm7L1z+5C8WFaPsd+i4w1HFWi5U2nmrs0GZHK26AbzpTABp0TkNzty7/0aiMs8INPSOMxTHHxXCXv0hGZE3DwVZY5NE1kijW9L44aS+vTLjnSglnvXPejx9ZHaCRTpHGkiJc1O3t9ZKmHDNBsEAQySAMJIrG6B5I2epbT9JRDhtbCbeP5q3ZCUpjtmsrbtrvQRCYXEXy9znuvEUDG1kMySuQ/icNwRG7RwEswkjjaZsmSLiztdg2QQWF05nI5BWvWFxlrU7gMAsOwW4vAE+iJTG/RdBs8SE8zimns81IvscGDtkBpkrUCLSe7mVlvdVaEHq9vKn1SozQSK+o7vBU9rxCIVKYA8M0cxa75T7z/ANqrtiGXWd4GNyiz7KRq0efbRjEPcxg6rpGvEyHgsD+NffukTcBOhmF0dsdIEAdIt60ziQAThuWLCsEiSJkkS6xKSMaPScjSssUBs5gggEAOFHEylLLNQFnixX0Em1mSRSppKdaKOzLIGElzZ0AFTTfgrbLUW3hIgE06Rp4ce9bj2blZbbs1jD+I+RAafaAmQJG6OaqbZiAlgBEpmRmBnocMQqsW1RHEXnPIlIAve6QnofuiqRYZdKYNMKmk9EPG3JNj+VKLS9nRbNtAhthi828YcX8zSJF0sJ6LbhWghra0/DwrlIiYXF2KydKbgerIVK22tEsDliXZCQRmhIyNVtrJHwmsjKjqZZhFdaTeI3xDgcAwGeGpA7VkQyAJXTl7Ws1GEaCYOLp1dmZnPgkobkWNuPIaB7TOcsPEdiwWB1Jg93b/ALlf2law4135nefNZcS21NT3nehxZnJBgN2AP5f0keZ70VonOkhJ35NQByCoNt+rjIDUokbab3m7eN2VfA+QR4MHNG3Y4olh+aL+VmYbrvpzXSbAtIlA6onFpRt6dTkP1a5HVcK62NZDl6sOxzAmTWuuKew28ANvQ39F96TXADMy3IOA6meuEhxsjhKRfENAAOkCcJDkmtMKHEs0NpIDhCAAwMwBQTXmx2iYhBLIxa2ZuggVNMe1SibdNbsENx6xBqBpn20ScH6H5IvbTs4vUmDOTpmWgw+ig+zi8Ggt6LhUmcpCZod5C5i1257nlzsezyUf4kznKqt45EXljo6+2RGiG4EiZaZUNSacyuchQQCTM9ZmRrdFJfeaoesOnP6oZE8s/vNNHHJCyyxNaGATif5SrlNT/KVhMiSH/an/ABR1++9F42ZZIlNuA4nmiRDTt8kkl3M4SNopLiok0TJLMAjh3p4HW7PJMklA9M67ZI/DZwHJv1Peuns3V+9EklzPZNEYR6f3qtKXQh8PvmkklQGA2eenFP6R/uUrSP8A87/cPJJJaI/s8yiIsL770kkTuLMlXcmSRRmAKk1JJMxUXoDqdh5FXGDo9ySSmx0MMewclXc8y+LzKSSCCZtuNe13MBZzs+BSSTE2A+hTw3V7EkkRURjPOpWnsiISamdQEkkktFomnaMAMr8uyqT4DejTFpJ4zTpJYDT0ZMUVKdoSSXScb2Si+SrOcZpJIoIxdUJyUkkwD//Z" id="219" name="Google Shape;219;p16"/>
          <p:cNvSpPr/>
          <p:nvPr/>
        </p:nvSpPr>
        <p:spPr>
          <a:xfrm>
            <a:off x="63500" y="-828675"/>
            <a:ext cx="2686050" cy="1704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descr="data:image/jpeg;base64,/9j/4AAQSkZJRgABAQAAAQABAAD/2wCEAAkGBhQSEBQUEhQVFBUUEhUUFBQUFBQVFBQUFRUVFBQUFBQXHCYeFxkjGRQVHy8gIycpLCwsFR4xNTAqNSYrLCkBCQoKDgwOFw8PGikcHBwpKSksKSkpKSwpKSkpKSkpKSkpKSkpKSkpKSkpKSkpKSwpLCwsLCkpLCwsLCkpKSwpLP/AABEIALMBGgMBIgACEQEDEQH/xAAbAAABBQEBAAAAAAAAAAAAAAADAAECBAUGB//EAEEQAAECAwUEBggEBQQDAQAAAAEAAgMRIQQSMUFRBWFxsSIygZGhwQYTUnKCstHwI0JicxSSorPhM8LD8RVDUyT/xAAaAQADAQEBAQAAAAAAAAAAAAABAgMABAUG/8QAJBEAAgICAgICAgMAAAAAAAAAAAECEQMxEiETQQQiMlEUQmH/2gAMAwEAAhEDEQA/AOUDVK6iXEri+pPDIhimyEVJoVmFFAQbCkDZAVlsSSJ60FRLAVPex6otWW2yVw28kZrJBDalND2mykwXFzeiAZSrh2b9F5+fNDHNRq2zrxY3KLdmqx5JVgGSqwHU7FYBVmiaNaxRgMSo24YqpZ2yRrUaLn4/YtfRmXaqYgJMbVXvVyaruVEkjHtDZLPjxZ0WjbAstzarpx6ITfZC6kYKtwISI6Gn5CpFAQEnQ1afRV3op2BgHBRkiFqaScUHdTXUSSUljA7qa6iEJSWACupXUS6muomoHJK6iXU0lgUQkmkiSTSQCQklJTuppIGIXU11EkmksYNcUrikCisbVLY4Awkwhq76qaZ0Nbkaiq2YRWxEcQVF0HkhZqM+2RHOo2mpKLYrEGOLi5pIMgZYCUzWaybe9zaywpTtNVKAYxl0XVlMy1zxC8XJJvJyo7Y9R42dlZGkisspEZqzcWZY4dwSmSTKZ+gWjCJK76dWySaDwnyR31CrXUXJTaKIG1wBRnxpiSruhKbGURaQE2Z9pCoFtVrWmGs8w6rqg+jnmuw9jhTRo8CSJYmyRrVDopuX2KKP1MWKEAhWo7EAtXQiDAEKN1HLUxYmFASSkilijdWADupSRLqaSNmIXU11EupXVrMDkmkiSSktYQd1NJFkmurGByTSRLqV1YwK6lJEuppIBHAUw5KSe6sAKyKnEWqFdThqFBstw4gRQ8KiFNrkriHkRtEFvrJ4mUwJtGYGfBWYbgXG6CCQDK811B7tQMVm2x5LxvkMAd+a0IDQxoAInngJB2UsqTXlZIvzUiyfRpwoQGKM1+izRHR4dpXdKDMpo0WMmrLIKoQrQrkKOueSZaLRN9nQnwSrHr1MOCS2h6TKMSzGSpvsZmt8Q5pnWYJo5aFeOzFgQ5K25swjRoCZrEXO+wKNGRabOqxsZW6YM1F8BVWWhHjMRtjTmxrWdCknMCibzMXxmDFgoJYr1qxVf1a6Ivog9le6lcVlsJTbBmi5Aop+rTGGrxgoLoaylYWirdSuo7mKF1GwArqV1EupXVrNQKSaSLdTXULADuprqJdSktYRXU4apgJwETELqlJSknDVjEZJSU5J7qwCha33XsIxnLWVMfFWYUScxjI4yATxLJeEwJm8RyCMyyCGLorJxHcvNi1LOV/qRkptTyScZL0bJBocRWmR1RARGOSSjY6lRoiMjw46zWPVhr1CUC0ZGg22KL7aVVkldU+KH5MOLTNT9YqskVgQcUFMtwnp3tmgQnKyHTUmqHTK4ZM1UbS+iNF3KlaZpo9sWXSKT2TKiYSTppvWLsVnL0R9WiMYk16ICg2woE8IVxWCEhBKylQaK0SGgeqK1v4eiC+EtHIZwM4sUbqtRISEWKqkTqgN1K6i3U1xGwArqa6ilqa6sYYNUg1TDU91azELqcNU7qe6tZiF1PJTupSWswtnxZAfF8wKVpNT7x5IGzRN0jMYkGWtR4SUdpW31YM6mspGU8ieC8aM1HK5F0rVBIDSa5SqTIASzJNAoQuk+cxITA6QrLHxB7kGxbNjxWzIN3HDXHGgoT3blGJZSy6114AmUyKEiZkCB2zVP5dsPiNOCL3VllUkAV0nirBgyFa8C36qVhN1oF8gzAcARkBPHfMZYK0508XHAYmeJ3lK/mSOiPx0VmN/S7umjQoU8ndxRRLUHiG5U0RmRABKQ/lHHIJV8uXsd/HXoCIRCk1qK6OACZan8wx7QoMjmdZSIaRV2bQcydclSGbm6QksfFD+qTXUcPBTmEn5fsWgICm0qDmFSaFmZDuQYjKKxNQiBBOgtWZcZiA5ivRYaA6EuuM6OaUQMNittYhPjNhisp7507kA7TJOMvdEs7tTjjyXLk+TBMtjwSZfbCUxDUNnRQRMgTLWnrAGocZS9qjeM1oXG4TI94cc+wqP8mLLeBoqEKBhq86AqdoBNAqxneico1soR5ZKq5qvGylDfBkuuM0c0osqthqbhRTLVEhNdgoEIaJ6nciwWK8IISSyUNGFmSAnuqYYnDFTkLRC6nAU7qkGLcgUDAVmBZpse44Bplx+5d6E1k8xTVXrI0OhtrRziPixHg1c3yM1QfEbi/Zn2BtZ7qcJD/KnarE2E0R3gEyIa0+04zl3SVzZ1lBdmG1MzKQEySJz+5pvSW1BzGta281pm50+rMSBlvE6aGa8hO2PbSKNi2hEiyvh7ASBdYw4Gk3OdgOAQ9pOJiugwySGl3WGYIabs8iSR2aK1Y7URCc1pBpQ0PeoWaJfiBx6/Ra4jCd6ZA3TJ7k6VsfH20WXWYN6wBN91ZDK6E/3nrwRbTn78Q/18UB310+qmejRM/XX6pz94acVADz0Uv8AHLgsYJZ4YcTP2HaaFRtJr2D5WolkFXftu9rRQtTekez5Wrq+L+TOf5H4kWRlZh2lUZKQXoOKZxqTLrrSm9ehWYNNXGgvEy/S0u8kOyC88To0+pocemJuE+C5pThEvGE5Fq+kYlFY/wDKkMnJh/DvZ1Prbgz9mqzrRa3EuN0U9YMcbhAb3zSRyxY8sckZ20dq3DIETqKzyA03kd6zYu2d5zoZAfmNc8gChbbhOm8k3ZOcWj2mzY2fiVjH7/qXNJuT2XilFaNGJtOuXbWdYYrPdQ0VY28kipNWmpn+aJlgq5HnzYotFRxb87wk4oNs17FbiGAYfhwf7bh5+C1rJtpwpPOgxH55UNPZ7lz9l6rf24PmEeznpN4jkfqkpWOn0d5Ai3mjDMU3OI8knNQ7H1fif87kVxXZFnOwb2qq+GrRCE5itGVEpIqRIaAWK86CVFtlVlkSJODYKzQaq/dQAySf1qjN8mUiqKIYpBqQKdWsjQrizNr2+50RjSfatUFczt4ziniOS1mNuzWo+qDp6aagfVZx226bmtMgH3hxBn98FYY67ZhxbzK5Jzi5067t8yuOXtFZ3VnRP206IboaKmeJ8Z5di6TYdnJaQ/NrXCmE6mndyWF6P7IugzEyeuTgJ4MnzXXWF4LixtQOscicgPv8u9cz60c/KzmNvbEdDdOEDIichljhuR9kQrrmNqZOY0neJT8Z966u32a827qJLOs9gEMt0DwSe0k+ARU6RbGvsipGrL49fbO5RP11+ilG0I9qRpWZJQzwGO7RTPQ2Tn910UL3DLT6p/8AHLgmH01+iASxZnDpYf6btFO0t6R7PlaoWbB/7btdQixx0ncfILp+O6kyGdfUrFqaJRpOgKNdQ446DvdPJd7kcfEqbOdMMacCyOTv6ElqQoQk3Xo99wDksnZpqz9uP8i1oTqN4N+ReVkfZ6OPRFsAU3Nb/SaJ32cYbwO4z5p2up8Pmnca/F5KVlDnfSx0zl/puwl/9WrmJff8y6f0ny/bd/cauZ+/FypF9CS2Qf8AXkwpAVHvD+6Un4dh5MTnH4v+YJhS3Y+q39qF/cIRYBq3s5M+qFZOqz9pvhHciQsW8W/8SRvsdaO0s0ToS/W7mSjNeqVliTHxH78VHasa7Aec5S7zJdON3EhkVSARPSRvrfVsE5EBxO85BaDrZIZLktiQ7rnknF4zlQLbtImx3BHkTdo0bPa7xNKCUt8xNWL6o7PbTdQY5gDJXLqNoamJ5CEplqe4mTA0Z4CcKIThyryIqJMLl9sn8U+95LqGrlNpunFPvFHkZxNS1mVmZxHIrC2TCE7zjdF3GROeQFVtbWdKzs+8GrnrFNwDQZTkOcyuVvtj5F9TfZtYkthwAS4uDWl+U8w2ekzquz2NZxDhgY4EnUkzn3DxXLejlhaJOzImNemZDw5LsLK2eG7kVGRxhXvLiAEP1d4nSZl3ho+V3erfq7tBiTzUALpa0VNT5Dw5JEWRk22yS5hZxPly4rpdpwZtO5sgsFtmvOMp5OnIS7+/uRZ14p9dlefl94pDs8NVZi2MjOmlZ4qq6M2crxGNCHcdUp0Jp6LNnNH/ALbtNRuRrVFk8jf5BBhRmAPk+tz2XZluc0O30c/tkipuN0Zw5UmKPtMAhtJkTnPiq8a3i4RME3TWYmsgTx/SPvkhWiLdaZ6ylVZZZfsZ4ov0a+y3zuftx/lWtCwb8PyBYexIl5sMyl0I/JbMGZDTuheIkUJvsWIQPp8I5qTzXt8lXIMvhOWjlOITP4nZaNn5pGxzC9JTQftv+dq5oeY5uXSekhoP23c2nzXNnHtHNyeOhJbIPwPA/KxO7H4v+cKDjQ+6f7bVKIani7+6xMKW7L1WftnwtDkSHi3i3nCQ7P1W+5E8I7keG2oO/kW/RJY6OjsUQXe0cmlC27F/CA1e3uFSskbQlh4V/KxK3WwOa0Vwc400H+VXFKk0Jlj7A7NfI1NDM56b6LbiRJwzwllwyXPwGyI4jTyK2mRJtA1c2VTOp3hNZFo1Nnvxr+Y08MBwzV0uWZZHU7zmc98grRejBWNJ0FMRQNpAzQw9ZsZhvO4nmndIVdlhkWYprJRcw07e3sQmRbg31I0Q7RbjSussu9cuSbcujphBKPZaDzhuypLguYtBnE7StllrMjUYZ8P8rDJnE7VbDNvZHNFJdGn6QOlAZ7rvlC5+xxboB0b5FbnpS6UJvuP5AKhYNk3od51ADDlvmJnskQn69kMjqJ0nozN3YWjgGMn8xC7OCRDbIY5rA2NBZAYcgTOuJOp8JBGO0C991lXeDRm4qMjjNaNtAMwF556rd5zccgj7NspE3PM3uPSOQAwaNAPMqrYbOGC8anGeZOq1LIKIIcq27A5Ul3lUtmxmkSApcBBMukJkTpwVva0K8xw1ksjZsg1gkKesYfhcBPd+aqOgPVFu0wL+FN3+Vz+17GWUoSQZTnTurjzXS2iOGDPvHdPBczbLcXvvZtmxwrrOngeC1qi2KTtIWxbI0XzEvEyAABIrMT/LuU7fFvAnVtRpMkobHGffyQLZFAaSfYFBLeoTPUhsxdo2q7IDMBNbWSYN7zPsAVTaUSbmUlQDXNWtoO/DZ77ln00Uj2pGv6OibYf7do5LooTRJtPY8GDcua9HndBn7doXQQjRvw/IN6eeyESRZSX6QP6p6KTmD+p3iEJuHwjnxU3GvxHkpjnPekzaD3H/ADBcyTXt8yuk9JATL3HrnPV1xGO/X77wqRYktgHdU+6f7Y+ilFPW+P8AuQypfwpIlulgfYLec+5EdZDXHB2Wtw8hNNYtB4B6I92N/eJVlg8CeZ+ilZLCSBR3/uFN7r1PDxWp/wCHkycnVDsRSYLsDxIUnIrFGC9tCd/+xioi1Fzpey3nj5LVtVlutNaFxGEsGtHkuesjvxCumGjmns35cxocty1rL1WcW679VjX/AC085LUsb+i3DLTXc48khmaESNchF2gOROZ1WbYtoTiEknrvHcwede1WdoRPwH4fm01OrvJYNlf0nfuO8YaEW6ZR+jpTb50vHdOv1Uhax7Q7j9Fiw4nSCsEIP/QkH2gEmTR5qMaMJdUYHsVdsdtaOmP1clbs0AxT0WuAIdiaTGp4o8UFz6MeJFcT3Z9qlY4Mndu5adq2cIYE6ms5Fs8NPvFBZDbOjTKmTcf+1VNLRFq9jekcS/dYPZIJnqZeSUG2+rk54vSd0G0kKYy7AtazbA9Y0OkcboncEpHeh7T9GTDhuiPpkOqauIGm9ZMlOHJFSzbSfFcG1LjKpyHku02TYRDZqXdY5/clyXonAAJIqS490qBdkXXRImuLtwGSE1RwrfRZfGmQBx+nmewLUhCQ7FhWEzcXHOgG77HgthkVIg2QtZoezwKzbNY7s6/neRPCTsJHEUKuWqpAOFxxPbgmc/kD4LMPowNvxrl0jrE3QOyeOk8s1k2dkquIvEAZUoZDH7krNu2qx0S9Qyo2ooPHLmmG0AMZGurNOCi510ejgw0lJ7Ex1f8AI04rF2lGndzBAHG6Stlu1GjIHdNunDd4qkWNLA2QJaZ3uh9MJpeZ0cTm7Qep2fMrluPQZ7zlc2jCbNjrrT0mg9WtZkmmgVTabZNZ7zj31W5W0WgvrI1/R3qM/ajro4eDfh19kLmvR7qM/aj810MM0HwfKNypJ9nPElOnYNdU7j8x10Qw6nwjnwTuPzHlwU7HMbb2A913Lj9yWIwVzx3+0NN0gtvbeA913LgsNo3Z6D2hoUbNQ06Z4au9h2o7Uosq4YOzGjNeH3gmDeWjvZdoVMgyOODvb9lm4omNLZxEsuvGn1d2/euksTA8w20qIg/LiS85VyXOWCcs+vF9rRu773rqNg1MEmf+q4fm1drT74KT2OjJ9JNlFsAtlMu9Y8brtZgrgRYSx8zwPGQI8D4L2radnvOgAjER2VnoTnX/ALXGba9Hrt0y6MSG2uhugtPerY510SyQswLtB2ZFaFmPQA4Zn2uCoss7gJFuFMssc1bh9GHM0lj/ADDenslRdtg/AicHZnXcFztm67v3B4wyujtMM+piYYOxPDUrm7L1z+5C8WFaPsd+i4w1HFWi5U2nmrs0GZHK26AbzpTABp0TkNzty7/0aiMs8INPSOMxTHHxXCXv0hGZE3DwVZY5NE1kijW9L44aS+vTLjnSglnvXPejx9ZHaCRTpHGkiJc1O3t9ZKmHDNBsEAQySAMJIrG6B5I2epbT9JRDhtbCbeP5q3ZCUpjtmsrbtrvQRCYXEXy9znuvEUDG1kMySuQ/icNwRG7RwEswkjjaZsmSLiztdg2QQWF05nI5BWvWFxlrU7gMAsOwW4vAE+iJTG/RdBs8SE8zimns81IvscGDtkBpkrUCLSe7mVlvdVaEHq9vKn1SozQSK+o7vBU9rxCIVKYA8M0cxa75T7z/ANqrtiGXWd4GNyiz7KRq0efbRjEPcxg6rpGvEyHgsD+NffukTcBOhmF0dsdIEAdIt60ziQAThuWLCsEiSJkkS6xKSMaPScjSssUBs5gggEAOFHEylLLNQFnixX0Em1mSRSppKdaKOzLIGElzZ0AFTTfgrbLUW3hIgE06Rp4ce9bj2blZbbs1jD+I+RAafaAmQJG6OaqbZiAlgBEpmRmBnocMQqsW1RHEXnPIlIAve6QnofuiqRYZdKYNMKmk9EPG3JNj+VKLS9nRbNtAhthi828YcX8zSJF0sJ6LbhWghra0/DwrlIiYXF2KydKbgerIVK22tEsDliXZCQRmhIyNVtrJHwmsjKjqZZhFdaTeI3xDgcAwGeGpA7VkQyAJXTl7Ws1GEaCYOLp1dmZnPgkobkWNuPIaB7TOcsPEdiwWB1Jg93b/ALlf2law4135nefNZcS21NT3nehxZnJBgN2AP5f0keZ70VonOkhJ35NQByCoNt+rjIDUokbab3m7eN2VfA+QR4MHNG3Y4olh+aL+VmYbrvpzXSbAtIlA6onFpRt6dTkP1a5HVcK62NZDl6sOxzAmTWuuKew28ANvQ39F96TXADMy3IOA6meuEhxsjhKRfENAAOkCcJDkmtMKHEs0NpIDhCAAwMwBQTXmx2iYhBLIxa2ZuggVNMe1SibdNbsENx6xBqBpn20ScH6H5IvbTs4vUmDOTpmWgw+ig+zi8Ggt6LhUmcpCZod5C5i1257nlzsezyUf4kznKqt45EXljo6+2RGiG4EiZaZUNSacyuchQQCTM9ZmRrdFJfeaoesOnP6oZE8s/vNNHHJCyyxNaGATif5SrlNT/KVhMiSH/an/ABR1++9F42ZZIlNuA4nmiRDTt8kkl3M4SNopLiok0TJLMAjh3p4HW7PJMklA9M67ZI/DZwHJv1Peuns3V+9EklzPZNEYR6f3qtKXQh8PvmkklQGA2eenFP6R/uUrSP8A87/cPJJJaI/s8yiIsL770kkTuLMlXcmSRRmAKk1JJMxUXoDqdh5FXGDo9ySSmx0MMewclXc8y+LzKSSCCZtuNe13MBZzs+BSSTE2A+hTw3V7EkkRURjPOpWnsiISamdQEkkktFomnaMAMr8uyqT4DejTFpJ4zTpJYDT0ZMUVKdoSSXScb2Si+SrOcZpJIoIxdUJyUkkwD//Z" id="220" name="Google Shape;220;p16"/>
          <p:cNvSpPr/>
          <p:nvPr/>
        </p:nvSpPr>
        <p:spPr>
          <a:xfrm>
            <a:off x="63500" y="-828675"/>
            <a:ext cx="2686050" cy="1704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http://zena-in.cz/media/2012/06/25/coc3.jpg" id="221" name="Google Shape;22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40610" y="260648"/>
            <a:ext cx="4823878" cy="32848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optikamaja.cz/wp-content/uploads/2011/10/Astigmatismus-socha-svobody2.jpg" id="222" name="Google Shape;222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39952" y="3501009"/>
            <a:ext cx="4824536" cy="3024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"/>
          <p:cNvSpPr txBox="1"/>
          <p:nvPr>
            <p:ph idx="1" type="body"/>
          </p:nvPr>
        </p:nvSpPr>
        <p:spPr>
          <a:xfrm>
            <a:off x="395536" y="404664"/>
            <a:ext cx="8568952" cy="6048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265176" lvl="0" marL="265176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i="1" lang="cs-CZ" sz="2800" u="sng"/>
              <a:t>Nejčastější výskyt: </a:t>
            </a:r>
            <a:r>
              <a:rPr lang="cs-CZ" sz="2000"/>
              <a:t>ranný věk, pre/puberta, klimakterium; obvykle na obou očích (nemusí současně) </a:t>
            </a:r>
            <a:endParaRPr sz="2400"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rPr i="1" lang="cs-CZ" sz="2800" u="sng"/>
              <a:t>Vyšetření:</a:t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1600"/>
              <a:buFont typeface="Verdana"/>
              <a:buChar char="-"/>
            </a:pPr>
            <a:r>
              <a:rPr lang="cs-CZ" sz="2000"/>
              <a:t>Štěrbinová lampa (biomikroskopie)</a:t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1600"/>
              <a:buFont typeface="Verdana"/>
              <a:buChar char="-"/>
            </a:pPr>
            <a:r>
              <a:rPr lang="cs-CZ" sz="2000"/>
              <a:t>Rohovková topografie</a:t>
            </a:r>
            <a:endParaRPr/>
          </a:p>
          <a:p>
            <a:pPr indent="-122935" lvl="0" marL="265176" rtl="0" algn="l">
              <a:spcBef>
                <a:spcPts val="250"/>
              </a:spcBef>
              <a:spcAft>
                <a:spcPts val="0"/>
              </a:spcAft>
              <a:buSzPts val="2240"/>
              <a:buFont typeface="Verdana"/>
              <a:buNone/>
            </a:pPr>
            <a:r>
              <a:t/>
            </a:r>
            <a:endParaRPr/>
          </a:p>
          <a:p>
            <a:pPr indent="-122935" lvl="0" marL="265176" rtl="0" algn="l">
              <a:spcBef>
                <a:spcPts val="250"/>
              </a:spcBef>
              <a:spcAft>
                <a:spcPts val="0"/>
              </a:spcAft>
              <a:buSzPts val="2240"/>
              <a:buFont typeface="Verdana"/>
              <a:buNone/>
            </a:pPr>
            <a:r>
              <a:t/>
            </a:r>
            <a:endParaRPr/>
          </a:p>
          <a:p>
            <a:pPr indent="-122935" lvl="0" marL="265176" rtl="0" algn="l">
              <a:spcBef>
                <a:spcPts val="250"/>
              </a:spcBef>
              <a:spcAft>
                <a:spcPts val="0"/>
              </a:spcAft>
              <a:buSzPts val="2240"/>
              <a:buFont typeface="Verdana"/>
              <a:buNone/>
            </a:pPr>
            <a:r>
              <a:t/>
            </a:r>
            <a:endParaRPr/>
          </a:p>
          <a:p>
            <a:pPr indent="-265176" lvl="0" marL="265176" rtl="0" algn="ctr">
              <a:spcBef>
                <a:spcPts val="250"/>
              </a:spcBef>
              <a:spcAft>
                <a:spcPts val="0"/>
              </a:spcAft>
              <a:buSzPts val="1600"/>
              <a:buNone/>
            </a:pPr>
            <a:r>
              <a:rPr b="1" lang="cs-CZ" sz="2000">
                <a:solidFill>
                  <a:srgbClr val="FF0000"/>
                </a:solidFill>
              </a:rPr>
              <a:t>Stádia keratokonu se hodnotí dle Amslerovy stupnice (Amsler I – IV) </a:t>
            </a:r>
            <a:endParaRPr/>
          </a:p>
          <a:p>
            <a:pPr indent="-265176" lvl="0" marL="265176" rtl="0" algn="ctr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rPr lang="cs-CZ" sz="2800"/>
              <a:t>/</a:t>
            </a:r>
            <a:r>
              <a:rPr lang="cs-CZ" sz="2800">
                <a:latin typeface="Arial"/>
                <a:ea typeface="Arial"/>
                <a:cs typeface="Arial"/>
                <a:sym typeface="Arial"/>
              </a:rPr>
              <a:t>↑</a:t>
            </a:r>
            <a:r>
              <a:rPr lang="cs-CZ" sz="2800">
                <a:latin typeface="Verdana"/>
                <a:ea typeface="Verdana"/>
                <a:cs typeface="Verdana"/>
                <a:sym typeface="Verdana"/>
              </a:rPr>
              <a:t>zakřivení rohovky, visus, tloušťka rohovky/</a:t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grpSp>
        <p:nvGrpSpPr>
          <p:cNvPr id="228" name="Google Shape;228;p17"/>
          <p:cNvGrpSpPr/>
          <p:nvPr/>
        </p:nvGrpSpPr>
        <p:grpSpPr>
          <a:xfrm>
            <a:off x="5364088" y="1556792"/>
            <a:ext cx="3779912" cy="2520280"/>
            <a:chOff x="4860032" y="2060848"/>
            <a:chExt cx="4113748" cy="2664296"/>
          </a:xfrm>
        </p:grpSpPr>
        <p:pic>
          <p:nvPicPr>
            <p:cNvPr descr="as.bmp" id="229" name="Google Shape;229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60032" y="2060848"/>
              <a:ext cx="3846844" cy="26642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0" name="Google Shape;230;p17"/>
            <p:cNvSpPr txBox="1"/>
            <p:nvPr/>
          </p:nvSpPr>
          <p:spPr>
            <a:xfrm rot="-5400000">
              <a:off x="8501082" y="4252446"/>
              <a:ext cx="5760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iroc.ch</a:t>
              </a:r>
              <a:endPara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"/>
          <p:cNvSpPr txBox="1"/>
          <p:nvPr>
            <p:ph idx="1" type="body"/>
          </p:nvPr>
        </p:nvSpPr>
        <p:spPr>
          <a:xfrm>
            <a:off x="323528" y="404664"/>
            <a:ext cx="8496944" cy="5976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265176" lvl="0" marL="265176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i="1" lang="cs-CZ" sz="2800" u="sng"/>
              <a:t>Korekce a léčba:</a:t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1600"/>
              <a:buFont typeface="Verdana"/>
              <a:buChar char="-"/>
            </a:pPr>
            <a:r>
              <a:rPr lang="cs-CZ" sz="2000"/>
              <a:t>Zpočátku brýle (myopizace + astigmatismus)</a:t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1600"/>
              <a:buFont typeface="Verdana"/>
              <a:buChar char="-"/>
            </a:pPr>
            <a:r>
              <a:rPr lang="cs-CZ" sz="2000"/>
              <a:t>Tvrdé kč (korekce + zpomalení/zastavení vyklenutí)</a:t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1600"/>
              <a:buFont typeface="Verdana"/>
              <a:buChar char="-"/>
            </a:pPr>
            <a:r>
              <a:rPr lang="cs-CZ" sz="2000"/>
              <a:t>Perforující keratoplastika</a:t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1600"/>
              <a:buFont typeface="Verdana"/>
              <a:buChar char="-"/>
            </a:pPr>
            <a:r>
              <a:rPr lang="cs-CZ" sz="2000"/>
              <a:t>Kera-ring</a:t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1600"/>
              <a:buFont typeface="Verdana"/>
              <a:buChar char="-"/>
            </a:pPr>
            <a:r>
              <a:rPr lang="cs-CZ" sz="2000"/>
              <a:t>Cross-linkink (epitelová abraze – riboflavin – UV)</a:t>
            </a:r>
            <a:endParaRPr/>
          </a:p>
          <a:p>
            <a:pPr indent="-143255" lvl="0" marL="265176" rtl="0" algn="l">
              <a:spcBef>
                <a:spcPts val="250"/>
              </a:spcBef>
              <a:spcAft>
                <a:spcPts val="0"/>
              </a:spcAft>
              <a:buSzPts val="1920"/>
              <a:buFont typeface="Verdana"/>
              <a:buNone/>
            </a:pPr>
            <a:r>
              <a:t/>
            </a:r>
            <a:endParaRPr sz="2400"/>
          </a:p>
          <a:p>
            <a:pPr indent="-122935" lvl="0" marL="265176" rtl="0" algn="l">
              <a:spcBef>
                <a:spcPts val="250"/>
              </a:spcBef>
              <a:spcAft>
                <a:spcPts val="0"/>
              </a:spcAft>
              <a:buSzPts val="2240"/>
              <a:buFont typeface="Verdana"/>
              <a:buNone/>
            </a:pPr>
            <a:r>
              <a:t/>
            </a:r>
            <a:endParaRPr/>
          </a:p>
        </p:txBody>
      </p:sp>
      <p:grpSp>
        <p:nvGrpSpPr>
          <p:cNvPr id="236" name="Google Shape;236;p18"/>
          <p:cNvGrpSpPr/>
          <p:nvPr/>
        </p:nvGrpSpPr>
        <p:grpSpPr>
          <a:xfrm>
            <a:off x="6300192" y="764704"/>
            <a:ext cx="2466975" cy="1872208"/>
            <a:chOff x="5508104" y="1628800"/>
            <a:chExt cx="2466975" cy="1872208"/>
          </a:xfrm>
        </p:grpSpPr>
        <p:pic>
          <p:nvPicPr>
            <p:cNvPr descr="sdf.jpg" id="237" name="Google Shape;237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08104" y="1628800"/>
              <a:ext cx="2466975" cy="1847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8" name="Google Shape;238;p18"/>
            <p:cNvSpPr txBox="1"/>
            <p:nvPr/>
          </p:nvSpPr>
          <p:spPr>
            <a:xfrm>
              <a:off x="6876256" y="3212976"/>
              <a:ext cx="1080120" cy="288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kontaktela.cz</a:t>
              </a:r>
              <a:endPara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239" name="Google Shape;239;p18"/>
          <p:cNvGrpSpPr/>
          <p:nvPr/>
        </p:nvGrpSpPr>
        <p:grpSpPr>
          <a:xfrm>
            <a:off x="827584" y="3356992"/>
            <a:ext cx="2322839" cy="1800200"/>
            <a:chOff x="6372200" y="2996952"/>
            <a:chExt cx="2322839" cy="1800200"/>
          </a:xfrm>
        </p:grpSpPr>
        <p:pic>
          <p:nvPicPr>
            <p:cNvPr descr="adfg.bmp" id="240" name="Google Shape;240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72200" y="2996952"/>
              <a:ext cx="2322839" cy="1800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Google Shape;241;p18"/>
            <p:cNvSpPr txBox="1"/>
            <p:nvPr/>
          </p:nvSpPr>
          <p:spPr>
            <a:xfrm>
              <a:off x="8100392" y="4509120"/>
              <a:ext cx="57606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kst.cz</a:t>
              </a:r>
              <a:endPara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242" name="Google Shape;242;p18"/>
          <p:cNvGrpSpPr/>
          <p:nvPr/>
        </p:nvGrpSpPr>
        <p:grpSpPr>
          <a:xfrm>
            <a:off x="3635896" y="3501008"/>
            <a:ext cx="2376264" cy="1656184"/>
            <a:chOff x="1907704" y="3645024"/>
            <a:chExt cx="2376264" cy="1656184"/>
          </a:xfrm>
        </p:grpSpPr>
        <p:pic>
          <p:nvPicPr>
            <p:cNvPr descr="afsd.bmp" id="243" name="Google Shape;243;p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07704" y="3645024"/>
              <a:ext cx="2351030" cy="14401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Google Shape;244;p18"/>
            <p:cNvSpPr txBox="1"/>
            <p:nvPr/>
          </p:nvSpPr>
          <p:spPr>
            <a:xfrm>
              <a:off x="2771800" y="5013176"/>
              <a:ext cx="1512168" cy="288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brusselseyecenter.be</a:t>
              </a:r>
              <a:endPara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245" name="Google Shape;245;p18"/>
          <p:cNvGrpSpPr/>
          <p:nvPr/>
        </p:nvGrpSpPr>
        <p:grpSpPr>
          <a:xfrm>
            <a:off x="6372200" y="3429000"/>
            <a:ext cx="2466975" cy="2088232"/>
            <a:chOff x="755576" y="2996952"/>
            <a:chExt cx="2466975" cy="2088232"/>
          </a:xfrm>
        </p:grpSpPr>
        <p:pic>
          <p:nvPicPr>
            <p:cNvPr descr="imagesCAW1AHFH.jpg" id="246" name="Google Shape;246;p1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55576" y="2996952"/>
              <a:ext cx="2466975" cy="1847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18"/>
            <p:cNvSpPr txBox="1"/>
            <p:nvPr/>
          </p:nvSpPr>
          <p:spPr>
            <a:xfrm>
              <a:off x="2123728" y="4797152"/>
              <a:ext cx="1080120" cy="288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dellvision.com</a:t>
              </a:r>
              <a:endPara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"/>
          <p:cNvSpPr txBox="1"/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3600"/>
              <a:buFont typeface="Verdana"/>
              <a:buNone/>
            </a:pPr>
            <a:r>
              <a:rPr lang="cs-CZ"/>
              <a:t>Onemocnění oční čočky</a:t>
            </a:r>
            <a:endParaRPr/>
          </a:p>
        </p:txBody>
      </p:sp>
      <p:sp>
        <p:nvSpPr>
          <p:cNvPr id="253" name="Google Shape;253;p19"/>
          <p:cNvSpPr txBox="1"/>
          <p:nvPr>
            <p:ph idx="1" type="body"/>
          </p:nvPr>
        </p:nvSpPr>
        <p:spPr>
          <a:xfrm>
            <a:off x="457200" y="1052736"/>
            <a:ext cx="8229600" cy="54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265176" lvl="0" marL="265176" rtl="0" algn="l">
              <a:spcBef>
                <a:spcPts val="0"/>
              </a:spcBef>
              <a:spcAft>
                <a:spcPts val="0"/>
              </a:spcAft>
              <a:buSzPts val="2240"/>
              <a:buChar char="⚫"/>
            </a:pPr>
            <a:r>
              <a:rPr lang="cs-CZ"/>
              <a:t>Katarakta (šedý zákal) – </a:t>
            </a:r>
            <a:r>
              <a:rPr lang="cs-CZ" sz="2000"/>
              <a:t>zakalení oční čočky</a:t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1600"/>
              <a:buNone/>
            </a:pPr>
            <a:r>
              <a:rPr lang="cs-CZ" sz="2000"/>
              <a:t>	</a:t>
            </a:r>
            <a:r>
              <a:rPr i="1" lang="cs-CZ" sz="2800" u="sng"/>
              <a:t>Příčiny:</a:t>
            </a:r>
            <a:endParaRPr i="1" sz="2000" u="sng"/>
          </a:p>
          <a:p>
            <a:pPr indent="-514350" lvl="2" marL="1314450" rtl="0" algn="l">
              <a:spcBef>
                <a:spcPts val="250"/>
              </a:spcBef>
              <a:spcAft>
                <a:spcPts val="0"/>
              </a:spcAft>
              <a:buSzPts val="2000"/>
              <a:buFont typeface="Verdana"/>
              <a:buAutoNum type="alphaLcParenR"/>
            </a:pPr>
            <a:r>
              <a:rPr lang="cs-CZ" sz="2000"/>
              <a:t>vrozené (infant. kat.) – užív. kortikosteroidů, toxoplasmóza, zarděnky</a:t>
            </a:r>
            <a:endParaRPr/>
          </a:p>
          <a:p>
            <a:pPr indent="-514350" lvl="2" marL="1314450" rtl="0" algn="l">
              <a:spcBef>
                <a:spcPts val="250"/>
              </a:spcBef>
              <a:spcAft>
                <a:spcPts val="0"/>
              </a:spcAft>
              <a:buSzPts val="2000"/>
              <a:buFont typeface="Verdana"/>
              <a:buAutoNum type="alphaLcParenR"/>
            </a:pPr>
            <a:r>
              <a:rPr lang="cs-CZ" sz="2000"/>
              <a:t>získané – senilní, traumatická, radiační, syst. kožní onem., oční onem., onem. CNS</a:t>
            </a:r>
            <a:endParaRPr/>
          </a:p>
          <a:p>
            <a:pPr indent="-514350" lvl="2" marL="1314450" rtl="0" algn="l">
              <a:spcBef>
                <a:spcPts val="250"/>
              </a:spcBef>
              <a:spcAft>
                <a:spcPts val="0"/>
              </a:spcAft>
              <a:buSzPts val="2000"/>
              <a:buFont typeface="Verdana"/>
              <a:buAutoNum type="alphaLcParenR"/>
            </a:pPr>
            <a:r>
              <a:rPr lang="cs-CZ" sz="2000"/>
              <a:t>dědičné – manifestuje v dětství nebo později; Downův sy.</a:t>
            </a:r>
            <a:endParaRPr/>
          </a:p>
          <a:p>
            <a:pPr indent="-514350" lvl="2" marL="1314450" rtl="0" algn="l">
              <a:spcBef>
                <a:spcPts val="2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-958850" lvl="2" marL="1314450" rtl="0" algn="l">
              <a:spcBef>
                <a:spcPts val="250"/>
              </a:spcBef>
              <a:spcAft>
                <a:spcPts val="0"/>
              </a:spcAft>
              <a:buSzPts val="2800"/>
              <a:buNone/>
            </a:pPr>
            <a:r>
              <a:rPr i="1" lang="cs-CZ" sz="2800" u="sng"/>
              <a:t>Projevy: </a:t>
            </a:r>
            <a:r>
              <a:rPr lang="cs-CZ" sz="2000"/>
              <a:t>myopizace, zastřené vidění, </a:t>
            </a:r>
            <a:r>
              <a:rPr lang="cs-CZ" sz="2000">
                <a:latin typeface="Arial"/>
                <a:ea typeface="Arial"/>
                <a:cs typeface="Arial"/>
                <a:sym typeface="Arial"/>
              </a:rPr>
              <a:t>↓</a:t>
            </a:r>
            <a:r>
              <a:rPr lang="cs-CZ" sz="2000"/>
              <a:t>visus, „slepota“</a:t>
            </a:r>
            <a:endParaRPr/>
          </a:p>
          <a:p>
            <a:pPr indent="-958850" lvl="2" marL="1314450" rtl="0" algn="l">
              <a:spcBef>
                <a:spcPts val="250"/>
              </a:spcBef>
              <a:spcAft>
                <a:spcPts val="0"/>
              </a:spcAft>
              <a:buSzPts val="2800"/>
              <a:buNone/>
            </a:pPr>
            <a:r>
              <a:rPr i="1" lang="cs-CZ" sz="2800" u="sng"/>
              <a:t>Rizikové faktory: </a:t>
            </a:r>
            <a:r>
              <a:rPr lang="cs-CZ" sz="2000"/>
              <a:t>expozice UV, pohlaví (ženy), rasa (černoši), 	alkoholismus, kouření, dědičnost, užívání léků,DM,…</a:t>
            </a:r>
            <a:endParaRPr/>
          </a:p>
          <a:p>
            <a:pPr indent="-958850" lvl="2" marL="1314450" rtl="0" algn="l">
              <a:spcBef>
                <a:spcPts val="250"/>
              </a:spcBef>
              <a:spcAft>
                <a:spcPts val="0"/>
              </a:spcAft>
              <a:buSzPts val="2800"/>
              <a:buNone/>
            </a:pPr>
            <a:r>
              <a:rPr i="1" lang="cs-CZ" sz="2800" u="sng"/>
              <a:t>Terapie:</a:t>
            </a:r>
            <a:r>
              <a:rPr lang="cs-CZ" sz="2000"/>
              <a:t> implantace IOL	</a:t>
            </a: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3600"/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105" name="Google Shape;105;p2"/>
          <p:cNvSpPr txBox="1"/>
          <p:nvPr>
            <p:ph idx="1" type="body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265176" lvl="0" marL="265176" rtl="0" algn="l">
              <a:spcBef>
                <a:spcPts val="0"/>
              </a:spcBef>
              <a:spcAft>
                <a:spcPts val="0"/>
              </a:spcAft>
              <a:buSzPts val="2240"/>
              <a:buChar char="⚫"/>
            </a:pPr>
            <a:r>
              <a:rPr lang="cs-CZ"/>
              <a:t>39 mil osob nevidomých</a:t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Char char="⚫"/>
            </a:pPr>
            <a:r>
              <a:rPr lang="cs-CZ"/>
              <a:t>246 mil osob slabozrakých (low vision)</a:t>
            </a:r>
            <a:endParaRPr/>
          </a:p>
          <a:p>
            <a:pPr indent="-122935" lvl="0" marL="265176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Char char="⚫"/>
            </a:pPr>
            <a:r>
              <a:rPr lang="cs-CZ"/>
              <a:t>90% v rozvojových zemích</a:t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Char char="⚫"/>
            </a:pPr>
            <a:r>
              <a:rPr lang="cs-CZ"/>
              <a:t>rizikový faktor: věk pod 12 let a nad 50 let</a:t>
            </a:r>
            <a:endParaRPr/>
          </a:p>
          <a:p>
            <a:pPr indent="-122935" lvl="0" marL="265176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l1obr1.jpg" id="258" name="Google Shape;258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332656"/>
            <a:ext cx="40513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0"/>
          <p:cNvSpPr txBox="1"/>
          <p:nvPr/>
        </p:nvSpPr>
        <p:spPr>
          <a:xfrm>
            <a:off x="3059832" y="3068960"/>
            <a:ext cx="12961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www.neumm.cz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imgCataract.jpg" id="260" name="Google Shape;26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2636912"/>
            <a:ext cx="4248472" cy="3206858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0"/>
          <p:cNvSpPr txBox="1"/>
          <p:nvPr/>
        </p:nvSpPr>
        <p:spPr>
          <a:xfrm>
            <a:off x="7164288" y="5877272"/>
            <a:ext cx="158417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www.harvardeye.com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1"/>
          <p:cNvSpPr txBox="1"/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3600"/>
              <a:buFont typeface="Verdana"/>
              <a:buNone/>
            </a:pPr>
            <a:r>
              <a:rPr lang="cs-CZ"/>
              <a:t>Chirurgie katarakty</a:t>
            </a:r>
            <a:endParaRPr/>
          </a:p>
        </p:txBody>
      </p:sp>
      <p:pic>
        <p:nvPicPr>
          <p:cNvPr descr="imagesCA9I09A4.jpg" id="267" name="Google Shape;267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1124744"/>
            <a:ext cx="2664296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CAIYMX6V.jpg" id="268" name="Google Shape;26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4048" y="1196752"/>
            <a:ext cx="2700300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titled.bmp" id="269" name="Google Shape;26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5616" y="3933056"/>
            <a:ext cx="2592288" cy="26700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CARO06ST.jpg" id="270" name="Google Shape;270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86248" y="3933056"/>
            <a:ext cx="2798120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1"/>
          <p:cNvSpPr txBox="1"/>
          <p:nvPr/>
        </p:nvSpPr>
        <p:spPr>
          <a:xfrm>
            <a:off x="6347248" y="6494280"/>
            <a:ext cx="165618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www.adrianhoe.com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"/>
          <p:cNvSpPr txBox="1"/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3600"/>
              <a:buFont typeface="Verdana"/>
              <a:buNone/>
            </a:pPr>
            <a:r>
              <a:rPr lang="cs-CZ"/>
              <a:t>IOL = nitrooční čočky</a:t>
            </a:r>
            <a:endParaRPr/>
          </a:p>
        </p:txBody>
      </p:sp>
      <p:pic>
        <p:nvPicPr>
          <p:cNvPr descr="iols.png" id="277" name="Google Shape;277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2331" y="1643062"/>
            <a:ext cx="4905375" cy="19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CAPXU3IR.jpg" id="282" name="Google Shape;28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6296" y="1"/>
            <a:ext cx="1907703" cy="221578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3"/>
          <p:cNvSpPr txBox="1"/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3600"/>
              <a:buFont typeface="Verdana"/>
              <a:buNone/>
            </a:pPr>
            <a:r>
              <a:rPr lang="cs-CZ"/>
              <a:t>Glaukom = </a:t>
            </a:r>
            <a:r>
              <a:rPr b="1" lang="cs-CZ">
                <a:solidFill>
                  <a:srgbClr val="00B050"/>
                </a:solidFill>
              </a:rPr>
              <a:t>zelený zákal</a:t>
            </a:r>
            <a:endParaRPr b="1">
              <a:solidFill>
                <a:srgbClr val="00B050"/>
              </a:solidFill>
            </a:endParaRPr>
          </a:p>
        </p:txBody>
      </p:sp>
      <p:sp>
        <p:nvSpPr>
          <p:cNvPr id="284" name="Google Shape;284;p23"/>
          <p:cNvSpPr txBox="1"/>
          <p:nvPr>
            <p:ph idx="1" type="body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265176" lvl="0" marL="265176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i="1" lang="cs-CZ"/>
              <a:t>O co vlastně jde? </a:t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rPr i="1" lang="cs-CZ"/>
              <a:t>Co zeleného v oku vzniká???</a:t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rPr lang="cs-CZ" u="sng"/>
              <a:t>Glaukom</a:t>
            </a:r>
            <a:r>
              <a:rPr lang="cs-CZ"/>
              <a:t> = </a:t>
            </a:r>
            <a:r>
              <a:rPr lang="cs-CZ" sz="2000"/>
              <a:t>skupina </a:t>
            </a:r>
            <a:r>
              <a:rPr b="1" lang="cs-CZ" sz="2000">
                <a:solidFill>
                  <a:srgbClr val="FF0000"/>
                </a:solidFill>
              </a:rPr>
              <a:t>neurodegenerativních</a:t>
            </a:r>
            <a:r>
              <a:rPr lang="cs-CZ" sz="2000"/>
              <a:t> onemocnění, doprovázených </a:t>
            </a:r>
            <a:r>
              <a:rPr lang="cs-CZ" sz="2000">
                <a:latin typeface="Arial"/>
                <a:ea typeface="Arial"/>
                <a:cs typeface="Arial"/>
                <a:sym typeface="Arial"/>
              </a:rPr>
              <a:t>↑</a:t>
            </a:r>
            <a:r>
              <a:rPr lang="cs-CZ" sz="2000"/>
              <a:t>NT</a:t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rPr lang="cs-CZ" sz="2800"/>
              <a:t>Normální NT: </a:t>
            </a:r>
            <a:r>
              <a:rPr lang="cs-CZ" sz="2800" u="sng"/>
              <a:t>10-21 mmHg </a:t>
            </a:r>
            <a:r>
              <a:rPr lang="cs-CZ" sz="2800"/>
              <a:t>(viz. pachymetrie)</a:t>
            </a:r>
            <a:endParaRPr sz="2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"/>
          <p:cNvSpPr txBox="1"/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3600"/>
              <a:buFont typeface="Verdana"/>
              <a:buNone/>
            </a:pPr>
            <a:r>
              <a:rPr lang="cs-CZ"/>
              <a:t>Cirkulace komorové vody</a:t>
            </a:r>
            <a:endParaRPr/>
          </a:p>
        </p:txBody>
      </p:sp>
      <p:pic>
        <p:nvPicPr>
          <p:cNvPr descr="aqueousflow.jpg" id="290" name="Google Shape;290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9019" y="909637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4"/>
          <p:cNvSpPr txBox="1"/>
          <p:nvPr/>
        </p:nvSpPr>
        <p:spPr>
          <a:xfrm>
            <a:off x="6012160" y="6093296"/>
            <a:ext cx="201622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www.e-sunbear.com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"/>
          <p:cNvSpPr txBox="1"/>
          <p:nvPr>
            <p:ph idx="1" type="body"/>
          </p:nvPr>
        </p:nvSpPr>
        <p:spPr>
          <a:xfrm>
            <a:off x="457200" y="404664"/>
            <a:ext cx="8229600" cy="6120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265176" lvl="0" marL="265176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i="1" lang="cs-CZ" sz="2800" u="sng"/>
              <a:t>Příčiny </a:t>
            </a:r>
            <a:r>
              <a:rPr i="1" lang="cs-CZ" sz="2800" u="sng">
                <a:latin typeface="Arial"/>
                <a:ea typeface="Arial"/>
                <a:cs typeface="Arial"/>
                <a:sym typeface="Arial"/>
              </a:rPr>
              <a:t>↑</a:t>
            </a:r>
            <a:r>
              <a:rPr i="1" lang="cs-CZ" sz="2800" u="sng"/>
              <a:t>NT:</a:t>
            </a:r>
            <a:endParaRPr/>
          </a:p>
          <a:p>
            <a:pPr indent="-514350" lvl="0" marL="514350" rtl="0" algn="l">
              <a:spcBef>
                <a:spcPts val="250"/>
              </a:spcBef>
              <a:spcAft>
                <a:spcPts val="0"/>
              </a:spcAft>
              <a:buSzPts val="2240"/>
              <a:buAutoNum type="arabicParenR"/>
            </a:pPr>
            <a:r>
              <a:rPr b="1" lang="cs-CZ"/>
              <a:t>Uzavření odtokových cest </a:t>
            </a:r>
            <a:r>
              <a:rPr lang="cs-CZ" sz="2400"/>
              <a:t>- duhovka uzavře CS úhel</a:t>
            </a:r>
            <a:endParaRPr/>
          </a:p>
          <a:p>
            <a:pPr indent="-372110" lvl="0" marL="514350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372110" lvl="0" marL="514350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372110" lvl="0" marL="514350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372110" lvl="0" marL="514350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372110" lvl="0" marL="514350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372110" lvl="0" marL="514350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514350" lvl="0" marL="514350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rPr b="1" lang="cs-CZ">
                <a:solidFill>
                  <a:srgbClr val="0070C0"/>
                </a:solidFill>
              </a:rPr>
              <a:t>=</a:t>
            </a:r>
            <a:r>
              <a:rPr lang="cs-CZ"/>
              <a:t> </a:t>
            </a:r>
            <a:r>
              <a:rPr b="1" lang="cs-CZ" u="sng">
                <a:solidFill>
                  <a:srgbClr val="0070C0"/>
                </a:solidFill>
              </a:rPr>
              <a:t>GLAUKOM S UZAVŘENÝM ÚHLEM</a:t>
            </a:r>
            <a:endParaRPr/>
          </a:p>
          <a:p>
            <a:pPr indent="-514350" lvl="0" marL="514350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pic>
        <p:nvPicPr>
          <p:cNvPr descr="neomed.gif" id="297" name="Google Shape;29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9952" y="1772816"/>
            <a:ext cx="4246976" cy="2868712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5"/>
          <p:cNvSpPr txBox="1"/>
          <p:nvPr/>
        </p:nvSpPr>
        <p:spPr>
          <a:xfrm>
            <a:off x="6876256" y="4509120"/>
            <a:ext cx="1296144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www.neomed.cz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www.kubena.cz.jpg" id="299" name="Google Shape;29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9592" y="1772816"/>
            <a:ext cx="2945192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5"/>
          <p:cNvSpPr txBox="1"/>
          <p:nvPr/>
        </p:nvSpPr>
        <p:spPr>
          <a:xfrm>
            <a:off x="2627784" y="4365104"/>
            <a:ext cx="12241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www.kubena.cz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6"/>
          <p:cNvSpPr txBox="1"/>
          <p:nvPr>
            <p:ph idx="1" type="body"/>
          </p:nvPr>
        </p:nvSpPr>
        <p:spPr>
          <a:xfrm>
            <a:off x="251520" y="188640"/>
            <a:ext cx="8640960" cy="6408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</a:pPr>
            <a:r>
              <a:rPr b="1" lang="cs-CZ" sz="2000"/>
              <a:t> </a:t>
            </a:r>
            <a:endParaRPr/>
          </a:p>
          <a:p>
            <a:pPr indent="-274320" lvl="0" marL="274320" rtl="0" algn="l"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ts val="2240"/>
              <a:buNone/>
            </a:pPr>
            <a:r>
              <a:rPr i="1" lang="cs-CZ" sz="2800" u="sng"/>
              <a:t>Výskyt:</a:t>
            </a:r>
            <a:r>
              <a:rPr lang="cs-CZ" sz="2800">
                <a:solidFill>
                  <a:srgbClr val="FF0000"/>
                </a:solidFill>
              </a:rPr>
              <a:t> </a:t>
            </a:r>
            <a:endParaRPr/>
          </a:p>
          <a:p>
            <a:pPr indent="-274320" lvl="0" marL="274320" rtl="0" algn="l"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</a:pPr>
            <a:r>
              <a:rPr lang="cs-CZ" sz="2000"/>
              <a:t>anatomicky predisponované oči (menší bulbus, menší rohovka, užší komorový úhel) </a:t>
            </a:r>
            <a:r>
              <a:rPr lang="cs-CZ" sz="2000"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cs-CZ" sz="2000"/>
              <a:t>funkční pupilární blok komorového úhlu naléhající duhovkou - hromadění KV v přední komoře</a:t>
            </a:r>
            <a:endParaRPr/>
          </a:p>
          <a:p>
            <a:pPr indent="-172720" lvl="0" marL="274320" rtl="0" algn="l"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</a:pPr>
            <a:r>
              <a:t/>
            </a:r>
            <a:endParaRPr sz="2000"/>
          </a:p>
          <a:p>
            <a:pPr indent="-274320" lvl="0" marL="274320" rtl="0" algn="l"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</a:pPr>
            <a:r>
              <a:rPr lang="cs-CZ" sz="2000"/>
              <a:t>vyvolán podněty rozšiřujícími zornici (mydriatika, šero, nervové vzrušení, podráždění sympatiku, atropinové preparáty), pití kávy</a:t>
            </a:r>
            <a:endParaRPr/>
          </a:p>
          <a:p>
            <a:pPr indent="-274320" lvl="0" marL="274320" rtl="0" algn="l"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</a:pPr>
            <a:r>
              <a:t/>
            </a:r>
            <a:endParaRPr sz="2000"/>
          </a:p>
          <a:p>
            <a:pPr indent="-172720" lvl="0" marL="274320" rtl="0" algn="l"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Verdana"/>
              <a:buNone/>
            </a:pPr>
            <a:r>
              <a:t/>
            </a:r>
            <a:endParaRPr sz="2000"/>
          </a:p>
          <a:p>
            <a:pPr indent="-172720" lvl="0" marL="274320" rtl="0" algn="l"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</a:pPr>
            <a:r>
              <a:t/>
            </a:r>
            <a:endParaRPr sz="2000"/>
          </a:p>
          <a:p>
            <a:pPr indent="-274320" lvl="0" marL="274320" rtl="0" algn="l"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7"/>
          <p:cNvSpPr txBox="1"/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3600"/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311" name="Google Shape;311;p27"/>
          <p:cNvSpPr txBox="1"/>
          <p:nvPr>
            <p:ph idx="1" type="body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274320" lvl="0" marL="27432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84"/>
              <a:buChar char="⚫"/>
            </a:pPr>
            <a:r>
              <a:rPr b="1" lang="cs-CZ" sz="2480" u="sng"/>
              <a:t>Subjektivní příznaky:</a:t>
            </a:r>
            <a:r>
              <a:rPr lang="cs-CZ" sz="2480"/>
              <a:t> rychlý pokles visu, bolest oka a hlavy, nevolnost, zvracení</a:t>
            </a:r>
            <a:r>
              <a:rPr lang="cs-CZ" sz="2170"/>
              <a:t>, stadium před akutním záchvatem (zamlžené vidění, duhové lemy kolem světel, jednostranná bolest hlavy, mírná nevolnost)</a:t>
            </a:r>
            <a:endParaRPr/>
          </a:p>
          <a:p>
            <a:pPr indent="-148336" lvl="0" marL="274320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984"/>
              <a:buNone/>
            </a:pPr>
            <a:r>
              <a:t/>
            </a:r>
            <a:endParaRPr b="1" sz="2480" u="sng"/>
          </a:p>
          <a:p>
            <a:pPr indent="-274320" lvl="0" marL="274320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984"/>
              <a:buChar char="⚫"/>
            </a:pPr>
            <a:r>
              <a:rPr b="1" lang="cs-CZ" sz="2480" u="sng"/>
              <a:t>Objektivní příznaky:</a:t>
            </a:r>
            <a:r>
              <a:rPr lang="cs-CZ" sz="2480"/>
              <a:t> </a:t>
            </a:r>
            <a:r>
              <a:rPr lang="cs-CZ" sz="2170"/>
              <a:t>prudké a vysoké zvýšení NT (až 80 mmHg), smíšená injekce  bulbu, edém epitelu rohovky, mělká přední komora </a:t>
            </a:r>
            <a:r>
              <a:rPr i="1" lang="cs-CZ" sz="2170"/>
              <a:t>(zablokování duhovky a zornice v určité poloze – hromadění KV v zadní komoře – vyklenutí kořene duhovky dopředu)</a:t>
            </a:r>
            <a:r>
              <a:rPr lang="cs-CZ" sz="2170"/>
              <a:t>, gonioskopicky uzavřený úhel, zornice vertikálně oválná, středně mydriatická, edematózní papila </a:t>
            </a:r>
            <a:r>
              <a:rPr i="1" lang="cs-CZ" sz="2170"/>
              <a:t>(nedohlédneme tam kvůli edému rohovky)</a:t>
            </a:r>
            <a:endParaRPr sz="2170"/>
          </a:p>
          <a:p>
            <a:pPr indent="-154939" lvl="0" marL="265176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736"/>
              <a:buNone/>
            </a:pPr>
            <a:r>
              <a:t/>
            </a:r>
            <a:endParaRPr sz="217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8"/>
          <p:cNvSpPr txBox="1"/>
          <p:nvPr>
            <p:ph idx="1" type="body"/>
          </p:nvPr>
        </p:nvSpPr>
        <p:spPr>
          <a:xfrm>
            <a:off x="457200" y="404664"/>
            <a:ext cx="8229600" cy="5721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265176" lvl="0" marL="265176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i="1" lang="cs-CZ" sz="2800" u="sng"/>
              <a:t>Léčba:</a:t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Char char="⚫"/>
            </a:pPr>
            <a:r>
              <a:rPr lang="cs-CZ" sz="2800">
                <a:solidFill>
                  <a:srgbClr val="FF0000"/>
                </a:solidFill>
              </a:rPr>
              <a:t>Lék první volby =</a:t>
            </a:r>
            <a:r>
              <a:rPr lang="cs-CZ" sz="2800"/>
              <a:t> </a:t>
            </a:r>
            <a:r>
              <a:rPr b="1" lang="cs-CZ" sz="2800"/>
              <a:t>miotika</a:t>
            </a:r>
            <a:r>
              <a:rPr lang="cs-CZ" sz="2800"/>
              <a:t> </a:t>
            </a:r>
            <a:r>
              <a:rPr i="1" lang="cs-CZ" sz="2800"/>
              <a:t>(uvolnění komorového úhlu)</a:t>
            </a:r>
            <a:r>
              <a:rPr lang="cs-CZ" sz="2800"/>
              <a:t> – Pilocarpin, Diluran, Manitol</a:t>
            </a:r>
            <a:endParaRPr sz="2800"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Char char="⚫"/>
            </a:pPr>
            <a:r>
              <a:rPr lang="cs-CZ" sz="2800"/>
              <a:t>Lokálně antiglaukomatika</a:t>
            </a:r>
            <a:endParaRPr sz="2800"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Char char="⚫"/>
            </a:pPr>
            <a:r>
              <a:rPr lang="cs-CZ" sz="2800"/>
              <a:t>Laserová iridotomie = okénko v duhovce mezi přední a zadní komorou, argonový laser, duhovka nemůže uzavřít úhel přilepením se na rohovku</a:t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Char char="⚫"/>
            </a:pPr>
            <a:r>
              <a:rPr lang="cs-CZ" sz="2800"/>
              <a:t>Trabekulektomie =</a:t>
            </a:r>
            <a:r>
              <a:rPr lang="cs-CZ" sz="2800">
                <a:solidFill>
                  <a:srgbClr val="FF0000"/>
                </a:solidFill>
              </a:rPr>
              <a:t> </a:t>
            </a:r>
            <a:r>
              <a:rPr lang="cs-CZ" sz="2800"/>
              <a:t>nejčastěji v meridiánu 12. </a:t>
            </a:r>
            <a:endParaRPr/>
          </a:p>
          <a:p>
            <a:pPr indent="-122935" lvl="0" marL="265176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</p:txBody>
      </p:sp>
      <p:pic>
        <p:nvPicPr>
          <p:cNvPr descr="E:\Škola\Bakalář\Nauka o refrakci\Glaukom\Obrázky ke glaukomu\Trabekulektomie pod sklerální záklopkou.jpg" id="317" name="Google Shape;31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4460" y="5201816"/>
            <a:ext cx="1669540" cy="1656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9"/>
          <p:cNvSpPr txBox="1"/>
          <p:nvPr>
            <p:ph idx="1" type="body"/>
          </p:nvPr>
        </p:nvSpPr>
        <p:spPr>
          <a:xfrm>
            <a:off x="457200" y="332656"/>
            <a:ext cx="8229600" cy="5793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265176" lvl="0" marL="265176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b="1" lang="cs-CZ"/>
              <a:t>2) Zvýšený odpor odtokových cest</a:t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rPr lang="cs-CZ"/>
              <a:t>     </a:t>
            </a:r>
            <a:r>
              <a:rPr lang="cs-CZ" sz="2800"/>
              <a:t>(Schlemmův kanál – trabekulum </a:t>
            </a:r>
            <a:r>
              <a:rPr i="1" lang="cs-CZ" sz="2800"/>
              <a:t>/trámčina/</a:t>
            </a:r>
            <a:r>
              <a:rPr lang="cs-CZ" sz="2800"/>
              <a:t>)</a:t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b="1">
              <a:solidFill>
                <a:srgbClr val="0070C0"/>
              </a:solidFill>
            </a:endParaRPr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rPr b="1" lang="cs-CZ">
                <a:solidFill>
                  <a:srgbClr val="0070C0"/>
                </a:solidFill>
              </a:rPr>
              <a:t>=</a:t>
            </a:r>
            <a:r>
              <a:rPr b="1" lang="cs-CZ" sz="2800">
                <a:solidFill>
                  <a:srgbClr val="0070C0"/>
                </a:solidFill>
              </a:rPr>
              <a:t> </a:t>
            </a:r>
            <a:r>
              <a:rPr b="1" lang="cs-CZ" u="sng">
                <a:solidFill>
                  <a:srgbClr val="0070C0"/>
                </a:solidFill>
              </a:rPr>
              <a:t>GLAUKOM S OTEVŘENÝM ÚHLEM</a:t>
            </a:r>
            <a:endParaRPr b="1" u="sng">
              <a:solidFill>
                <a:srgbClr val="0070C0"/>
              </a:solidFill>
            </a:endParaRPr>
          </a:p>
        </p:txBody>
      </p:sp>
      <p:pic>
        <p:nvPicPr>
          <p:cNvPr descr="www.e-sunbear.com" id="323" name="Google Shape;32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4168" y="1916832"/>
            <a:ext cx="1957561" cy="1957561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9"/>
          <p:cNvSpPr txBox="1"/>
          <p:nvPr/>
        </p:nvSpPr>
        <p:spPr>
          <a:xfrm>
            <a:off x="6588224" y="3861048"/>
            <a:ext cx="158417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www.e-sunbear.com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www.ocunet.de.jpg" id="325" name="Google Shape;32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1680" y="1865398"/>
            <a:ext cx="2808312" cy="307577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9"/>
          <p:cNvSpPr txBox="1"/>
          <p:nvPr/>
        </p:nvSpPr>
        <p:spPr>
          <a:xfrm>
            <a:off x="3491880" y="4653136"/>
            <a:ext cx="12241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www.ocunet.de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4000"/>
              <a:buFont typeface="Verdana"/>
              <a:buNone/>
            </a:pPr>
            <a:r>
              <a:rPr lang="cs-CZ" sz="4000">
                <a:solidFill>
                  <a:srgbClr val="7B9899"/>
                </a:solidFill>
              </a:rPr>
              <a:t>Rozdělení vad</a:t>
            </a:r>
            <a:endParaRPr/>
          </a:p>
        </p:txBody>
      </p:sp>
      <p:sp>
        <p:nvSpPr>
          <p:cNvPr id="111" name="Google Shape;111;p3"/>
          <p:cNvSpPr txBox="1"/>
          <p:nvPr>
            <p:ph idx="1" type="body"/>
          </p:nvPr>
        </p:nvSpPr>
        <p:spPr>
          <a:xfrm>
            <a:off x="301625" y="404664"/>
            <a:ext cx="8504238" cy="569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274320" lvl="0" marL="27432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40"/>
              <a:buFont typeface="Verdana"/>
              <a:buNone/>
            </a:pPr>
            <a:r>
              <a:rPr b="1" lang="cs-CZ" sz="1800" u="sng"/>
              <a:t>Základní dělení: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920"/>
              <a:buFont typeface="Noto Sans Symbols"/>
              <a:buChar char="⚫"/>
            </a:pPr>
            <a:r>
              <a:rPr b="1" lang="cs-CZ" sz="2400"/>
              <a:t>Vrozené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920"/>
              <a:buFont typeface="Noto Sans Symbols"/>
              <a:buChar char="⚫"/>
            </a:pPr>
            <a:r>
              <a:rPr b="1" lang="cs-CZ" sz="2400"/>
              <a:t>Získané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440"/>
              <a:buFont typeface="Verdana"/>
              <a:buNone/>
            </a:pPr>
            <a:r>
              <a:t/>
            </a:r>
            <a:endParaRPr sz="1800"/>
          </a:p>
          <a:p>
            <a:pPr indent="-274320" lvl="0" marL="274320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440"/>
              <a:buFont typeface="Verdana"/>
              <a:buNone/>
            </a:pPr>
            <a:r>
              <a:t/>
            </a:r>
            <a:endParaRPr sz="1800" u="sng"/>
          </a:p>
          <a:p>
            <a:pPr indent="-274320" lvl="0" marL="274320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440"/>
              <a:buFont typeface="Verdana"/>
              <a:buNone/>
            </a:pPr>
            <a:r>
              <a:rPr lang="cs-CZ" sz="1800" u="sng"/>
              <a:t>Dále</a:t>
            </a:r>
            <a:r>
              <a:rPr lang="cs-CZ" sz="1800"/>
              <a:t>:</a:t>
            </a:r>
            <a:endParaRPr sz="1800"/>
          </a:p>
          <a:p>
            <a:pPr indent="-274320" lvl="0" marL="274320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440"/>
              <a:buFont typeface="Verdana"/>
              <a:buNone/>
            </a:pPr>
            <a:r>
              <a:rPr lang="cs-CZ" sz="1800"/>
              <a:t>A. </a:t>
            </a:r>
            <a:r>
              <a:rPr b="1" lang="cs-CZ" sz="1800" u="sng"/>
              <a:t>Dle stupně</a:t>
            </a:r>
            <a:r>
              <a:rPr lang="cs-CZ" sz="1800"/>
              <a:t> (dle WHO) 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440"/>
              <a:buFont typeface="Noto Sans Symbols"/>
              <a:buChar char="▪"/>
            </a:pPr>
            <a:r>
              <a:rPr lang="cs-CZ" sz="1800"/>
              <a:t>Slabozrakost střední, těžká</a:t>
            </a:r>
            <a:endParaRPr sz="1800"/>
          </a:p>
          <a:p>
            <a:pPr indent="-274320" lvl="0" marL="274320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440"/>
              <a:buFont typeface="Noto Sans Symbols"/>
              <a:buChar char="▪"/>
            </a:pPr>
            <a:r>
              <a:rPr lang="cs-CZ" sz="1800"/>
              <a:t>Těžce slabý zrak 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440"/>
              <a:buFont typeface="Noto Sans Symbols"/>
              <a:buChar char="▪"/>
            </a:pPr>
            <a:r>
              <a:rPr lang="cs-CZ" sz="1800"/>
              <a:t>Nevidomost – praktická, absolurní</a:t>
            </a:r>
            <a:endParaRPr sz="1800"/>
          </a:p>
          <a:p>
            <a:pPr indent="-182880" lvl="0" marL="274320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440"/>
              <a:buFont typeface="Verdana"/>
              <a:buNone/>
            </a:pPr>
            <a:r>
              <a:t/>
            </a:r>
            <a:endParaRPr sz="1800"/>
          </a:p>
          <a:p>
            <a:pPr indent="-274320" lvl="0" marL="274320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440"/>
              <a:buFont typeface="Verdana"/>
              <a:buNone/>
            </a:pPr>
            <a:r>
              <a:rPr lang="cs-CZ" sz="1800"/>
              <a:t>B. </a:t>
            </a:r>
            <a:r>
              <a:rPr b="1" lang="cs-CZ" sz="1800" u="sng"/>
              <a:t>Dle typu</a:t>
            </a:r>
            <a:r>
              <a:rPr lang="cs-CZ" sz="1800"/>
              <a:t> (Květoňová-Švecová, 2000)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440"/>
              <a:buFont typeface="Noto Sans Symbols"/>
              <a:buChar char="▪"/>
            </a:pPr>
            <a:r>
              <a:rPr lang="cs-CZ" sz="1800"/>
              <a:t>Okulomotorické potíže 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440"/>
              <a:buFont typeface="Noto Sans Symbols"/>
              <a:buChar char="▪"/>
            </a:pPr>
            <a:r>
              <a:rPr lang="cs-CZ" sz="1800"/>
              <a:t>Postižení či ztráta zrakové ostrosti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440"/>
              <a:buFont typeface="Noto Sans Symbols"/>
              <a:buChar char="▪"/>
            </a:pPr>
            <a:r>
              <a:rPr lang="cs-CZ" sz="1800"/>
              <a:t>Postižení šíře zorného pole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440"/>
              <a:buFont typeface="Noto Sans Symbols"/>
              <a:buChar char="▪"/>
            </a:pPr>
            <a:r>
              <a:rPr lang="cs-CZ" sz="1800"/>
              <a:t>Poruchy barvocitu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440"/>
              <a:buFont typeface="Noto Sans Symbols"/>
              <a:buChar char="▪"/>
            </a:pPr>
            <a:r>
              <a:rPr lang="cs-CZ" sz="1800"/>
              <a:t>Obtíže se zpracováním zrakových informací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440"/>
              <a:buFont typeface="Verdana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0"/>
          <p:cNvSpPr txBox="1"/>
          <p:nvPr>
            <p:ph idx="1" type="body"/>
          </p:nvPr>
        </p:nvSpPr>
        <p:spPr>
          <a:xfrm>
            <a:off x="457200" y="404664"/>
            <a:ext cx="8229600" cy="5721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265176" lvl="0" marL="265176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i="1" lang="cs-CZ" sz="2800" u="sng"/>
              <a:t>Přehled základních projevů glaukomu:</a:t>
            </a:r>
            <a:endParaRPr/>
          </a:p>
          <a:p>
            <a:pPr indent="-265176" lvl="0" marL="265176" rtl="0" algn="ctr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rPr b="1" lang="cs-CZ">
                <a:solidFill>
                  <a:srgbClr val="FF0000"/>
                </a:solidFill>
              </a:rPr>
              <a:t>!!!ze začátku může být bez příznaků!!!</a:t>
            </a:r>
            <a:endParaRPr/>
          </a:p>
          <a:p>
            <a:pPr indent="-514350" lvl="0" marL="514350" rtl="0" algn="l">
              <a:spcBef>
                <a:spcPts val="250"/>
              </a:spcBef>
              <a:spcAft>
                <a:spcPts val="0"/>
              </a:spcAft>
              <a:buSzPts val="1920"/>
              <a:buAutoNum type="arabicPeriod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↑</a:t>
            </a:r>
            <a:r>
              <a:rPr lang="cs-CZ" sz="2400"/>
              <a:t>NT – </a:t>
            </a:r>
            <a:r>
              <a:rPr lang="cs-CZ" sz="2400">
                <a:solidFill>
                  <a:srgbClr val="FF0000"/>
                </a:solidFill>
              </a:rPr>
              <a:t>pozor na normotenzní glaukom!</a:t>
            </a:r>
            <a:endParaRPr/>
          </a:p>
          <a:p>
            <a:pPr indent="-514350" lvl="0" marL="514350" rtl="0" algn="l">
              <a:spcBef>
                <a:spcPts val="250"/>
              </a:spcBef>
              <a:spcAft>
                <a:spcPts val="0"/>
              </a:spcAft>
              <a:buSzPts val="1920"/>
              <a:buAutoNum type="arabicPeriod"/>
            </a:pPr>
            <a:r>
              <a:rPr lang="cs-CZ" sz="2400"/>
              <a:t>Změny na sítnici – exkavace papily n. opticu – ústup cévní branky</a:t>
            </a:r>
            <a:endParaRPr sz="2400"/>
          </a:p>
        </p:txBody>
      </p:sp>
      <p:grpSp>
        <p:nvGrpSpPr>
          <p:cNvPr id="332" name="Google Shape;332;p30"/>
          <p:cNvGrpSpPr/>
          <p:nvPr/>
        </p:nvGrpSpPr>
        <p:grpSpPr>
          <a:xfrm>
            <a:off x="2339752" y="2996952"/>
            <a:ext cx="4248472" cy="3240360"/>
            <a:chOff x="4139952" y="692696"/>
            <a:chExt cx="4422182" cy="3312368"/>
          </a:xfrm>
        </p:grpSpPr>
        <p:pic>
          <p:nvPicPr>
            <p:cNvPr descr="www.ocnioptik.eu.jpg" id="333" name="Google Shape;333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39952" y="692696"/>
              <a:ext cx="4422182" cy="33123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4" name="Google Shape;334;p30"/>
            <p:cNvSpPr txBox="1"/>
            <p:nvPr/>
          </p:nvSpPr>
          <p:spPr>
            <a:xfrm>
              <a:off x="7092280" y="3717032"/>
              <a:ext cx="14401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www.ocnioptik.eu</a:t>
              </a:r>
              <a:endPara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Časné stádium atrofie terče zrakového nervu.jpg" id="339" name="Google Shape;33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938" y="242888"/>
            <a:ext cx="3646487" cy="3500437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1"/>
          <p:cNvSpPr txBox="1"/>
          <p:nvPr/>
        </p:nvSpPr>
        <p:spPr>
          <a:xfrm>
            <a:off x="571500" y="3714750"/>
            <a:ext cx="371475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Časné stadium atrofie terče zr. n.</a:t>
            </a:r>
            <a:endParaRPr/>
          </a:p>
        </p:txBody>
      </p:sp>
      <p:pic>
        <p:nvPicPr>
          <p:cNvPr descr="Pokročilá atrofie terče optického nervu.jpg" id="341" name="Google Shape;34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7750" y="255588"/>
            <a:ext cx="3429000" cy="3497262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1"/>
          <p:cNvSpPr txBox="1"/>
          <p:nvPr/>
        </p:nvSpPr>
        <p:spPr>
          <a:xfrm>
            <a:off x="4786313" y="3714750"/>
            <a:ext cx="378618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Pokročilá atrofie terče opt. nervu – decentrace cévní branky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optic disc normal anatomy.jpg" id="343" name="Google Shape;343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5813" y="4114800"/>
            <a:ext cx="3071812" cy="259397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1"/>
          <p:cNvSpPr txBox="1"/>
          <p:nvPr/>
        </p:nvSpPr>
        <p:spPr>
          <a:xfrm>
            <a:off x="4071938" y="6286500"/>
            <a:ext cx="3857625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Normální papila zrakového nervu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2"/>
          <p:cNvSpPr txBox="1"/>
          <p:nvPr>
            <p:ph idx="1" type="body"/>
          </p:nvPr>
        </p:nvSpPr>
        <p:spPr>
          <a:xfrm>
            <a:off x="395536" y="404664"/>
            <a:ext cx="8507288" cy="6048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265176" lvl="0" marL="265176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cs-CZ" sz="2400"/>
              <a:t>3. Výpadky ZP – tzv. skotomy</a:t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grpSp>
        <p:nvGrpSpPr>
          <p:cNvPr id="350" name="Google Shape;350;p32"/>
          <p:cNvGrpSpPr/>
          <p:nvPr/>
        </p:nvGrpSpPr>
        <p:grpSpPr>
          <a:xfrm>
            <a:off x="323528" y="1124744"/>
            <a:ext cx="2448272" cy="2005191"/>
            <a:chOff x="1115616" y="1124744"/>
            <a:chExt cx="3168352" cy="2599322"/>
          </a:xfrm>
        </p:grpSpPr>
        <p:pic>
          <p:nvPicPr>
            <p:cNvPr descr="Human_eyesight_two_children_and_ball_with_glaucoma.jpg" id="351" name="Google Shape;351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15616" y="1124744"/>
              <a:ext cx="3146708" cy="25202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2" name="Google Shape;352;p32"/>
            <p:cNvSpPr txBox="1"/>
            <p:nvPr/>
          </p:nvSpPr>
          <p:spPr>
            <a:xfrm>
              <a:off x="2513419" y="3364993"/>
              <a:ext cx="1770549" cy="359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www.wikipedie.cz</a:t>
              </a:r>
              <a:endPara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353" name="Google Shape;353;p32"/>
          <p:cNvGrpSpPr/>
          <p:nvPr/>
        </p:nvGrpSpPr>
        <p:grpSpPr>
          <a:xfrm>
            <a:off x="2987824" y="1124744"/>
            <a:ext cx="2952328" cy="2241541"/>
            <a:chOff x="4932040" y="1124744"/>
            <a:chExt cx="3456384" cy="2973949"/>
          </a:xfrm>
        </p:grpSpPr>
        <p:grpSp>
          <p:nvGrpSpPr>
            <p:cNvPr id="354" name="Google Shape;354;p32"/>
            <p:cNvGrpSpPr/>
            <p:nvPr/>
          </p:nvGrpSpPr>
          <p:grpSpPr>
            <a:xfrm>
              <a:off x="4932040" y="1124744"/>
              <a:ext cx="3412232" cy="2660372"/>
              <a:chOff x="4932040" y="1124744"/>
              <a:chExt cx="3412232" cy="2660372"/>
            </a:xfrm>
          </p:grpSpPr>
          <p:pic>
            <p:nvPicPr>
              <p:cNvPr descr="www.ocnioptik.eu v.jpg" id="355" name="Google Shape;355;p3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932040" y="1124744"/>
                <a:ext cx="3412232" cy="255917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6" name="Google Shape;356;p32"/>
              <p:cNvSpPr txBox="1"/>
              <p:nvPr/>
            </p:nvSpPr>
            <p:spPr>
              <a:xfrm>
                <a:off x="6618081" y="3417610"/>
                <a:ext cx="1726191" cy="3675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2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www.ocnioptik.eu</a:t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357" name="Google Shape;357;p32"/>
            <p:cNvSpPr txBox="1"/>
            <p:nvPr/>
          </p:nvSpPr>
          <p:spPr>
            <a:xfrm>
              <a:off x="5690758" y="3608684"/>
              <a:ext cx="2697666" cy="4900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Bjerummův skotom</a:t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358" name="Google Shape;358;p32"/>
          <p:cNvGrpSpPr/>
          <p:nvPr/>
        </p:nvGrpSpPr>
        <p:grpSpPr>
          <a:xfrm>
            <a:off x="6156176" y="1112912"/>
            <a:ext cx="2667000" cy="1956048"/>
            <a:chOff x="6156176" y="1112912"/>
            <a:chExt cx="2667000" cy="1956048"/>
          </a:xfrm>
        </p:grpSpPr>
        <p:pic>
          <p:nvPicPr>
            <p:cNvPr descr="images.jpg" id="359" name="Google Shape;359;p3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156176" y="1112912"/>
              <a:ext cx="2667000" cy="19560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0" name="Google Shape;360;p32"/>
            <p:cNvSpPr txBox="1"/>
            <p:nvPr/>
          </p:nvSpPr>
          <p:spPr>
            <a:xfrm>
              <a:off x="7524328" y="2780928"/>
              <a:ext cx="12961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www.abadi.at</a:t>
              </a:r>
              <a:endPara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descr="Postižení periferního zorného pole – kinetická perimetrie.jpg" id="361" name="Google Shape;361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07704" y="3501008"/>
            <a:ext cx="5328592" cy="3015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3"/>
          <p:cNvSpPr txBox="1"/>
          <p:nvPr>
            <p:ph idx="1" type="body"/>
          </p:nvPr>
        </p:nvSpPr>
        <p:spPr>
          <a:xfrm>
            <a:off x="457200" y="332656"/>
            <a:ext cx="8229600" cy="6120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265176" lvl="0" marL="265176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cs-CZ" sz="2400"/>
              <a:t>4. Zakalení rohovky – porušení vodní bilance – poškozený 			             endotel (akut. gl.)</a:t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1920"/>
              <a:buNone/>
            </a:pPr>
            <a:r>
              <a:rPr lang="cs-CZ" sz="2400"/>
              <a:t>5. Haló efekty – především u akutních forem</a:t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grpSp>
        <p:nvGrpSpPr>
          <p:cNvPr id="367" name="Google Shape;367;p33"/>
          <p:cNvGrpSpPr/>
          <p:nvPr/>
        </p:nvGrpSpPr>
        <p:grpSpPr>
          <a:xfrm>
            <a:off x="2771800" y="1196752"/>
            <a:ext cx="2736304" cy="2175392"/>
            <a:chOff x="2771800" y="3933056"/>
            <a:chExt cx="3387440" cy="2392931"/>
          </a:xfrm>
        </p:grpSpPr>
        <p:pic>
          <p:nvPicPr>
            <p:cNvPr descr="imagesCAJ1MK00.jpg" id="368" name="Google Shape;368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771800" y="3933056"/>
              <a:ext cx="3387440" cy="2376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9" name="Google Shape;369;p33"/>
            <p:cNvSpPr txBox="1"/>
            <p:nvPr/>
          </p:nvSpPr>
          <p:spPr>
            <a:xfrm>
              <a:off x="3930661" y="6021288"/>
              <a:ext cx="2225515" cy="304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www.medrounds.org</a:t>
              </a:r>
              <a:endPara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370" name="Google Shape;370;p33"/>
          <p:cNvGrpSpPr/>
          <p:nvPr/>
        </p:nvGrpSpPr>
        <p:grpSpPr>
          <a:xfrm>
            <a:off x="6444208" y="3789040"/>
            <a:ext cx="2232249" cy="2619672"/>
            <a:chOff x="3491880" y="980729"/>
            <a:chExt cx="2592289" cy="2853906"/>
          </a:xfrm>
        </p:grpSpPr>
        <p:pic>
          <p:nvPicPr>
            <p:cNvPr descr="imagesCAN53WLV.jpg" id="371" name="Google Shape;371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491880" y="980729"/>
              <a:ext cx="2592288" cy="28083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2" name="Google Shape;372;p33"/>
            <p:cNvSpPr txBox="1"/>
            <p:nvPr/>
          </p:nvSpPr>
          <p:spPr>
            <a:xfrm>
              <a:off x="3742748" y="3501007"/>
              <a:ext cx="2341421" cy="333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www.wojciech.grzanka.pl</a:t>
              </a:r>
              <a:endPara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4"/>
          <p:cNvSpPr txBox="1"/>
          <p:nvPr>
            <p:ph idx="1" type="body"/>
          </p:nvPr>
        </p:nvSpPr>
        <p:spPr>
          <a:xfrm>
            <a:off x="457200" y="404664"/>
            <a:ext cx="8229600" cy="5721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265176" lvl="0" marL="265176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i="1" lang="cs-CZ" sz="2800" u="sng"/>
              <a:t>Vyšetření:</a:t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Char char="⚫"/>
            </a:pPr>
            <a:r>
              <a:rPr lang="cs-CZ"/>
              <a:t>Tonometrie</a:t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Char char="⚫"/>
            </a:pPr>
            <a:r>
              <a:rPr lang="cs-CZ"/>
              <a:t>Gonioskopie</a:t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Char char="⚫"/>
            </a:pPr>
            <a:r>
              <a:rPr lang="cs-CZ"/>
              <a:t>Oftalmoskopie</a:t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Char char="⚫"/>
            </a:pPr>
            <a:r>
              <a:rPr lang="cs-CZ"/>
              <a:t>Perimetrie</a:t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Char char="⚫"/>
            </a:pPr>
            <a:r>
              <a:rPr lang="cs-CZ"/>
              <a:t>HRT</a:t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Char char="⚫"/>
            </a:pPr>
            <a:r>
              <a:rPr lang="cs-CZ"/>
              <a:t>GDx,…</a:t>
            </a:r>
            <a:endParaRPr/>
          </a:p>
          <a:p>
            <a:pPr indent="-122935" lvl="0" marL="265176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grpSp>
        <p:nvGrpSpPr>
          <p:cNvPr id="378" name="Google Shape;378;p34"/>
          <p:cNvGrpSpPr/>
          <p:nvPr/>
        </p:nvGrpSpPr>
        <p:grpSpPr>
          <a:xfrm>
            <a:off x="3635896" y="620688"/>
            <a:ext cx="2876552" cy="2160240"/>
            <a:chOff x="5004048" y="836712"/>
            <a:chExt cx="2876552" cy="2160240"/>
          </a:xfrm>
        </p:grpSpPr>
        <p:pic>
          <p:nvPicPr>
            <p:cNvPr descr="imagesCAOD7NFC.jpg" id="379" name="Google Shape;379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04048" y="836712"/>
              <a:ext cx="2845194" cy="19442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0" name="Google Shape;380;p34"/>
            <p:cNvSpPr txBox="1"/>
            <p:nvPr/>
          </p:nvSpPr>
          <p:spPr>
            <a:xfrm>
              <a:off x="6656464" y="2708920"/>
              <a:ext cx="1224136" cy="288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swissglaukom.ch</a:t>
              </a:r>
              <a:endPara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381" name="Google Shape;381;p34"/>
          <p:cNvGrpSpPr/>
          <p:nvPr/>
        </p:nvGrpSpPr>
        <p:grpSpPr>
          <a:xfrm>
            <a:off x="6012160" y="3356992"/>
            <a:ext cx="2664296" cy="2293223"/>
            <a:chOff x="5220072" y="3356992"/>
            <a:chExt cx="2664296" cy="2293223"/>
          </a:xfrm>
        </p:grpSpPr>
        <p:pic>
          <p:nvPicPr>
            <p:cNvPr descr="imagesCAJ4LV96.jpg" id="382" name="Google Shape;382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220072" y="3356992"/>
              <a:ext cx="2592288" cy="200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3" name="Google Shape;383;p34"/>
            <p:cNvSpPr txBox="1"/>
            <p:nvPr/>
          </p:nvSpPr>
          <p:spPr>
            <a:xfrm>
              <a:off x="6588224" y="5373216"/>
              <a:ext cx="12961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www.ordinace.cz</a:t>
              </a:r>
              <a:endPara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384" name="Google Shape;384;p34"/>
          <p:cNvGrpSpPr/>
          <p:nvPr/>
        </p:nvGrpSpPr>
        <p:grpSpPr>
          <a:xfrm>
            <a:off x="6804248" y="620688"/>
            <a:ext cx="2088232" cy="2221216"/>
            <a:chOff x="2123728" y="4293095"/>
            <a:chExt cx="2088232" cy="2221216"/>
          </a:xfrm>
        </p:grpSpPr>
        <p:pic>
          <p:nvPicPr>
            <p:cNvPr descr="aSD.bmp" id="385" name="Google Shape;385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123728" y="4293095"/>
              <a:ext cx="2088232" cy="20464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6" name="Google Shape;386;p34"/>
            <p:cNvSpPr txBox="1"/>
            <p:nvPr/>
          </p:nvSpPr>
          <p:spPr>
            <a:xfrm>
              <a:off x="3347864" y="6237312"/>
              <a:ext cx="7920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nyee.edu</a:t>
              </a:r>
              <a:endPara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387" name="Google Shape;387;p34"/>
          <p:cNvGrpSpPr/>
          <p:nvPr/>
        </p:nvGrpSpPr>
        <p:grpSpPr>
          <a:xfrm>
            <a:off x="2987824" y="3284983"/>
            <a:ext cx="2345200" cy="2808313"/>
            <a:chOff x="2987824" y="3284983"/>
            <a:chExt cx="2345200" cy="2808313"/>
          </a:xfrm>
        </p:grpSpPr>
        <p:pic>
          <p:nvPicPr>
            <p:cNvPr descr="imagesCAI7M7AG.jpg" id="388" name="Google Shape;388;p3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987824" y="3284983"/>
              <a:ext cx="2304256" cy="26354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9" name="Google Shape;389;p34"/>
            <p:cNvSpPr txBox="1"/>
            <p:nvPr/>
          </p:nvSpPr>
          <p:spPr>
            <a:xfrm>
              <a:off x="4468928" y="5805264"/>
              <a:ext cx="864096" cy="288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ledc.co.uk</a:t>
              </a:r>
              <a:endPara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5"/>
          <p:cNvSpPr txBox="1"/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3600"/>
              <a:buFont typeface="Verdana"/>
              <a:buNone/>
            </a:pPr>
            <a:r>
              <a:rPr lang="cs-CZ"/>
              <a:t>Děkuji za pozornost</a:t>
            </a:r>
            <a:endParaRPr/>
          </a:p>
        </p:txBody>
      </p:sp>
      <p:sp>
        <p:nvSpPr>
          <p:cNvPr id="395" name="Google Shape;395;p35"/>
          <p:cNvSpPr txBox="1"/>
          <p:nvPr>
            <p:ph idx="1" type="body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265176" lvl="0" marL="265176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pic>
        <p:nvPicPr>
          <p:cNvPr descr="https://encrypted-tbn0.gstatic.com/images?q=tbn:ANd9GcT1Nx5CdMuPgojkmWt8ydaGyvvc6ZQ8NugxpZQtfDi6d33orCHOtQ" id="396" name="Google Shape;39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4048" y="2298610"/>
            <a:ext cx="3460229" cy="2480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3600"/>
              <a:buFont typeface="Verdana"/>
              <a:buNone/>
            </a:pPr>
            <a:r>
              <a:rPr lang="cs-CZ"/>
              <a:t>Gradace postižení</a:t>
            </a:r>
            <a:endParaRPr/>
          </a:p>
        </p:txBody>
      </p:sp>
      <p:sp>
        <p:nvSpPr>
          <p:cNvPr id="117" name="Google Shape;117;p4"/>
          <p:cNvSpPr txBox="1"/>
          <p:nvPr>
            <p:ph idx="1" type="body"/>
          </p:nvPr>
        </p:nvSpPr>
        <p:spPr>
          <a:xfrm>
            <a:off x="502920" y="530352"/>
            <a:ext cx="8183880" cy="477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265176" lvl="0" marL="265176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72"/>
              <a:buChar char="⚫"/>
            </a:pPr>
            <a:r>
              <a:rPr b="1" lang="cs-CZ" sz="2590" u="sng"/>
              <a:t>Slabozrakost (MKN 10)</a:t>
            </a:r>
            <a:endParaRPr/>
          </a:p>
          <a:p>
            <a:pPr indent="-265176" lvl="0" marL="265176" rtl="0" algn="l">
              <a:lnSpc>
                <a:spcPct val="70000"/>
              </a:lnSpc>
              <a:spcBef>
                <a:spcPts val="250"/>
              </a:spcBef>
              <a:spcAft>
                <a:spcPts val="0"/>
              </a:spcAft>
              <a:buSzPts val="2072"/>
              <a:buNone/>
            </a:pPr>
            <a:r>
              <a:rPr lang="cs-CZ" sz="2590"/>
              <a:t>Střední 						6/18 – 6/60</a:t>
            </a:r>
            <a:endParaRPr/>
          </a:p>
          <a:p>
            <a:pPr indent="-265176" lvl="0" marL="265176" rtl="0" algn="l">
              <a:lnSpc>
                <a:spcPct val="70000"/>
              </a:lnSpc>
              <a:spcBef>
                <a:spcPts val="250"/>
              </a:spcBef>
              <a:spcAft>
                <a:spcPts val="0"/>
              </a:spcAft>
              <a:buSzPts val="2072"/>
              <a:buNone/>
            </a:pPr>
            <a:r>
              <a:rPr lang="cs-CZ" sz="2590"/>
              <a:t>Těžká 						6/60 – 3/60</a:t>
            </a:r>
            <a:endParaRPr/>
          </a:p>
          <a:p>
            <a:pPr indent="-265176" lvl="0" marL="265176" rtl="0" algn="l">
              <a:lnSpc>
                <a:spcPct val="70000"/>
              </a:lnSpc>
              <a:spcBef>
                <a:spcPts val="250"/>
              </a:spcBef>
              <a:spcAft>
                <a:spcPts val="0"/>
              </a:spcAft>
              <a:buSzPts val="2072"/>
              <a:buNone/>
            </a:pPr>
            <a:r>
              <a:rPr lang="cs-CZ" sz="2590"/>
              <a:t>Těžce slabý zrak		3/60 – 1/60</a:t>
            </a:r>
            <a:endParaRPr/>
          </a:p>
          <a:p>
            <a:pPr indent="-265176" lvl="0" marL="265176" rtl="0" algn="l">
              <a:lnSpc>
                <a:spcPct val="70000"/>
              </a:lnSpc>
              <a:spcBef>
                <a:spcPts val="250"/>
              </a:spcBef>
              <a:spcAft>
                <a:spcPts val="0"/>
              </a:spcAft>
              <a:buSzPts val="2072"/>
              <a:buNone/>
            </a:pPr>
            <a:r>
              <a:rPr lang="cs-CZ" sz="2590"/>
              <a:t>(TZ: zorné pole pod 20° u obou očí</a:t>
            </a:r>
            <a:endParaRPr/>
          </a:p>
          <a:p>
            <a:pPr indent="-265176" lvl="0" marL="265176" rtl="0" algn="l">
              <a:lnSpc>
                <a:spcPct val="70000"/>
              </a:lnSpc>
              <a:spcBef>
                <a:spcPts val="250"/>
              </a:spcBef>
              <a:spcAft>
                <a:spcPts val="0"/>
              </a:spcAft>
              <a:buSzPts val="2072"/>
              <a:buNone/>
            </a:pPr>
            <a:r>
              <a:rPr lang="cs-CZ" sz="2590"/>
              <a:t>  TZ: zorné pole pod 45° u jednoho oka)</a:t>
            </a:r>
            <a:endParaRPr sz="2590"/>
          </a:p>
          <a:p>
            <a:pPr indent="-265176" lvl="0" marL="265176" rtl="0" algn="l">
              <a:lnSpc>
                <a:spcPct val="70000"/>
              </a:lnSpc>
              <a:spcBef>
                <a:spcPts val="250"/>
              </a:spcBef>
              <a:spcAft>
                <a:spcPts val="0"/>
              </a:spcAft>
              <a:buSzPts val="2072"/>
              <a:buNone/>
            </a:pPr>
            <a:r>
              <a:t/>
            </a:r>
            <a:endParaRPr sz="2590"/>
          </a:p>
          <a:p>
            <a:pPr indent="-265176" lvl="0" marL="265176" rtl="0" algn="l">
              <a:lnSpc>
                <a:spcPct val="70000"/>
              </a:lnSpc>
              <a:spcBef>
                <a:spcPts val="250"/>
              </a:spcBef>
              <a:spcAft>
                <a:spcPts val="0"/>
              </a:spcAft>
              <a:buSzPts val="2072"/>
              <a:buChar char="⚫"/>
            </a:pPr>
            <a:r>
              <a:rPr b="1" lang="cs-CZ" sz="2590" u="sng"/>
              <a:t>Praktická slepota</a:t>
            </a:r>
            <a:endParaRPr/>
          </a:p>
          <a:p>
            <a:pPr indent="-265176" lvl="0" marL="265176" rtl="0" algn="l">
              <a:lnSpc>
                <a:spcPct val="70000"/>
              </a:lnSpc>
              <a:spcBef>
                <a:spcPts val="250"/>
              </a:spcBef>
              <a:spcAft>
                <a:spcPts val="0"/>
              </a:spcAft>
              <a:buSzPts val="2072"/>
              <a:buNone/>
            </a:pPr>
            <a:r>
              <a:rPr lang="cs-CZ" sz="2590"/>
              <a:t>pokles ZO pod 1/60 po zbytek světlocitu =&gt; bez schopnosti určit směr</a:t>
            </a:r>
            <a:endParaRPr/>
          </a:p>
          <a:p>
            <a:pPr indent="-265176" lvl="0" marL="265176" rtl="0" algn="l">
              <a:lnSpc>
                <a:spcPct val="70000"/>
              </a:lnSpc>
              <a:spcBef>
                <a:spcPts val="250"/>
              </a:spcBef>
              <a:spcAft>
                <a:spcPts val="0"/>
              </a:spcAft>
              <a:buSzPts val="2072"/>
              <a:buNone/>
            </a:pPr>
            <a:r>
              <a:rPr lang="cs-CZ" sz="2590"/>
              <a:t>Zorné pole do 5°</a:t>
            </a:r>
            <a:endParaRPr sz="2590"/>
          </a:p>
          <a:p>
            <a:pPr indent="-265176" lvl="0" marL="265176" rtl="0" algn="l">
              <a:lnSpc>
                <a:spcPct val="70000"/>
              </a:lnSpc>
              <a:spcBef>
                <a:spcPts val="250"/>
              </a:spcBef>
              <a:spcAft>
                <a:spcPts val="0"/>
              </a:spcAft>
              <a:buSzPts val="2072"/>
              <a:buNone/>
            </a:pPr>
            <a:r>
              <a:t/>
            </a:r>
            <a:endParaRPr sz="2590"/>
          </a:p>
          <a:p>
            <a:pPr indent="-265176" lvl="0" marL="265176" rtl="0" algn="l">
              <a:lnSpc>
                <a:spcPct val="70000"/>
              </a:lnSpc>
              <a:spcBef>
                <a:spcPts val="250"/>
              </a:spcBef>
              <a:spcAft>
                <a:spcPts val="0"/>
              </a:spcAft>
              <a:buSzPts val="2072"/>
              <a:buChar char="⚫"/>
            </a:pPr>
            <a:r>
              <a:rPr b="1" lang="cs-CZ" sz="2590" u="sng"/>
              <a:t>Absolutní slepota</a:t>
            </a:r>
            <a:endParaRPr/>
          </a:p>
          <a:p>
            <a:pPr indent="-265176" lvl="0" marL="265176" rtl="0" algn="l">
              <a:lnSpc>
                <a:spcPct val="70000"/>
              </a:lnSpc>
              <a:spcBef>
                <a:spcPts val="250"/>
              </a:spcBef>
              <a:spcAft>
                <a:spcPts val="0"/>
              </a:spcAft>
              <a:buSzPts val="2072"/>
              <a:buNone/>
            </a:pPr>
            <a:r>
              <a:rPr lang="cs-CZ" sz="2590"/>
              <a:t>světlocit bez projekce – ztráta světlocitu</a:t>
            </a:r>
            <a:endParaRPr sz="2590"/>
          </a:p>
          <a:p>
            <a:pPr indent="-133604" lvl="0" marL="265176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2072"/>
              <a:buNone/>
            </a:pPr>
            <a:r>
              <a:t/>
            </a:r>
            <a:endParaRPr sz="259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3240"/>
              <a:buFont typeface="Verdana"/>
              <a:buNone/>
            </a:pPr>
            <a:r>
              <a:rPr lang="cs-CZ" sz="3240"/>
              <a:t>Co nás čeká v první části patologie???</a:t>
            </a:r>
            <a:endParaRPr sz="3240"/>
          </a:p>
        </p:txBody>
      </p:sp>
      <p:sp>
        <p:nvSpPr>
          <p:cNvPr id="123" name="Google Shape;123;p5"/>
          <p:cNvSpPr txBox="1"/>
          <p:nvPr>
            <p:ph idx="1" type="body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265176" lvl="0" marL="265176" rtl="0" algn="l">
              <a:spcBef>
                <a:spcPts val="0"/>
              </a:spcBef>
              <a:spcAft>
                <a:spcPts val="0"/>
              </a:spcAft>
              <a:buSzPts val="2240"/>
              <a:buChar char="⚫"/>
            </a:pPr>
            <a:r>
              <a:rPr lang="cs-CZ"/>
              <a:t>Víčka</a:t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Char char="⚫"/>
            </a:pPr>
            <a:r>
              <a:rPr lang="cs-CZ"/>
              <a:t>Přední segment oka</a:t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Char char="⚫"/>
            </a:pPr>
            <a:r>
              <a:rPr lang="cs-CZ"/>
              <a:t>Glaukom</a:t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Char char="⚫"/>
            </a:pPr>
            <a:r>
              <a:rPr lang="cs-CZ"/>
              <a:t>Katarakta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3600"/>
              <a:buFont typeface="Verdana"/>
              <a:buNone/>
            </a:pPr>
            <a:r>
              <a:rPr lang="cs-CZ"/>
              <a:t>Onemocnění očních víček</a:t>
            </a:r>
            <a:endParaRPr/>
          </a:p>
        </p:txBody>
      </p:sp>
      <p:sp>
        <p:nvSpPr>
          <p:cNvPr id="129" name="Google Shape;129;p6"/>
          <p:cNvSpPr txBox="1"/>
          <p:nvPr>
            <p:ph idx="1" type="body"/>
          </p:nvPr>
        </p:nvSpPr>
        <p:spPr>
          <a:xfrm>
            <a:off x="457200" y="1052736"/>
            <a:ext cx="8229600" cy="5544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265176" lvl="0" marL="26517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72"/>
              <a:buChar char="⚫"/>
            </a:pPr>
            <a:r>
              <a:rPr lang="cs-CZ" sz="2590"/>
              <a:t>Poruchy tvaru a postavení víček</a:t>
            </a:r>
            <a:endParaRPr/>
          </a:p>
          <a:p>
            <a:pPr indent="-514350" lvl="1" marL="971550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2220"/>
              <a:buFont typeface="Verdana"/>
              <a:buAutoNum type="arabicPeriod"/>
            </a:pPr>
            <a:r>
              <a:rPr b="1" lang="cs-CZ" sz="2220">
                <a:solidFill>
                  <a:srgbClr val="FF0000"/>
                </a:solidFill>
              </a:rPr>
              <a:t>Entropium</a:t>
            </a:r>
            <a:r>
              <a:rPr lang="cs-CZ" sz="2220"/>
              <a:t> – </a:t>
            </a:r>
            <a:r>
              <a:rPr lang="cs-CZ" sz="1850"/>
              <a:t>otočení (dolního) víčka i s řasami proti bulbu</a:t>
            </a:r>
            <a:endParaRPr/>
          </a:p>
          <a:p>
            <a:pPr indent="-514350" lvl="1" marL="971550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850"/>
              <a:buNone/>
            </a:pPr>
            <a:r>
              <a:t/>
            </a:r>
            <a:endParaRPr sz="1850"/>
          </a:p>
          <a:p>
            <a:pPr indent="-514350" lvl="1" marL="971550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850"/>
              <a:buNone/>
            </a:pPr>
            <a:r>
              <a:t/>
            </a:r>
            <a:endParaRPr sz="1850"/>
          </a:p>
          <a:p>
            <a:pPr indent="-514350" lvl="1" marL="971550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850"/>
              <a:buNone/>
            </a:pPr>
            <a:r>
              <a:t/>
            </a:r>
            <a:endParaRPr sz="1850"/>
          </a:p>
          <a:p>
            <a:pPr indent="-514350" lvl="1" marL="971550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850"/>
              <a:buNone/>
            </a:pPr>
            <a:r>
              <a:t/>
            </a:r>
            <a:endParaRPr sz="1850"/>
          </a:p>
          <a:p>
            <a:pPr indent="-514350" lvl="1" marL="971550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850"/>
              <a:buNone/>
            </a:pPr>
            <a:r>
              <a:t/>
            </a:r>
            <a:endParaRPr sz="1850"/>
          </a:p>
          <a:p>
            <a:pPr indent="-514350" lvl="1" marL="971550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850"/>
              <a:buNone/>
            </a:pPr>
            <a:r>
              <a:t/>
            </a:r>
            <a:endParaRPr sz="1850"/>
          </a:p>
          <a:p>
            <a:pPr indent="-514350" lvl="1" marL="971550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850"/>
              <a:buNone/>
            </a:pPr>
            <a:r>
              <a:t/>
            </a:r>
            <a:endParaRPr sz="1850"/>
          </a:p>
          <a:p>
            <a:pPr indent="-514350" lvl="1" marL="971550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850"/>
              <a:buNone/>
            </a:pPr>
            <a:r>
              <a:t/>
            </a:r>
            <a:endParaRPr sz="1850"/>
          </a:p>
          <a:p>
            <a:pPr indent="-514350" lvl="1" marL="971550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850"/>
              <a:buNone/>
            </a:pPr>
            <a:r>
              <a:t/>
            </a:r>
            <a:endParaRPr sz="1850"/>
          </a:p>
          <a:p>
            <a:pPr indent="-514350" lvl="1" marL="971550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2405"/>
              <a:buNone/>
            </a:pPr>
            <a:r>
              <a:t/>
            </a:r>
            <a:endParaRPr i="1" sz="2405" u="sng"/>
          </a:p>
          <a:p>
            <a:pPr indent="-514350" lvl="1" marL="971550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2405"/>
              <a:buNone/>
            </a:pPr>
            <a:r>
              <a:rPr i="1" lang="cs-CZ" sz="2405" u="sng"/>
              <a:t>Příznaky: </a:t>
            </a:r>
            <a:r>
              <a:rPr lang="cs-CZ" sz="2035"/>
              <a:t>silné dráždění  → blefarospasmus</a:t>
            </a:r>
            <a:endParaRPr sz="2035"/>
          </a:p>
          <a:p>
            <a:pPr indent="-514350" lvl="1" marL="971550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2405"/>
              <a:buNone/>
            </a:pPr>
            <a:r>
              <a:rPr i="1" lang="cs-CZ" sz="2405" u="sng"/>
              <a:t>Příčiny:</a:t>
            </a:r>
            <a:r>
              <a:rPr lang="cs-CZ" sz="2035"/>
              <a:t> úrazy, poleptání, chir. zákrok</a:t>
            </a:r>
            <a:endParaRPr/>
          </a:p>
          <a:p>
            <a:pPr indent="-514350" lvl="1" marL="971550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2405"/>
              <a:buNone/>
            </a:pPr>
            <a:r>
              <a:rPr i="1" lang="cs-CZ" sz="2405" u="sng">
                <a:latin typeface="Verdana"/>
                <a:ea typeface="Verdana"/>
                <a:cs typeface="Verdana"/>
                <a:sym typeface="Verdana"/>
              </a:rPr>
              <a:t>Terapie:</a:t>
            </a:r>
            <a:r>
              <a:rPr lang="cs-CZ" sz="2035">
                <a:latin typeface="Verdana"/>
                <a:ea typeface="Verdana"/>
                <a:cs typeface="Verdana"/>
                <a:sym typeface="Verdana"/>
              </a:rPr>
              <a:t> chirurgický zákrok, oční gely</a:t>
            </a:r>
            <a:endParaRPr sz="2035">
              <a:latin typeface="Verdana"/>
              <a:ea typeface="Verdana"/>
              <a:cs typeface="Verdana"/>
              <a:sym typeface="Verdana"/>
            </a:endParaRPr>
          </a:p>
          <a:p>
            <a:pPr indent="-514350" lvl="1" marL="971550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850"/>
              <a:buNone/>
            </a:pPr>
            <a:r>
              <a:t/>
            </a:r>
            <a:endParaRPr sz="1850"/>
          </a:p>
          <a:p>
            <a:pPr indent="-514350" lvl="1" marL="971550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850"/>
              <a:buNone/>
            </a:pPr>
            <a:r>
              <a:rPr lang="cs-CZ" sz="1850"/>
              <a:t>*trichiáza = otočení řas proti oku</a:t>
            </a:r>
            <a:endParaRPr/>
          </a:p>
          <a:p>
            <a:pPr indent="-514350" lvl="1" marL="971550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850"/>
              <a:buNone/>
            </a:pPr>
            <a:r>
              <a:t/>
            </a:r>
            <a:endParaRPr sz="1850"/>
          </a:p>
          <a:p>
            <a:pPr indent="-396875" lvl="1" marL="971550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850"/>
              <a:buFont typeface="Verdana"/>
              <a:buNone/>
            </a:pPr>
            <a:r>
              <a:t/>
            </a:r>
            <a:endParaRPr sz="1850"/>
          </a:p>
          <a:p>
            <a:pPr indent="-396875" lvl="1" marL="971550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1850"/>
              <a:buFont typeface="Verdana"/>
              <a:buNone/>
            </a:pPr>
            <a:r>
              <a:t/>
            </a:r>
            <a:endParaRPr sz="1850"/>
          </a:p>
          <a:p>
            <a:pPr indent="-373380" lvl="1" marL="971550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SzPts val="2220"/>
              <a:buFont typeface="Verdana"/>
              <a:buNone/>
            </a:pPr>
            <a:r>
              <a:t/>
            </a:r>
            <a:endParaRPr sz="2220"/>
          </a:p>
        </p:txBody>
      </p:sp>
      <p:pic>
        <p:nvPicPr>
          <p:cNvPr descr="Entropium.bmp" id="130" name="Google Shape;13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2" y="2132856"/>
            <a:ext cx="3920741" cy="25996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rni entropium.jpg" id="131" name="Google Shape;13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7984" y="2348880"/>
            <a:ext cx="3895725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/>
          <p:nvPr>
            <p:ph idx="1" type="body"/>
          </p:nvPr>
        </p:nvSpPr>
        <p:spPr>
          <a:xfrm>
            <a:off x="457200" y="404664"/>
            <a:ext cx="8229600" cy="6048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514350" lvl="1" marL="971550" rtl="0" algn="l">
              <a:spcBef>
                <a:spcPts val="0"/>
              </a:spcBef>
              <a:spcAft>
                <a:spcPts val="0"/>
              </a:spcAft>
              <a:buSzPts val="2400"/>
              <a:buFont typeface="Verdana"/>
              <a:buAutoNum type="arabicPeriod" startAt="2"/>
            </a:pPr>
            <a:r>
              <a:rPr b="1" lang="cs-CZ">
                <a:solidFill>
                  <a:srgbClr val="FF0000"/>
                </a:solidFill>
              </a:rPr>
              <a:t>Ectropium</a:t>
            </a:r>
            <a:r>
              <a:rPr lang="cs-CZ"/>
              <a:t> – </a:t>
            </a:r>
            <a:r>
              <a:rPr lang="cs-CZ" sz="2000"/>
              <a:t>otočení (dolního) víčka ven od bulbu</a:t>
            </a:r>
            <a:endParaRPr/>
          </a:p>
          <a:p>
            <a:pPr indent="-387350" lvl="1" marL="971550" rtl="0" algn="l">
              <a:spcBef>
                <a:spcPts val="250"/>
              </a:spcBef>
              <a:spcAft>
                <a:spcPts val="0"/>
              </a:spcAft>
              <a:buSzPts val="2000"/>
              <a:buFont typeface="Verdana"/>
              <a:buNone/>
            </a:pPr>
            <a:r>
              <a:t/>
            </a:r>
            <a:endParaRPr sz="2000"/>
          </a:p>
          <a:p>
            <a:pPr indent="-387350" lvl="1" marL="971550" rtl="0" algn="l">
              <a:spcBef>
                <a:spcPts val="250"/>
              </a:spcBef>
              <a:spcAft>
                <a:spcPts val="0"/>
              </a:spcAft>
              <a:buSzPts val="2000"/>
              <a:buFont typeface="Verdana"/>
              <a:buNone/>
            </a:pPr>
            <a:r>
              <a:t/>
            </a:r>
            <a:endParaRPr sz="2000"/>
          </a:p>
          <a:p>
            <a:pPr indent="-387350" lvl="1" marL="971550" rtl="0" algn="l">
              <a:spcBef>
                <a:spcPts val="250"/>
              </a:spcBef>
              <a:spcAft>
                <a:spcPts val="0"/>
              </a:spcAft>
              <a:buSzPts val="2000"/>
              <a:buFont typeface="Verdana"/>
              <a:buNone/>
            </a:pPr>
            <a:r>
              <a:t/>
            </a:r>
            <a:endParaRPr sz="2000"/>
          </a:p>
          <a:p>
            <a:pPr indent="-387350" lvl="1" marL="971550" rtl="0" algn="l">
              <a:spcBef>
                <a:spcPts val="250"/>
              </a:spcBef>
              <a:spcAft>
                <a:spcPts val="0"/>
              </a:spcAft>
              <a:buSzPts val="2000"/>
              <a:buFont typeface="Verdana"/>
              <a:buNone/>
            </a:pPr>
            <a:r>
              <a:t/>
            </a:r>
            <a:endParaRPr sz="2000"/>
          </a:p>
          <a:p>
            <a:pPr indent="-387350" lvl="1" marL="971550" rtl="0" algn="l">
              <a:spcBef>
                <a:spcPts val="250"/>
              </a:spcBef>
              <a:spcAft>
                <a:spcPts val="0"/>
              </a:spcAft>
              <a:buSzPts val="2000"/>
              <a:buFont typeface="Verdana"/>
              <a:buNone/>
            </a:pPr>
            <a:r>
              <a:t/>
            </a:r>
            <a:endParaRPr sz="2000"/>
          </a:p>
          <a:p>
            <a:pPr indent="-387350" lvl="1" marL="971550" rtl="0" algn="l">
              <a:spcBef>
                <a:spcPts val="250"/>
              </a:spcBef>
              <a:spcAft>
                <a:spcPts val="0"/>
              </a:spcAft>
              <a:buSzPts val="2000"/>
              <a:buFont typeface="Verdana"/>
              <a:buNone/>
            </a:pPr>
            <a:r>
              <a:t/>
            </a:r>
            <a:endParaRPr sz="2000"/>
          </a:p>
          <a:p>
            <a:pPr indent="-387350" lvl="1" marL="971550" rtl="0" algn="l">
              <a:spcBef>
                <a:spcPts val="250"/>
              </a:spcBef>
              <a:spcAft>
                <a:spcPts val="0"/>
              </a:spcAft>
              <a:buSzPts val="2000"/>
              <a:buFont typeface="Verdana"/>
              <a:buNone/>
            </a:pPr>
            <a:r>
              <a:t/>
            </a:r>
            <a:endParaRPr sz="2000"/>
          </a:p>
          <a:p>
            <a:pPr indent="-387350" lvl="1" marL="971550" rtl="0" algn="l">
              <a:spcBef>
                <a:spcPts val="250"/>
              </a:spcBef>
              <a:spcAft>
                <a:spcPts val="0"/>
              </a:spcAft>
              <a:buSzPts val="2000"/>
              <a:buFont typeface="Verdana"/>
              <a:buNone/>
            </a:pPr>
            <a:r>
              <a:t/>
            </a:r>
            <a:endParaRPr sz="2000"/>
          </a:p>
          <a:p>
            <a:pPr indent="-387350" lvl="1" marL="971550" rtl="0" algn="l">
              <a:spcBef>
                <a:spcPts val="250"/>
              </a:spcBef>
              <a:spcAft>
                <a:spcPts val="0"/>
              </a:spcAft>
              <a:buSzPts val="2000"/>
              <a:buFont typeface="Verdana"/>
              <a:buNone/>
            </a:pPr>
            <a:r>
              <a:t/>
            </a:r>
            <a:endParaRPr sz="2000"/>
          </a:p>
          <a:p>
            <a:pPr indent="-514350" lvl="1" marL="971550" rtl="0" algn="l">
              <a:spcBef>
                <a:spcPts val="250"/>
              </a:spcBef>
              <a:spcAft>
                <a:spcPts val="0"/>
              </a:spcAft>
              <a:buSzPts val="2400"/>
              <a:buNone/>
            </a:pPr>
            <a:r>
              <a:rPr i="1" lang="cs-CZ" sz="2400" u="sng"/>
              <a:t>Příznaky:</a:t>
            </a:r>
            <a:r>
              <a:rPr lang="cs-CZ" sz="2000"/>
              <a:t>  nedovírání víčka – vysychání ; nedostupnost punctum lacrimalis – stékání slz po tváři</a:t>
            </a:r>
            <a:endParaRPr/>
          </a:p>
          <a:p>
            <a:pPr indent="-798513" lvl="1" marL="1255713" rtl="0" algn="l">
              <a:spcBef>
                <a:spcPts val="250"/>
              </a:spcBef>
              <a:spcAft>
                <a:spcPts val="0"/>
              </a:spcAft>
              <a:buSzPts val="2400"/>
              <a:buNone/>
            </a:pPr>
            <a:r>
              <a:rPr i="1" lang="cs-CZ" sz="2400" u="sng"/>
              <a:t>Příčiny:</a:t>
            </a:r>
            <a:r>
              <a:rPr lang="cs-CZ" sz="2000"/>
              <a:t> vrozené; atonie víček – senilní ochablost; trauma; vlivem častých zánětů </a:t>
            </a:r>
            <a:r>
              <a:rPr lang="cs-CZ" sz="2000"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lang="cs-CZ" sz="2000"/>
              <a:t> edém </a:t>
            </a:r>
            <a:r>
              <a:rPr lang="cs-CZ" sz="2000"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lang="cs-CZ" sz="2000"/>
              <a:t> otočení víčka; úraz</a:t>
            </a:r>
            <a:endParaRPr/>
          </a:p>
          <a:p>
            <a:pPr indent="-514350" lvl="1" marL="971550" rtl="0" algn="l">
              <a:spcBef>
                <a:spcPts val="250"/>
              </a:spcBef>
              <a:spcAft>
                <a:spcPts val="0"/>
              </a:spcAft>
              <a:buSzPts val="2400"/>
              <a:buNone/>
            </a:pPr>
            <a:r>
              <a:rPr i="1" lang="cs-CZ" sz="2400" u="sng"/>
              <a:t>Terapie:</a:t>
            </a:r>
            <a:r>
              <a:rPr lang="cs-CZ" sz="2400"/>
              <a:t> </a:t>
            </a:r>
            <a:r>
              <a:rPr lang="cs-CZ" sz="2000"/>
              <a:t>chir. zákrok</a:t>
            </a:r>
            <a:endParaRPr/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pic>
        <p:nvPicPr>
          <p:cNvPr descr="ectropium.bmp" id="137" name="Google Shape;1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3928" y="836712"/>
            <a:ext cx="3988903" cy="2762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/>
          <p:nvPr>
            <p:ph idx="1" type="body"/>
          </p:nvPr>
        </p:nvSpPr>
        <p:spPr>
          <a:xfrm>
            <a:off x="323528" y="404664"/>
            <a:ext cx="8496944" cy="6264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514350" lvl="1" marL="9715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erdana"/>
              <a:buAutoNum type="arabicPeriod" startAt="3"/>
            </a:pPr>
            <a:r>
              <a:rPr b="1" lang="cs-CZ">
                <a:solidFill>
                  <a:srgbClr val="FF0000"/>
                </a:solidFill>
              </a:rPr>
              <a:t>Ptóza</a:t>
            </a:r>
            <a:r>
              <a:rPr lang="cs-CZ"/>
              <a:t> – </a:t>
            </a:r>
            <a:r>
              <a:rPr lang="cs-CZ" sz="2000"/>
              <a:t>pokles horního víčka (víček)</a:t>
            </a:r>
            <a:endParaRPr/>
          </a:p>
          <a:p>
            <a:pPr indent="-514350" lvl="4" marL="228600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Font typeface="Verdana"/>
              <a:buAutoNum type="alphaLcPeriod"/>
            </a:pPr>
            <a:r>
              <a:rPr lang="cs-CZ" u="sng"/>
              <a:t>kongenitální </a:t>
            </a:r>
            <a:endParaRPr/>
          </a:p>
          <a:p>
            <a:pPr indent="-514350" lvl="4" marL="228600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</a:pPr>
            <a:r>
              <a:rPr i="1" lang="cs-CZ" u="sng"/>
              <a:t>Příčiny:</a:t>
            </a:r>
            <a:r>
              <a:rPr lang="cs-CZ"/>
              <a:t> nejč. porucha inervace – rychlé řešení (amblyopie)</a:t>
            </a:r>
            <a:endParaRPr/>
          </a:p>
          <a:p>
            <a:pPr indent="-514350" lvl="4" marL="228600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Font typeface="Verdana"/>
              <a:buAutoNum type="alphaLcPeriod" startAt="2"/>
            </a:pPr>
            <a:r>
              <a:rPr lang="cs-CZ" u="sng"/>
              <a:t>získaná </a:t>
            </a:r>
            <a:endParaRPr/>
          </a:p>
          <a:p>
            <a:pPr indent="-514350" lvl="4" marL="228600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</a:pPr>
            <a:r>
              <a:rPr i="1" lang="cs-CZ" u="sng"/>
              <a:t>Příčiny: </a:t>
            </a:r>
            <a:r>
              <a:rPr lang="cs-CZ"/>
              <a:t>porucha inervace (n. oclumotorius); myasteria gravis = ochablost svalů (m. levator palpebrae), léky, alergie, edém, nádor</a:t>
            </a:r>
            <a:endParaRPr/>
          </a:p>
          <a:p>
            <a:pPr indent="-400050" lvl="4" marL="228600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Font typeface="Verdana"/>
              <a:buNone/>
            </a:pPr>
            <a:r>
              <a:t/>
            </a:r>
            <a:endParaRPr/>
          </a:p>
          <a:p>
            <a:pPr indent="-400050" lvl="4" marL="228600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Font typeface="Verdana"/>
              <a:buNone/>
            </a:pPr>
            <a:r>
              <a:t/>
            </a:r>
            <a:endParaRPr/>
          </a:p>
          <a:p>
            <a:pPr indent="-1562100" lvl="4" marL="228600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1562100" lvl="4" marL="228600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1562100" lvl="4" marL="228600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1562100" lvl="4" marL="228600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1562100" lvl="4" marL="228600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1562100" lvl="4" marL="228600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400"/>
              <a:buNone/>
            </a:pPr>
            <a:r>
              <a:rPr i="1" lang="cs-CZ" sz="2400" u="sng"/>
              <a:t>Projevy: </a:t>
            </a:r>
            <a:r>
              <a:rPr lang="cs-CZ"/>
              <a:t>omezené zorné pole, estetický efekt</a:t>
            </a:r>
            <a:endParaRPr/>
          </a:p>
          <a:p>
            <a:pPr indent="-976313" lvl="4" marL="1700213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400"/>
              <a:buNone/>
            </a:pPr>
            <a:r>
              <a:rPr i="1" lang="cs-CZ" sz="2400" u="sng"/>
              <a:t>Terapie:</a:t>
            </a:r>
            <a:r>
              <a:rPr lang="cs-CZ"/>
              <a:t> řešení alergií, eliminace edému, přepojení funkce zvedače na  </a:t>
            </a:r>
            <a:endParaRPr/>
          </a:p>
          <a:p>
            <a:pPr indent="-976313" lvl="4" marL="1700213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</a:pPr>
            <a:r>
              <a:rPr lang="cs-CZ"/>
              <a:t>	 jiný sval, odstranění příčiny, kč. nebo  brýle s ptózovou opěrkou;  chir. řešení</a:t>
            </a:r>
            <a:endParaRPr/>
          </a:p>
        </p:txBody>
      </p:sp>
      <p:pic>
        <p:nvPicPr>
          <p:cNvPr descr="ptoza kongenta.jpg" id="143" name="Google Shape;14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4008" y="2996952"/>
            <a:ext cx="3384376" cy="13736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tosis_web.jpg" id="144" name="Google Shape;14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1600" y="2996952"/>
            <a:ext cx="3456384" cy="136012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8"/>
          <p:cNvSpPr txBox="1"/>
          <p:nvPr/>
        </p:nvSpPr>
        <p:spPr>
          <a:xfrm>
            <a:off x="2987824" y="4365104"/>
            <a:ext cx="1440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www.sjs-bremen.de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 txBox="1"/>
          <p:nvPr>
            <p:ph idx="1" type="body"/>
          </p:nvPr>
        </p:nvSpPr>
        <p:spPr>
          <a:xfrm>
            <a:off x="457200" y="332656"/>
            <a:ext cx="8229600" cy="5793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514350" lvl="1" marL="534988" rtl="0" algn="l">
              <a:spcBef>
                <a:spcPts val="0"/>
              </a:spcBef>
              <a:spcAft>
                <a:spcPts val="0"/>
              </a:spcAft>
              <a:buSzPts val="2400"/>
              <a:buFont typeface="Verdana"/>
              <a:buAutoNum type="arabicPeriod" startAt="4"/>
            </a:pPr>
            <a:r>
              <a:rPr b="1" lang="cs-CZ">
                <a:solidFill>
                  <a:srgbClr val="FF0000"/>
                </a:solidFill>
              </a:rPr>
              <a:t>Blepharochalazion</a:t>
            </a:r>
            <a:r>
              <a:rPr lang="cs-CZ"/>
              <a:t> – </a:t>
            </a:r>
            <a:r>
              <a:rPr lang="cs-CZ" sz="2000">
                <a:latin typeface="Verdana"/>
                <a:ea typeface="Verdana"/>
                <a:cs typeface="Verdana"/>
                <a:sym typeface="Verdana"/>
              </a:rPr>
              <a:t>ochablost pokožky horního víčka → převisy kožní řasy</a:t>
            </a:r>
            <a:endParaRPr/>
          </a:p>
          <a:p>
            <a:pPr indent="-387350" lvl="1" marL="534988" rtl="0" algn="l">
              <a:spcBef>
                <a:spcPts val="250"/>
              </a:spcBef>
              <a:spcAft>
                <a:spcPts val="0"/>
              </a:spcAft>
              <a:buSzPts val="2000"/>
              <a:buFont typeface="Verdana"/>
              <a:buNone/>
            </a:pPr>
            <a:r>
              <a:t/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387350" lvl="1" marL="534988" rtl="0" algn="l">
              <a:spcBef>
                <a:spcPts val="250"/>
              </a:spcBef>
              <a:spcAft>
                <a:spcPts val="0"/>
              </a:spcAft>
              <a:buSzPts val="2000"/>
              <a:buFont typeface="Verdana"/>
              <a:buNone/>
            </a:pPr>
            <a:r>
              <a:t/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387350" lvl="1" marL="534988" rtl="0" algn="l">
              <a:spcBef>
                <a:spcPts val="250"/>
              </a:spcBef>
              <a:spcAft>
                <a:spcPts val="0"/>
              </a:spcAft>
              <a:buSzPts val="2000"/>
              <a:buFont typeface="Verdana"/>
              <a:buNone/>
            </a:pPr>
            <a:r>
              <a:t/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387350" lvl="1" marL="534988" rtl="0" algn="l">
              <a:spcBef>
                <a:spcPts val="250"/>
              </a:spcBef>
              <a:spcAft>
                <a:spcPts val="0"/>
              </a:spcAft>
              <a:buSzPts val="2000"/>
              <a:buFont typeface="Verdana"/>
              <a:buNone/>
            </a:pPr>
            <a:r>
              <a:t/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387350" lvl="1" marL="534988" rtl="0" algn="l">
              <a:spcBef>
                <a:spcPts val="250"/>
              </a:spcBef>
              <a:spcAft>
                <a:spcPts val="0"/>
              </a:spcAft>
              <a:buSzPts val="2000"/>
              <a:buFont typeface="Verdana"/>
              <a:buNone/>
            </a:pPr>
            <a:r>
              <a:t/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387350" lvl="1" marL="534988" rtl="0" algn="l">
              <a:spcBef>
                <a:spcPts val="250"/>
              </a:spcBef>
              <a:spcAft>
                <a:spcPts val="0"/>
              </a:spcAft>
              <a:buSzPts val="2000"/>
              <a:buFont typeface="Verdana"/>
              <a:buNone/>
            </a:pPr>
            <a:r>
              <a:t/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387350" lvl="1" marL="534988" rtl="0" algn="l">
              <a:spcBef>
                <a:spcPts val="250"/>
              </a:spcBef>
              <a:spcAft>
                <a:spcPts val="0"/>
              </a:spcAft>
              <a:buSzPts val="2000"/>
              <a:buFont typeface="Verdana"/>
              <a:buNone/>
            </a:pPr>
            <a:r>
              <a:t/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387350" lvl="1" marL="534988" rtl="0" algn="l">
              <a:spcBef>
                <a:spcPts val="250"/>
              </a:spcBef>
              <a:spcAft>
                <a:spcPts val="0"/>
              </a:spcAft>
              <a:buSzPts val="2000"/>
              <a:buFont typeface="Verdana"/>
              <a:buNone/>
            </a:pPr>
            <a:r>
              <a:t/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387350" lvl="1" marL="534988" rtl="0" algn="l">
              <a:spcBef>
                <a:spcPts val="250"/>
              </a:spcBef>
              <a:spcAft>
                <a:spcPts val="0"/>
              </a:spcAft>
              <a:buSzPts val="2000"/>
              <a:buFont typeface="Verdana"/>
              <a:buNone/>
            </a:pPr>
            <a:r>
              <a:t/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514350" lvl="1" marL="534988" rtl="0" algn="l">
              <a:spcBef>
                <a:spcPts val="250"/>
              </a:spcBef>
              <a:spcAft>
                <a:spcPts val="0"/>
              </a:spcAft>
              <a:buSzPts val="2400"/>
              <a:buNone/>
            </a:pPr>
            <a:r>
              <a:rPr lang="cs-CZ">
                <a:latin typeface="Verdana"/>
                <a:ea typeface="Verdana"/>
                <a:cs typeface="Verdana"/>
                <a:sym typeface="Verdana"/>
              </a:rPr>
              <a:t>	</a:t>
            </a:r>
            <a:endParaRPr/>
          </a:p>
          <a:p>
            <a:pPr indent="-514350" lvl="1" marL="534988" rtl="0" algn="l">
              <a:spcBef>
                <a:spcPts val="250"/>
              </a:spcBef>
              <a:spcAft>
                <a:spcPts val="0"/>
              </a:spcAft>
              <a:buSzPts val="2400"/>
              <a:buNone/>
            </a:pPr>
            <a:r>
              <a:rPr i="1" lang="cs-CZ" sz="2400" u="sng">
                <a:latin typeface="Verdana"/>
                <a:ea typeface="Verdana"/>
                <a:cs typeface="Verdana"/>
                <a:sym typeface="Verdana"/>
              </a:rPr>
              <a:t>Projevy:</a:t>
            </a:r>
            <a:r>
              <a:rPr lang="cs-CZ" sz="2000">
                <a:latin typeface="Verdana"/>
                <a:ea typeface="Verdana"/>
                <a:cs typeface="Verdana"/>
                <a:sym typeface="Verdana"/>
              </a:rPr>
              <a:t> estetika; omezení zorného pole</a:t>
            </a:r>
            <a:endParaRPr/>
          </a:p>
          <a:p>
            <a:pPr indent="-514350" lvl="1" marL="534988" rtl="0" algn="l">
              <a:spcBef>
                <a:spcPts val="250"/>
              </a:spcBef>
              <a:spcAft>
                <a:spcPts val="0"/>
              </a:spcAft>
              <a:buSzPts val="2000"/>
              <a:buNone/>
            </a:pPr>
            <a:r>
              <a:rPr lang="cs-CZ" sz="2000">
                <a:latin typeface="Verdana"/>
                <a:ea typeface="Verdana"/>
                <a:cs typeface="Verdana"/>
                <a:sym typeface="Verdana"/>
              </a:rPr>
              <a:t>	</a:t>
            </a:r>
            <a:endParaRPr/>
          </a:p>
          <a:p>
            <a:pPr indent="-514350" lvl="1" marL="534988" rtl="0" algn="l">
              <a:spcBef>
                <a:spcPts val="250"/>
              </a:spcBef>
              <a:spcAft>
                <a:spcPts val="0"/>
              </a:spcAft>
              <a:buSzPts val="2400"/>
              <a:buNone/>
            </a:pPr>
            <a:r>
              <a:rPr i="1" lang="cs-CZ" sz="2400" u="sng">
                <a:latin typeface="Verdana"/>
                <a:ea typeface="Verdana"/>
                <a:cs typeface="Verdana"/>
                <a:sym typeface="Verdana"/>
              </a:rPr>
              <a:t>Terapie:</a:t>
            </a:r>
            <a:r>
              <a:rPr lang="cs-CZ" sz="2000">
                <a:latin typeface="Verdana"/>
                <a:ea typeface="Verdana"/>
                <a:cs typeface="Verdana"/>
                <a:sym typeface="Verdana"/>
              </a:rPr>
              <a:t> chir. zákrok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265176" lvl="0" marL="265176" rtl="0" algn="l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pic>
        <p:nvPicPr>
          <p:cNvPr descr="Dermatochalasis_web.jpg" id="151" name="Google Shape;15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1268760"/>
            <a:ext cx="4007121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9"/>
          <p:cNvSpPr txBox="1"/>
          <p:nvPr/>
        </p:nvSpPr>
        <p:spPr>
          <a:xfrm>
            <a:off x="3203848" y="3212976"/>
            <a:ext cx="1440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www.sjs-bremen.de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Anzeichnen_Blepharochalasis-OP2.jpg" id="153" name="Google Shape;15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60032" y="1484784"/>
            <a:ext cx="3524250" cy="25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9"/>
          <p:cNvSpPr txBox="1"/>
          <p:nvPr/>
        </p:nvSpPr>
        <p:spPr>
          <a:xfrm>
            <a:off x="6660232" y="4005064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www.auge-online.de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spekt">
  <a:themeElements>
    <a:clrScheme name="Aspek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2012-03-29T19:31:51Z</dcterms:created>
  <dc:creator>Dawe</dc:creator>
</cp:coreProperties>
</file>