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0" r:id="rId16"/>
    <p:sldId id="273" r:id="rId17"/>
    <p:sldId id="271" r:id="rId18"/>
    <p:sldId id="275" r:id="rId19"/>
    <p:sldId id="276" r:id="rId20"/>
    <p:sldId id="277" r:id="rId21"/>
    <p:sldId id="278" r:id="rId22"/>
    <p:sldId id="274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592" autoAdjust="0"/>
  </p:normalViewPr>
  <p:slideViewPr>
    <p:cSldViewPr>
      <p:cViewPr varScale="1">
        <p:scale>
          <a:sx n="72" d="100"/>
          <a:sy n="72" d="100"/>
        </p:scale>
        <p:origin x="28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07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19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28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69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2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25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82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11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44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88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44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E0560-E07B-4E1E-8094-F5A1825519A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8A6C-4416-4E68-9721-E820F6105D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14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2132856"/>
            <a:ext cx="7388946" cy="1296144"/>
          </a:xfrm>
        </p:spPr>
        <p:txBody>
          <a:bodyPr>
            <a:normAutofit/>
          </a:bodyPr>
          <a:lstStyle/>
          <a:p>
            <a:r>
              <a:rPr lang="cs-CZ" sz="6600" dirty="0" smtClean="0">
                <a:latin typeface="Arial Black" pitchFamily="34" charset="0"/>
                <a:cs typeface="Aharoni" pitchFamily="2" charset="-79"/>
              </a:rPr>
              <a:t>Moje obloha</a:t>
            </a:r>
            <a:endParaRPr lang="cs-CZ" sz="6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08012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latin typeface="Arial Black" pitchFamily="34" charset="0"/>
              </a:rPr>
              <a:t>Práce žáků 3.třídy</a:t>
            </a:r>
            <a:endParaRPr lang="cs-CZ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Mrak 4"/>
          <p:cNvSpPr/>
          <p:nvPr/>
        </p:nvSpPr>
        <p:spPr>
          <a:xfrm>
            <a:off x="418210" y="427096"/>
            <a:ext cx="1346448" cy="105841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rak 5"/>
          <p:cNvSpPr/>
          <p:nvPr/>
        </p:nvSpPr>
        <p:spPr>
          <a:xfrm>
            <a:off x="2303748" y="1028312"/>
            <a:ext cx="1202432" cy="91440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Mrak 6"/>
          <p:cNvSpPr/>
          <p:nvPr/>
        </p:nvSpPr>
        <p:spPr>
          <a:xfrm>
            <a:off x="4211960" y="332656"/>
            <a:ext cx="134644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Mrak 7"/>
          <p:cNvSpPr/>
          <p:nvPr/>
        </p:nvSpPr>
        <p:spPr>
          <a:xfrm>
            <a:off x="395536" y="3212976"/>
            <a:ext cx="1008112" cy="91440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Mrak 8"/>
          <p:cNvSpPr/>
          <p:nvPr/>
        </p:nvSpPr>
        <p:spPr>
          <a:xfrm>
            <a:off x="4572000" y="3385598"/>
            <a:ext cx="1224136" cy="914400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Mrak 9"/>
          <p:cNvSpPr/>
          <p:nvPr/>
        </p:nvSpPr>
        <p:spPr>
          <a:xfrm>
            <a:off x="7092280" y="3670176"/>
            <a:ext cx="1202432" cy="91440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Mrak 10"/>
          <p:cNvSpPr/>
          <p:nvPr/>
        </p:nvSpPr>
        <p:spPr>
          <a:xfrm>
            <a:off x="2339752" y="3933794"/>
            <a:ext cx="1130424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228184" y="120080"/>
            <a:ext cx="2520280" cy="2300808"/>
          </a:xfrm>
          <a:prstGeom prst="sun">
            <a:avLst>
              <a:gd name="adj" fmla="val 24294"/>
            </a:avLst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uresova\Pictures\2014-01-13 9\9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uresova\Pictures\2014-01-13 9.1\9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uresova\Pictures\2014-01-13 10\10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64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uresova\Pictures\2014-01-13 10.1\10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464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uresova\Pictures\2014-01-13 11\1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64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uresova\Pictures\2014-01-13 11.1\11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464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uresova\Pictures\2014-01-13 12\1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uresova\Pictures\2014-01-13 12.1\12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0851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8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352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rial Black" pitchFamily="34" charset="0"/>
              </a:rPr>
              <a:t>Na které obloze by se jim líbilo a proč?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675987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sz="1400" dirty="0" smtClean="0">
                <a:latin typeface="Arial Black" pitchFamily="34" charset="0"/>
              </a:rPr>
              <a:t>Vytvořilo se několik skupin, které si vybrali svoje oblohy a zdůvodnili, proč by se jim líbilo právě na vybrané obloze:</a:t>
            </a:r>
          </a:p>
          <a:p>
            <a:endParaRPr lang="cs-CZ" sz="1400" dirty="0">
              <a:latin typeface="Arial Black" pitchFamily="34" charset="0"/>
            </a:endParaRPr>
          </a:p>
          <a:p>
            <a:endParaRPr lang="cs-CZ" sz="1400" dirty="0" smtClean="0">
              <a:latin typeface="Arial Black" pitchFamily="34" charset="0"/>
            </a:endParaRPr>
          </a:p>
          <a:p>
            <a:r>
              <a:rPr lang="cs-CZ" sz="1400" dirty="0" smtClean="0">
                <a:latin typeface="Arial Black" pitchFamily="34" charset="0"/>
              </a:rPr>
              <a:t>obloha je veselá, barevná, duhová apod.</a:t>
            </a:r>
          </a:p>
          <a:p>
            <a:endParaRPr lang="cs-CZ" sz="1400" dirty="0" smtClean="0">
              <a:latin typeface="Arial Black" pitchFamily="34" charset="0"/>
            </a:endParaRPr>
          </a:p>
          <a:p>
            <a:endParaRPr lang="cs-CZ" sz="1400" dirty="0" smtClean="0">
              <a:latin typeface="Arial Black" pitchFamily="34" charset="0"/>
            </a:endParaRPr>
          </a:p>
          <a:p>
            <a:r>
              <a:rPr lang="cs-CZ" sz="1400" dirty="0">
                <a:latin typeface="Arial Black" pitchFamily="34" charset="0"/>
              </a:rPr>
              <a:t>o</a:t>
            </a:r>
            <a:r>
              <a:rPr lang="cs-CZ" sz="1400" dirty="0" smtClean="0">
                <a:latin typeface="Arial Black" pitchFamily="34" charset="0"/>
              </a:rPr>
              <a:t>bláčky jsou všechny pohromadě, drží spolu</a:t>
            </a:r>
          </a:p>
          <a:p>
            <a:endParaRPr lang="cs-CZ" sz="1400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cs-CZ" sz="1400" dirty="0" smtClean="0">
              <a:latin typeface="Arial Black" pitchFamily="34" charset="0"/>
            </a:endParaRPr>
          </a:p>
          <a:p>
            <a:r>
              <a:rPr lang="cs-CZ" sz="1400" dirty="0">
                <a:latin typeface="Arial Black" pitchFamily="34" charset="0"/>
              </a:rPr>
              <a:t>o</a:t>
            </a:r>
            <a:r>
              <a:rPr lang="cs-CZ" sz="1400" dirty="0" smtClean="0">
                <a:latin typeface="Arial Black" pitchFamily="34" charset="0"/>
              </a:rPr>
              <a:t>bloha je zajímavá</a:t>
            </a:r>
          </a:p>
          <a:p>
            <a:endParaRPr lang="cs-CZ" sz="1400" dirty="0" smtClean="0">
              <a:latin typeface="Arial Black" pitchFamily="34" charset="0"/>
            </a:endParaRPr>
          </a:p>
          <a:p>
            <a:endParaRPr lang="cs-CZ" sz="1400" dirty="0" smtClean="0">
              <a:latin typeface="Arial Black" pitchFamily="34" charset="0"/>
            </a:endParaRPr>
          </a:p>
          <a:p>
            <a:r>
              <a:rPr lang="cs-CZ" sz="1400" dirty="0">
                <a:latin typeface="Arial Black" pitchFamily="34" charset="0"/>
              </a:rPr>
              <a:t>n</a:t>
            </a:r>
            <a:r>
              <a:rPr lang="cs-CZ" sz="1400" dirty="0" smtClean="0">
                <a:latin typeface="Arial Black" pitchFamily="34" charset="0"/>
              </a:rPr>
              <a:t>a obloze je usměvavé sluníčko</a:t>
            </a:r>
            <a:endParaRPr lang="cs-CZ" sz="1400" dirty="0">
              <a:latin typeface="Arial Black" pitchFamily="34" charset="0"/>
            </a:endParaRPr>
          </a:p>
          <a:p>
            <a:endParaRPr lang="cs-CZ" sz="1400" dirty="0" smtClean="0">
              <a:latin typeface="Arial Black" pitchFamily="34" charset="0"/>
            </a:endParaRPr>
          </a:p>
          <a:p>
            <a:endParaRPr lang="cs-CZ" sz="1400" dirty="0" smtClean="0">
              <a:latin typeface="Arial Black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cs-CZ" sz="1400" dirty="0" smtClean="0">
                <a:solidFill>
                  <a:srgbClr val="C00000"/>
                </a:solidFill>
                <a:latin typeface="Arial Black" pitchFamily="34" charset="0"/>
              </a:rPr>
              <a:t>Ve třídě nejde, abychom byli všichni kamarádi, protože každému je dobře na jiné obloze, ale jako třída můžeme táhnout za jeden provaz, vzájemně se tolerovat a být k sobě ohleduplní. </a:t>
            </a:r>
          </a:p>
          <a:p>
            <a:endParaRPr lang="cs-CZ" sz="1400" dirty="0">
              <a:latin typeface="Arial Black" pitchFamily="34" charset="0"/>
            </a:endParaRPr>
          </a:p>
        </p:txBody>
      </p:sp>
      <p:sp>
        <p:nvSpPr>
          <p:cNvPr id="4" name="Ohnutý pruh 3"/>
          <p:cNvSpPr/>
          <p:nvPr/>
        </p:nvSpPr>
        <p:spPr>
          <a:xfrm>
            <a:off x="5245224" y="2520331"/>
            <a:ext cx="1152128" cy="1178880"/>
          </a:xfrm>
          <a:prstGeom prst="blockArc">
            <a:avLst>
              <a:gd name="adj1" fmla="val 10709286"/>
              <a:gd name="adj2" fmla="val 21430376"/>
              <a:gd name="adj3" fmla="val 2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Ohnutý pruh 4"/>
          <p:cNvSpPr/>
          <p:nvPr/>
        </p:nvSpPr>
        <p:spPr>
          <a:xfrm>
            <a:off x="5317232" y="2658620"/>
            <a:ext cx="1008112" cy="869140"/>
          </a:xfrm>
          <a:prstGeom prst="blockArc">
            <a:avLst>
              <a:gd name="adj1" fmla="val 10570442"/>
              <a:gd name="adj2" fmla="val 0"/>
              <a:gd name="adj3" fmla="val 25000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Ohnutý pruh 5"/>
          <p:cNvSpPr/>
          <p:nvPr/>
        </p:nvSpPr>
        <p:spPr>
          <a:xfrm>
            <a:off x="5364088" y="2784811"/>
            <a:ext cx="914400" cy="914400"/>
          </a:xfrm>
          <a:prstGeom prst="blockArc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hnutý pruh 6"/>
          <p:cNvSpPr/>
          <p:nvPr/>
        </p:nvSpPr>
        <p:spPr>
          <a:xfrm>
            <a:off x="5364088" y="2938320"/>
            <a:ext cx="914400" cy="972471"/>
          </a:xfrm>
          <a:prstGeom prst="blockArc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Mrak 7"/>
          <p:cNvSpPr/>
          <p:nvPr/>
        </p:nvSpPr>
        <p:spPr>
          <a:xfrm>
            <a:off x="6702250" y="3255757"/>
            <a:ext cx="720080" cy="48623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Mrak 8"/>
          <p:cNvSpPr/>
          <p:nvPr/>
        </p:nvSpPr>
        <p:spPr>
          <a:xfrm>
            <a:off x="7062290" y="2798406"/>
            <a:ext cx="1058416" cy="7452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Mrak 9"/>
          <p:cNvSpPr/>
          <p:nvPr/>
        </p:nvSpPr>
        <p:spPr>
          <a:xfrm>
            <a:off x="7559881" y="2452084"/>
            <a:ext cx="792088" cy="486236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5317232" y="3741993"/>
            <a:ext cx="1490464" cy="144016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vnitřní paměť 12"/>
          <p:cNvSpPr/>
          <p:nvPr/>
        </p:nvSpPr>
        <p:spPr>
          <a:xfrm>
            <a:off x="3563888" y="3910791"/>
            <a:ext cx="792088" cy="703196"/>
          </a:xfrm>
          <a:prstGeom prst="flowChartInternalStorag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předdefinovaný postup 13"/>
          <p:cNvSpPr/>
          <p:nvPr/>
        </p:nvSpPr>
        <p:spPr>
          <a:xfrm>
            <a:off x="4139952" y="4251240"/>
            <a:ext cx="745232" cy="612648"/>
          </a:xfrm>
          <a:prstGeom prst="flowChartPredefined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1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itchFamily="34" charset="0"/>
              </a:rPr>
              <a:t>K</a:t>
            </a:r>
            <a:r>
              <a:rPr lang="cs-CZ" sz="4000" dirty="0" smtClean="0">
                <a:latin typeface="Arial Black" pitchFamily="34" charset="0"/>
              </a:rPr>
              <a:t>amarádství je ?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hezké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duhové a barevné  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zajímavé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nádherné, krásné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veselé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roztomilé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Kamarádství je skvělé</a:t>
            </a:r>
          </a:p>
          <a:p>
            <a:pPr>
              <a:lnSpc>
                <a:spcPct val="200000"/>
              </a:lnSpc>
            </a:pPr>
            <a:r>
              <a:rPr lang="cs-CZ" sz="1200" dirty="0" smtClean="0">
                <a:latin typeface="Arial Black" pitchFamily="34" charset="0"/>
              </a:rPr>
              <a:t>Do kamarádství patří příroda, zvířátka  - společné zájmy</a:t>
            </a:r>
          </a:p>
          <a:p>
            <a:pPr>
              <a:lnSpc>
                <a:spcPct val="200000"/>
              </a:lnSpc>
            </a:pPr>
            <a:endParaRPr lang="cs-CZ" sz="1200" dirty="0">
              <a:latin typeface="Arial Black" pitchFamily="34" charset="0"/>
            </a:endParaRPr>
          </a:p>
        </p:txBody>
      </p:sp>
      <p:sp>
        <p:nvSpPr>
          <p:cNvPr id="4" name="Veselý obličej 3"/>
          <p:cNvSpPr/>
          <p:nvPr/>
        </p:nvSpPr>
        <p:spPr>
          <a:xfrm>
            <a:off x="5652120" y="3501008"/>
            <a:ext cx="914400" cy="9144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4660777" y="2276872"/>
            <a:ext cx="1207367" cy="766439"/>
          </a:xfrm>
          <a:custGeom>
            <a:avLst/>
            <a:gdLst>
              <a:gd name="connsiteX0" fmla="*/ 239697 w 816745"/>
              <a:gd name="connsiteY0" fmla="*/ 399495 h 550415"/>
              <a:gd name="connsiteX1" fmla="*/ 284085 w 816745"/>
              <a:gd name="connsiteY1" fmla="*/ 301840 h 550415"/>
              <a:gd name="connsiteX2" fmla="*/ 319596 w 816745"/>
              <a:gd name="connsiteY2" fmla="*/ 266330 h 550415"/>
              <a:gd name="connsiteX3" fmla="*/ 443883 w 816745"/>
              <a:gd name="connsiteY3" fmla="*/ 177553 h 550415"/>
              <a:gd name="connsiteX4" fmla="*/ 488272 w 816745"/>
              <a:gd name="connsiteY4" fmla="*/ 168675 h 550415"/>
              <a:gd name="connsiteX5" fmla="*/ 656947 w 816745"/>
              <a:gd name="connsiteY5" fmla="*/ 177553 h 550415"/>
              <a:gd name="connsiteX6" fmla="*/ 665825 w 816745"/>
              <a:gd name="connsiteY6" fmla="*/ 204186 h 550415"/>
              <a:gd name="connsiteX7" fmla="*/ 648070 w 816745"/>
              <a:gd name="connsiteY7" fmla="*/ 257452 h 550415"/>
              <a:gd name="connsiteX8" fmla="*/ 621437 w 816745"/>
              <a:gd name="connsiteY8" fmla="*/ 275207 h 550415"/>
              <a:gd name="connsiteX9" fmla="*/ 541538 w 816745"/>
              <a:gd name="connsiteY9" fmla="*/ 310718 h 550415"/>
              <a:gd name="connsiteX10" fmla="*/ 497149 w 816745"/>
              <a:gd name="connsiteY10" fmla="*/ 328473 h 550415"/>
              <a:gd name="connsiteX11" fmla="*/ 461639 w 816745"/>
              <a:gd name="connsiteY11" fmla="*/ 346229 h 550415"/>
              <a:gd name="connsiteX12" fmla="*/ 426128 w 816745"/>
              <a:gd name="connsiteY12" fmla="*/ 355106 h 550415"/>
              <a:gd name="connsiteX13" fmla="*/ 408373 w 816745"/>
              <a:gd name="connsiteY13" fmla="*/ 372862 h 550415"/>
              <a:gd name="connsiteX14" fmla="*/ 399495 w 816745"/>
              <a:gd name="connsiteY14" fmla="*/ 408372 h 550415"/>
              <a:gd name="connsiteX15" fmla="*/ 408373 w 816745"/>
              <a:gd name="connsiteY15" fmla="*/ 461638 h 550415"/>
              <a:gd name="connsiteX16" fmla="*/ 443883 w 816745"/>
              <a:gd name="connsiteY16" fmla="*/ 506027 h 550415"/>
              <a:gd name="connsiteX17" fmla="*/ 479394 w 816745"/>
              <a:gd name="connsiteY17" fmla="*/ 523782 h 550415"/>
              <a:gd name="connsiteX18" fmla="*/ 523782 w 816745"/>
              <a:gd name="connsiteY18" fmla="*/ 550415 h 550415"/>
              <a:gd name="connsiteX19" fmla="*/ 674703 w 816745"/>
              <a:gd name="connsiteY19" fmla="*/ 532660 h 550415"/>
              <a:gd name="connsiteX20" fmla="*/ 701336 w 816745"/>
              <a:gd name="connsiteY20" fmla="*/ 523782 h 550415"/>
              <a:gd name="connsiteX21" fmla="*/ 763479 w 816745"/>
              <a:gd name="connsiteY21" fmla="*/ 461638 h 550415"/>
              <a:gd name="connsiteX22" fmla="*/ 772357 w 816745"/>
              <a:gd name="connsiteY22" fmla="*/ 417250 h 550415"/>
              <a:gd name="connsiteX23" fmla="*/ 763479 w 816745"/>
              <a:gd name="connsiteY23" fmla="*/ 319596 h 550415"/>
              <a:gd name="connsiteX24" fmla="*/ 736846 w 816745"/>
              <a:gd name="connsiteY24" fmla="*/ 284085 h 550415"/>
              <a:gd name="connsiteX25" fmla="*/ 665825 w 816745"/>
              <a:gd name="connsiteY25" fmla="*/ 213064 h 550415"/>
              <a:gd name="connsiteX26" fmla="*/ 630314 w 816745"/>
              <a:gd name="connsiteY26" fmla="*/ 177553 h 550415"/>
              <a:gd name="connsiteX27" fmla="*/ 523782 w 816745"/>
              <a:gd name="connsiteY27" fmla="*/ 106532 h 550415"/>
              <a:gd name="connsiteX28" fmla="*/ 470516 w 816745"/>
              <a:gd name="connsiteY28" fmla="*/ 79899 h 550415"/>
              <a:gd name="connsiteX29" fmla="*/ 408373 w 816745"/>
              <a:gd name="connsiteY29" fmla="*/ 44388 h 550415"/>
              <a:gd name="connsiteX30" fmla="*/ 328473 w 816745"/>
              <a:gd name="connsiteY30" fmla="*/ 17755 h 550415"/>
              <a:gd name="connsiteX31" fmla="*/ 239697 w 816745"/>
              <a:gd name="connsiteY31" fmla="*/ 0 h 550415"/>
              <a:gd name="connsiteX32" fmla="*/ 26633 w 816745"/>
              <a:gd name="connsiteY32" fmla="*/ 44388 h 550415"/>
              <a:gd name="connsiteX33" fmla="*/ 0 w 816745"/>
              <a:gd name="connsiteY33" fmla="*/ 115409 h 550415"/>
              <a:gd name="connsiteX34" fmla="*/ 26633 w 816745"/>
              <a:gd name="connsiteY34" fmla="*/ 239697 h 550415"/>
              <a:gd name="connsiteX35" fmla="*/ 62143 w 816745"/>
              <a:gd name="connsiteY35" fmla="*/ 266330 h 550415"/>
              <a:gd name="connsiteX36" fmla="*/ 204186 w 816745"/>
              <a:gd name="connsiteY36" fmla="*/ 346229 h 550415"/>
              <a:gd name="connsiteX37" fmla="*/ 319596 w 816745"/>
              <a:gd name="connsiteY37" fmla="*/ 355106 h 550415"/>
              <a:gd name="connsiteX38" fmla="*/ 461639 w 816745"/>
              <a:gd name="connsiteY38" fmla="*/ 390617 h 550415"/>
              <a:gd name="connsiteX39" fmla="*/ 772357 w 816745"/>
              <a:gd name="connsiteY39" fmla="*/ 426128 h 550415"/>
              <a:gd name="connsiteX40" fmla="*/ 816745 w 816745"/>
              <a:gd name="connsiteY40" fmla="*/ 435005 h 550415"/>
              <a:gd name="connsiteX41" fmla="*/ 790112 w 816745"/>
              <a:gd name="connsiteY41" fmla="*/ 461638 h 550415"/>
              <a:gd name="connsiteX42" fmla="*/ 328473 w 816745"/>
              <a:gd name="connsiteY42" fmla="*/ 426128 h 550415"/>
              <a:gd name="connsiteX43" fmla="*/ 266330 w 816745"/>
              <a:gd name="connsiteY43" fmla="*/ 301840 h 550415"/>
              <a:gd name="connsiteX44" fmla="*/ 284085 w 816745"/>
              <a:gd name="connsiteY44" fmla="*/ 230819 h 550415"/>
              <a:gd name="connsiteX45" fmla="*/ 328473 w 816745"/>
              <a:gd name="connsiteY45" fmla="*/ 195308 h 550415"/>
              <a:gd name="connsiteX46" fmla="*/ 355106 w 816745"/>
              <a:gd name="connsiteY46" fmla="*/ 168675 h 550415"/>
              <a:gd name="connsiteX47" fmla="*/ 541538 w 816745"/>
              <a:gd name="connsiteY47" fmla="*/ 79899 h 550415"/>
              <a:gd name="connsiteX48" fmla="*/ 603681 w 816745"/>
              <a:gd name="connsiteY48" fmla="*/ 71021 h 550415"/>
              <a:gd name="connsiteX49" fmla="*/ 745724 w 816745"/>
              <a:gd name="connsiteY49" fmla="*/ 106532 h 550415"/>
              <a:gd name="connsiteX50" fmla="*/ 772357 w 816745"/>
              <a:gd name="connsiteY50" fmla="*/ 142042 h 550415"/>
              <a:gd name="connsiteX51" fmla="*/ 781235 w 816745"/>
              <a:gd name="connsiteY51" fmla="*/ 168675 h 550415"/>
              <a:gd name="connsiteX52" fmla="*/ 719091 w 816745"/>
              <a:gd name="connsiteY52" fmla="*/ 248574 h 550415"/>
              <a:gd name="connsiteX53" fmla="*/ 656947 w 816745"/>
              <a:gd name="connsiteY53" fmla="*/ 292963 h 550415"/>
              <a:gd name="connsiteX54" fmla="*/ 621437 w 816745"/>
              <a:gd name="connsiteY54" fmla="*/ 363984 h 550415"/>
              <a:gd name="connsiteX55" fmla="*/ 648070 w 816745"/>
              <a:gd name="connsiteY55" fmla="*/ 417250 h 550415"/>
              <a:gd name="connsiteX56" fmla="*/ 674703 w 816745"/>
              <a:gd name="connsiteY56" fmla="*/ 435005 h 550415"/>
              <a:gd name="connsiteX57" fmla="*/ 719091 w 816745"/>
              <a:gd name="connsiteY57" fmla="*/ 443883 h 550415"/>
              <a:gd name="connsiteX58" fmla="*/ 772357 w 816745"/>
              <a:gd name="connsiteY58" fmla="*/ 461638 h 55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816745" h="550415">
                <a:moveTo>
                  <a:pt x="239697" y="399495"/>
                </a:moveTo>
                <a:cubicBezTo>
                  <a:pt x="239942" y="398924"/>
                  <a:pt x="274809" y="314209"/>
                  <a:pt x="284085" y="301840"/>
                </a:cubicBezTo>
                <a:cubicBezTo>
                  <a:pt x="294129" y="288448"/>
                  <a:pt x="306817" y="277143"/>
                  <a:pt x="319596" y="266330"/>
                </a:cubicBezTo>
                <a:cubicBezTo>
                  <a:pt x="334513" y="253708"/>
                  <a:pt x="410760" y="190802"/>
                  <a:pt x="443883" y="177553"/>
                </a:cubicBezTo>
                <a:cubicBezTo>
                  <a:pt x="457893" y="171949"/>
                  <a:pt x="473476" y="171634"/>
                  <a:pt x="488272" y="168675"/>
                </a:cubicBezTo>
                <a:cubicBezTo>
                  <a:pt x="544497" y="171634"/>
                  <a:pt x="601738" y="166511"/>
                  <a:pt x="656947" y="177553"/>
                </a:cubicBezTo>
                <a:cubicBezTo>
                  <a:pt x="666123" y="179388"/>
                  <a:pt x="666858" y="194885"/>
                  <a:pt x="665825" y="204186"/>
                </a:cubicBezTo>
                <a:cubicBezTo>
                  <a:pt x="663758" y="222787"/>
                  <a:pt x="657989" y="241581"/>
                  <a:pt x="648070" y="257452"/>
                </a:cubicBezTo>
                <a:cubicBezTo>
                  <a:pt x="642415" y="266500"/>
                  <a:pt x="629634" y="268377"/>
                  <a:pt x="621437" y="275207"/>
                </a:cubicBezTo>
                <a:cubicBezTo>
                  <a:pt x="572235" y="316208"/>
                  <a:pt x="621297" y="297424"/>
                  <a:pt x="541538" y="310718"/>
                </a:cubicBezTo>
                <a:cubicBezTo>
                  <a:pt x="526742" y="316636"/>
                  <a:pt x="511712" y="322001"/>
                  <a:pt x="497149" y="328473"/>
                </a:cubicBezTo>
                <a:cubicBezTo>
                  <a:pt x="485056" y="333848"/>
                  <a:pt x="474030" y="341582"/>
                  <a:pt x="461639" y="346229"/>
                </a:cubicBezTo>
                <a:cubicBezTo>
                  <a:pt x="450215" y="350513"/>
                  <a:pt x="437965" y="352147"/>
                  <a:pt x="426128" y="355106"/>
                </a:cubicBezTo>
                <a:cubicBezTo>
                  <a:pt x="420210" y="361025"/>
                  <a:pt x="412116" y="365376"/>
                  <a:pt x="408373" y="372862"/>
                </a:cubicBezTo>
                <a:cubicBezTo>
                  <a:pt x="402917" y="383775"/>
                  <a:pt x="399495" y="396171"/>
                  <a:pt x="399495" y="408372"/>
                </a:cubicBezTo>
                <a:cubicBezTo>
                  <a:pt x="399495" y="426372"/>
                  <a:pt x="402681" y="444561"/>
                  <a:pt x="408373" y="461638"/>
                </a:cubicBezTo>
                <a:cubicBezTo>
                  <a:pt x="411765" y="471813"/>
                  <a:pt x="433494" y="499101"/>
                  <a:pt x="443883" y="506027"/>
                </a:cubicBezTo>
                <a:cubicBezTo>
                  <a:pt x="454894" y="513368"/>
                  <a:pt x="467825" y="517355"/>
                  <a:pt x="479394" y="523782"/>
                </a:cubicBezTo>
                <a:cubicBezTo>
                  <a:pt x="494478" y="532162"/>
                  <a:pt x="508986" y="541537"/>
                  <a:pt x="523782" y="550415"/>
                </a:cubicBezTo>
                <a:cubicBezTo>
                  <a:pt x="574089" y="544497"/>
                  <a:pt x="624609" y="540174"/>
                  <a:pt x="674703" y="532660"/>
                </a:cubicBezTo>
                <a:cubicBezTo>
                  <a:pt x="683957" y="531272"/>
                  <a:pt x="694029" y="529628"/>
                  <a:pt x="701336" y="523782"/>
                </a:cubicBezTo>
                <a:cubicBezTo>
                  <a:pt x="724211" y="505482"/>
                  <a:pt x="763479" y="461638"/>
                  <a:pt x="763479" y="461638"/>
                </a:cubicBezTo>
                <a:cubicBezTo>
                  <a:pt x="766438" y="446842"/>
                  <a:pt x="772357" y="432339"/>
                  <a:pt x="772357" y="417250"/>
                </a:cubicBezTo>
                <a:cubicBezTo>
                  <a:pt x="772357" y="384564"/>
                  <a:pt x="771901" y="351178"/>
                  <a:pt x="763479" y="319596"/>
                </a:cubicBezTo>
                <a:cubicBezTo>
                  <a:pt x="759667" y="305299"/>
                  <a:pt x="745446" y="296125"/>
                  <a:pt x="736846" y="284085"/>
                </a:cubicBezTo>
                <a:cubicBezTo>
                  <a:pt x="696372" y="227421"/>
                  <a:pt x="748730" y="287678"/>
                  <a:pt x="665825" y="213064"/>
                </a:cubicBezTo>
                <a:cubicBezTo>
                  <a:pt x="653382" y="201866"/>
                  <a:pt x="643270" y="188153"/>
                  <a:pt x="630314" y="177553"/>
                </a:cubicBezTo>
                <a:cubicBezTo>
                  <a:pt x="602687" y="154949"/>
                  <a:pt x="557085" y="124697"/>
                  <a:pt x="523782" y="106532"/>
                </a:cubicBezTo>
                <a:cubicBezTo>
                  <a:pt x="506355" y="97026"/>
                  <a:pt x="487994" y="89310"/>
                  <a:pt x="470516" y="79899"/>
                </a:cubicBezTo>
                <a:cubicBezTo>
                  <a:pt x="449510" y="68588"/>
                  <a:pt x="430231" y="53951"/>
                  <a:pt x="408373" y="44388"/>
                </a:cubicBezTo>
                <a:cubicBezTo>
                  <a:pt x="382653" y="33135"/>
                  <a:pt x="356165" y="22370"/>
                  <a:pt x="328473" y="17755"/>
                </a:cubicBezTo>
                <a:cubicBezTo>
                  <a:pt x="263172" y="6871"/>
                  <a:pt x="292670" y="13242"/>
                  <a:pt x="239697" y="0"/>
                </a:cubicBezTo>
                <a:cubicBezTo>
                  <a:pt x="205406" y="3429"/>
                  <a:pt x="70427" y="-14003"/>
                  <a:pt x="26633" y="44388"/>
                </a:cubicBezTo>
                <a:cubicBezTo>
                  <a:pt x="20260" y="52885"/>
                  <a:pt x="5191" y="99836"/>
                  <a:pt x="0" y="115409"/>
                </a:cubicBezTo>
                <a:cubicBezTo>
                  <a:pt x="8878" y="156838"/>
                  <a:pt x="10501" y="200518"/>
                  <a:pt x="26633" y="239697"/>
                </a:cubicBezTo>
                <a:cubicBezTo>
                  <a:pt x="32266" y="253379"/>
                  <a:pt x="50022" y="257845"/>
                  <a:pt x="62143" y="266330"/>
                </a:cubicBezTo>
                <a:cubicBezTo>
                  <a:pt x="98918" y="292072"/>
                  <a:pt x="164574" y="335895"/>
                  <a:pt x="204186" y="346229"/>
                </a:cubicBezTo>
                <a:cubicBezTo>
                  <a:pt x="241520" y="355968"/>
                  <a:pt x="281126" y="352147"/>
                  <a:pt x="319596" y="355106"/>
                </a:cubicBezTo>
                <a:cubicBezTo>
                  <a:pt x="366944" y="366943"/>
                  <a:pt x="413670" y="381623"/>
                  <a:pt x="461639" y="390617"/>
                </a:cubicBezTo>
                <a:cubicBezTo>
                  <a:pt x="564361" y="409877"/>
                  <a:pt x="669244" y="410265"/>
                  <a:pt x="772357" y="426128"/>
                </a:cubicBezTo>
                <a:cubicBezTo>
                  <a:pt x="787271" y="428422"/>
                  <a:pt x="801949" y="432046"/>
                  <a:pt x="816745" y="435005"/>
                </a:cubicBezTo>
                <a:cubicBezTo>
                  <a:pt x="807867" y="443883"/>
                  <a:pt x="802656" y="461126"/>
                  <a:pt x="790112" y="461638"/>
                </a:cubicBezTo>
                <a:cubicBezTo>
                  <a:pt x="411425" y="477095"/>
                  <a:pt x="496301" y="510040"/>
                  <a:pt x="328473" y="426128"/>
                </a:cubicBezTo>
                <a:cubicBezTo>
                  <a:pt x="264407" y="340706"/>
                  <a:pt x="280072" y="384296"/>
                  <a:pt x="266330" y="301840"/>
                </a:cubicBezTo>
                <a:cubicBezTo>
                  <a:pt x="272248" y="278166"/>
                  <a:pt x="271790" y="251897"/>
                  <a:pt x="284085" y="230819"/>
                </a:cubicBezTo>
                <a:cubicBezTo>
                  <a:pt x="293632" y="214452"/>
                  <a:pt x="314213" y="207786"/>
                  <a:pt x="328473" y="195308"/>
                </a:cubicBezTo>
                <a:cubicBezTo>
                  <a:pt x="337921" y="187040"/>
                  <a:pt x="344821" y="175875"/>
                  <a:pt x="355106" y="168675"/>
                </a:cubicBezTo>
                <a:cubicBezTo>
                  <a:pt x="393322" y="141924"/>
                  <a:pt x="514462" y="83767"/>
                  <a:pt x="541538" y="79899"/>
                </a:cubicBezTo>
                <a:lnTo>
                  <a:pt x="603681" y="71021"/>
                </a:lnTo>
                <a:cubicBezTo>
                  <a:pt x="691479" y="83563"/>
                  <a:pt x="707333" y="60462"/>
                  <a:pt x="745724" y="106532"/>
                </a:cubicBezTo>
                <a:cubicBezTo>
                  <a:pt x="755196" y="117899"/>
                  <a:pt x="763479" y="130205"/>
                  <a:pt x="772357" y="142042"/>
                </a:cubicBezTo>
                <a:cubicBezTo>
                  <a:pt x="775316" y="150920"/>
                  <a:pt x="781235" y="159317"/>
                  <a:pt x="781235" y="168675"/>
                </a:cubicBezTo>
                <a:cubicBezTo>
                  <a:pt x="781235" y="229000"/>
                  <a:pt x="766439" y="211748"/>
                  <a:pt x="719091" y="248574"/>
                </a:cubicBezTo>
                <a:cubicBezTo>
                  <a:pt x="654304" y="298964"/>
                  <a:pt x="734042" y="254415"/>
                  <a:pt x="656947" y="292963"/>
                </a:cubicBezTo>
                <a:cubicBezTo>
                  <a:pt x="642954" y="313952"/>
                  <a:pt x="624333" y="337923"/>
                  <a:pt x="621437" y="363984"/>
                </a:cubicBezTo>
                <a:cubicBezTo>
                  <a:pt x="618660" y="388977"/>
                  <a:pt x="631073" y="403653"/>
                  <a:pt x="648070" y="417250"/>
                </a:cubicBezTo>
                <a:cubicBezTo>
                  <a:pt x="656402" y="423915"/>
                  <a:pt x="664713" y="431259"/>
                  <a:pt x="674703" y="435005"/>
                </a:cubicBezTo>
                <a:cubicBezTo>
                  <a:pt x="688831" y="440303"/>
                  <a:pt x="704295" y="440924"/>
                  <a:pt x="719091" y="443883"/>
                </a:cubicBezTo>
                <a:cubicBezTo>
                  <a:pt x="759896" y="464285"/>
                  <a:pt x="741368" y="461638"/>
                  <a:pt x="772357" y="461638"/>
                </a:cubicBezTo>
              </a:path>
            </a:pathLst>
          </a:custGeom>
          <a:solidFill>
            <a:srgbClr val="FFC000"/>
          </a:solidFill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hnutý pruh 5"/>
          <p:cNvSpPr/>
          <p:nvPr/>
        </p:nvSpPr>
        <p:spPr>
          <a:xfrm>
            <a:off x="7236310" y="1529667"/>
            <a:ext cx="1224136" cy="1130424"/>
          </a:xfrm>
          <a:prstGeom prst="blockArc">
            <a:avLst>
              <a:gd name="adj1" fmla="val 10717560"/>
              <a:gd name="adj2" fmla="val 21322703"/>
              <a:gd name="adj3" fmla="val 2490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hnutý pruh 6"/>
          <p:cNvSpPr/>
          <p:nvPr/>
        </p:nvSpPr>
        <p:spPr>
          <a:xfrm>
            <a:off x="7391178" y="1637679"/>
            <a:ext cx="914400" cy="914400"/>
          </a:xfrm>
          <a:prstGeom prst="blockArc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Ohnutý pruh 9"/>
          <p:cNvSpPr/>
          <p:nvPr/>
        </p:nvSpPr>
        <p:spPr>
          <a:xfrm>
            <a:off x="7499197" y="1781695"/>
            <a:ext cx="698362" cy="770384"/>
          </a:xfrm>
          <a:prstGeom prst="blockArc">
            <a:avLst>
              <a:gd name="adj1" fmla="val 11420928"/>
              <a:gd name="adj2" fmla="val 20820877"/>
              <a:gd name="adj3" fmla="val 2173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Slunce 11"/>
          <p:cNvSpPr/>
          <p:nvPr/>
        </p:nvSpPr>
        <p:spPr>
          <a:xfrm>
            <a:off x="5364088" y="5013176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Mrak 12"/>
          <p:cNvSpPr/>
          <p:nvPr/>
        </p:nvSpPr>
        <p:spPr>
          <a:xfrm>
            <a:off x="7368263" y="2976738"/>
            <a:ext cx="91440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nahoru 13"/>
          <p:cNvSpPr/>
          <p:nvPr/>
        </p:nvSpPr>
        <p:spPr>
          <a:xfrm>
            <a:off x="7246196" y="4701970"/>
            <a:ext cx="361761" cy="1259977"/>
          </a:xfrm>
          <a:prstGeom prst="upArrow">
            <a:avLst>
              <a:gd name="adj1" fmla="val 4907"/>
              <a:gd name="adj2" fmla="val 4397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nahoru 17"/>
          <p:cNvSpPr/>
          <p:nvPr/>
        </p:nvSpPr>
        <p:spPr>
          <a:xfrm>
            <a:off x="7184761" y="4871769"/>
            <a:ext cx="484632" cy="978408"/>
          </a:xfrm>
          <a:prstGeom prst="upArrow">
            <a:avLst>
              <a:gd name="adj1" fmla="val 9699"/>
              <a:gd name="adj2" fmla="val 4450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nahoru 18"/>
          <p:cNvSpPr/>
          <p:nvPr/>
        </p:nvSpPr>
        <p:spPr>
          <a:xfrm>
            <a:off x="7089902" y="5051010"/>
            <a:ext cx="674350" cy="910937"/>
          </a:xfrm>
          <a:prstGeom prst="upArrow">
            <a:avLst>
              <a:gd name="adj1" fmla="val 10505"/>
              <a:gd name="adj2" fmla="val 413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nahoru 19"/>
          <p:cNvSpPr/>
          <p:nvPr/>
        </p:nvSpPr>
        <p:spPr>
          <a:xfrm>
            <a:off x="7040709" y="5276023"/>
            <a:ext cx="790096" cy="673354"/>
          </a:xfrm>
          <a:prstGeom prst="upArrow">
            <a:avLst>
              <a:gd name="adj1" fmla="val 561"/>
              <a:gd name="adj2" fmla="val 4804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4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96144"/>
          </a:xfrm>
        </p:spPr>
        <p:txBody>
          <a:bodyPr>
            <a:noAutofit/>
          </a:bodyPr>
          <a:lstStyle/>
          <a:p>
            <a:r>
              <a:rPr lang="cs-CZ" sz="4000" dirty="0" smtClean="0">
                <a:latin typeface="Arial Black" pitchFamily="34" charset="0"/>
                <a:cs typeface="Aharoni" pitchFamily="2" charset="-79"/>
              </a:rPr>
              <a:t>Volba kamarádů na svoji oblohu</a:t>
            </a:r>
            <a:endParaRPr lang="cs-CZ" sz="40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cs-CZ" sz="1400" dirty="0" smtClean="0">
                <a:latin typeface="Arial Black" pitchFamily="34" charset="0"/>
              </a:rPr>
              <a:t>Každý si zvolil na svoji oblohu kamarády</a:t>
            </a:r>
          </a:p>
          <a:p>
            <a:pPr>
              <a:lnSpc>
                <a:spcPct val="200000"/>
              </a:lnSpc>
            </a:pPr>
            <a:r>
              <a:rPr lang="cs-CZ" sz="1400" dirty="0" smtClean="0">
                <a:latin typeface="Arial Black" pitchFamily="34" charset="0"/>
              </a:rPr>
              <a:t>Prezentace své volby celé třídě</a:t>
            </a:r>
          </a:p>
          <a:p>
            <a:pPr>
              <a:lnSpc>
                <a:spcPct val="200000"/>
              </a:lnSpc>
            </a:pPr>
            <a:r>
              <a:rPr lang="cs-CZ" sz="1400" dirty="0" smtClean="0">
                <a:latin typeface="Arial Black" pitchFamily="34" charset="0"/>
              </a:rPr>
              <a:t>Sčítání hlasů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unce 3"/>
          <p:cNvSpPr/>
          <p:nvPr/>
        </p:nvSpPr>
        <p:spPr>
          <a:xfrm>
            <a:off x="2771800" y="3429000"/>
            <a:ext cx="1800200" cy="1656184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Mrak 4"/>
          <p:cNvSpPr/>
          <p:nvPr/>
        </p:nvSpPr>
        <p:spPr>
          <a:xfrm>
            <a:off x="4788024" y="5050912"/>
            <a:ext cx="133165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rak 5"/>
          <p:cNvSpPr/>
          <p:nvPr/>
        </p:nvSpPr>
        <p:spPr>
          <a:xfrm>
            <a:off x="7092280" y="4519729"/>
            <a:ext cx="120933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Mrak 6"/>
          <p:cNvSpPr/>
          <p:nvPr/>
        </p:nvSpPr>
        <p:spPr>
          <a:xfrm>
            <a:off x="5364088" y="2967856"/>
            <a:ext cx="1296144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3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Arial Black" pitchFamily="34" charset="0"/>
              </a:rPr>
              <a:t>Nad čím žáci přemýšleli ?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cs-CZ" sz="1400" b="1" dirty="0" smtClean="0">
                <a:latin typeface="Arial Black" pitchFamily="34" charset="0"/>
              </a:rPr>
              <a:t>Aby svojí volbou kamarádů do obláčků jinému neublížili </a:t>
            </a:r>
          </a:p>
          <a:p>
            <a:pPr marL="0" indent="0">
              <a:buNone/>
            </a:pPr>
            <a:r>
              <a:rPr lang="cs-CZ" sz="1000" dirty="0">
                <a:latin typeface="Arial Black" pitchFamily="34" charset="0"/>
              </a:rPr>
              <a:t> </a:t>
            </a:r>
            <a:r>
              <a:rPr lang="cs-CZ" sz="1000" dirty="0" smtClean="0">
                <a:latin typeface="Arial Black" pitchFamily="34" charset="0"/>
              </a:rPr>
              <a:t>   </a:t>
            </a:r>
          </a:p>
          <a:p>
            <a:pPr marL="0" indent="0">
              <a:buNone/>
            </a:pPr>
            <a:endParaRPr lang="cs-CZ" sz="1000" dirty="0">
              <a:latin typeface="Arial Black" pitchFamily="34" charset="0"/>
            </a:endParaRPr>
          </a:p>
          <a:p>
            <a:pPr marL="0" indent="0">
              <a:buNone/>
            </a:pPr>
            <a:endParaRPr lang="cs-CZ" sz="1000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cs-CZ" sz="1000" dirty="0" smtClean="0">
              <a:latin typeface="Arial Black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cs-CZ" sz="1000" dirty="0" smtClean="0">
                <a:latin typeface="Arial Black" pitchFamily="34" charset="0"/>
              </a:rPr>
              <a:t>   </a:t>
            </a:r>
          </a:p>
          <a:p>
            <a:pPr marL="0" indent="0" algn="ctr">
              <a:lnSpc>
                <a:spcPct val="200000"/>
              </a:lnSpc>
              <a:buNone/>
            </a:pPr>
            <a:endParaRPr lang="cs-CZ" sz="1600" dirty="0" smtClean="0">
              <a:latin typeface="Arial Black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endParaRPr lang="cs-CZ" sz="1600" dirty="0">
              <a:latin typeface="Arial Black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endParaRPr lang="cs-CZ" sz="1600" dirty="0" smtClean="0">
              <a:latin typeface="Arial Black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cs-CZ" sz="1600" dirty="0" smtClean="0">
                <a:latin typeface="Arial Black" pitchFamily="34" charset="0"/>
              </a:rPr>
              <a:t>Uvědomovali si, že jejich rozhodnutí, chování a jednání může druhému ublížit - byli vedení k přijetí zodpovědnosti </a:t>
            </a:r>
          </a:p>
          <a:p>
            <a:pPr marL="0" indent="0" algn="ctr">
              <a:lnSpc>
                <a:spcPct val="200000"/>
              </a:lnSpc>
              <a:buNone/>
            </a:pPr>
            <a:endParaRPr lang="cs-CZ" sz="1600" dirty="0">
              <a:latin typeface="Arial Black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cs-CZ" sz="1600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cs-CZ" sz="1000" dirty="0">
              <a:latin typeface="Arial Black" pitchFamily="34" charset="0"/>
            </a:endParaRPr>
          </a:p>
          <a:p>
            <a:pPr marL="0" indent="0">
              <a:buNone/>
            </a:pPr>
            <a:endParaRPr lang="cs-CZ" sz="1000" dirty="0">
              <a:latin typeface="Arial Black" pitchFamily="34" charset="0"/>
            </a:endParaRPr>
          </a:p>
          <a:p>
            <a:endParaRPr lang="cs-CZ" sz="1000" dirty="0">
              <a:latin typeface="Arial Black" pitchFamily="34" charset="0"/>
            </a:endParaRPr>
          </a:p>
        </p:txBody>
      </p:sp>
      <p:sp>
        <p:nvSpPr>
          <p:cNvPr id="4" name="Blesk 3"/>
          <p:cNvSpPr/>
          <p:nvPr/>
        </p:nvSpPr>
        <p:spPr>
          <a:xfrm>
            <a:off x="2762175" y="2276872"/>
            <a:ext cx="1002687" cy="1728192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Blesk 4"/>
          <p:cNvSpPr/>
          <p:nvPr/>
        </p:nvSpPr>
        <p:spPr>
          <a:xfrm>
            <a:off x="3713822" y="2636912"/>
            <a:ext cx="1080120" cy="1752608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Blesk 5"/>
          <p:cNvSpPr/>
          <p:nvPr/>
        </p:nvSpPr>
        <p:spPr>
          <a:xfrm>
            <a:off x="4788024" y="2924944"/>
            <a:ext cx="1008112" cy="1872208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/>
          <p:cNvCxnSpPr/>
          <p:nvPr/>
        </p:nvCxnSpPr>
        <p:spPr>
          <a:xfrm>
            <a:off x="2411760" y="2276872"/>
            <a:ext cx="3888432" cy="24482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2411760" y="2276872"/>
            <a:ext cx="3672408" cy="23762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7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itchFamily="34" charset="0"/>
              </a:rPr>
              <a:t>Koho poznala třídní učitelka?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itchFamily="34" charset="0"/>
              </a:rPr>
              <a:t>Ondru</a:t>
            </a:r>
            <a:endParaRPr lang="cs-CZ" dirty="0">
              <a:latin typeface="Arial Black" pitchFamily="34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0888"/>
            <a:ext cx="2877973" cy="39512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99993" y="1556791"/>
            <a:ext cx="4176463" cy="618083"/>
          </a:xfrm>
        </p:spPr>
        <p:txBody>
          <a:bodyPr>
            <a:noAutofit/>
          </a:bodyPr>
          <a:lstStyle/>
          <a:p>
            <a:r>
              <a:rPr lang="cs-CZ" sz="1200" dirty="0" smtClean="0">
                <a:latin typeface="Arial Black" pitchFamily="34" charset="0"/>
              </a:rPr>
              <a:t>Ve třídě má přezdívku Génius, je bezproblémový, mezi spolužáky oblíbený. Tuto oblohu si vybrala nejpočetnější skupina žáků. </a:t>
            </a:r>
            <a:endParaRPr lang="cs-CZ" sz="1200" dirty="0">
              <a:latin typeface="Arial Black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2808311" cy="3888431"/>
          </a:xfrm>
        </p:spPr>
      </p:pic>
    </p:spTree>
    <p:extLst>
      <p:ext uri="{BB962C8B-B14F-4D97-AF65-F5344CB8AC3E}">
        <p14:creationId xmlns:p14="http://schemas.microsoft.com/office/powerpoint/2010/main" val="8274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itchFamily="34" charset="0"/>
              </a:rPr>
              <a:t>Koho poznala třídní učitelka?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itchFamily="34" charset="0"/>
              </a:rPr>
              <a:t>Viktorku</a:t>
            </a:r>
            <a:endParaRPr lang="cs-CZ" dirty="0">
              <a:latin typeface="Arial Black" pitchFamily="34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7" y="2492895"/>
            <a:ext cx="2877973" cy="3816425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8024" y="1535113"/>
            <a:ext cx="3898776" cy="639762"/>
          </a:xfrm>
        </p:spPr>
        <p:txBody>
          <a:bodyPr>
            <a:normAutofit/>
          </a:bodyPr>
          <a:lstStyle/>
          <a:p>
            <a:r>
              <a:rPr lang="cs-CZ" sz="1200" dirty="0" smtClean="0">
                <a:latin typeface="Arial Black" pitchFamily="34" charset="0"/>
              </a:rPr>
              <a:t>I podle vyjádření třídní učitelky je zajímavá </a:t>
            </a:r>
          </a:p>
          <a:p>
            <a:r>
              <a:rPr lang="cs-CZ" sz="1200" dirty="0" smtClean="0">
                <a:latin typeface="Arial Black" pitchFamily="34" charset="0"/>
              </a:rPr>
              <a:t>a zvláštní</a:t>
            </a:r>
            <a:endParaRPr lang="cs-CZ" sz="1200" dirty="0">
              <a:latin typeface="Arial Black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26" y="2420888"/>
            <a:ext cx="2877973" cy="3888431"/>
          </a:xfrm>
        </p:spPr>
      </p:pic>
    </p:spTree>
    <p:extLst>
      <p:ext uri="{BB962C8B-B14F-4D97-AF65-F5344CB8AC3E}">
        <p14:creationId xmlns:p14="http://schemas.microsoft.com/office/powerpoint/2010/main" val="9121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resova\Pictures\2014-01-13 1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404664"/>
            <a:ext cx="461029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uresova\Pictures\2014-01-13 1.1\1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14" y="415744"/>
            <a:ext cx="4464496" cy="61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>
                <a:latin typeface="Arial Black" pitchFamily="34" charset="0"/>
              </a:rPr>
              <a:t>Koho poznala třídní učitelka?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itchFamily="34" charset="0"/>
              </a:rPr>
              <a:t>Tomáše</a:t>
            </a:r>
            <a:endParaRPr lang="cs-CZ" dirty="0">
              <a:latin typeface="Arial Black" pitchFamily="34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420887"/>
            <a:ext cx="2952327" cy="3744417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1400" dirty="0" smtClean="0">
                <a:latin typeface="Arial Black" pitchFamily="34" charset="0"/>
              </a:rPr>
              <a:t>Neustále sleduje hodiny a upozorňuje na ča</a:t>
            </a:r>
            <a:r>
              <a:rPr lang="cs-CZ" sz="1200" dirty="0" smtClean="0">
                <a:latin typeface="Arial Black" pitchFamily="34" charset="0"/>
              </a:rPr>
              <a:t>s</a:t>
            </a:r>
            <a:endParaRPr lang="cs-CZ" sz="1200" dirty="0">
              <a:latin typeface="Arial Black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26" y="2420887"/>
            <a:ext cx="2877973" cy="3705275"/>
          </a:xfrm>
        </p:spPr>
      </p:pic>
    </p:spTree>
    <p:extLst>
      <p:ext uri="{BB962C8B-B14F-4D97-AF65-F5344CB8AC3E}">
        <p14:creationId xmlns:p14="http://schemas.microsoft.com/office/powerpoint/2010/main" val="2749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itchFamily="34" charset="0"/>
              </a:rPr>
              <a:t>Koho poznala třídní učitelka?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itchFamily="34" charset="0"/>
              </a:rPr>
              <a:t>Radka </a:t>
            </a:r>
            <a:endParaRPr lang="cs-CZ" dirty="0">
              <a:latin typeface="Arial Black" pitchFamily="34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7" y="2492895"/>
            <a:ext cx="2877973" cy="367240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8024" y="1535113"/>
            <a:ext cx="4032448" cy="639762"/>
          </a:xfrm>
        </p:spPr>
        <p:txBody>
          <a:bodyPr>
            <a:normAutofit fontScale="92500" lnSpcReduction="10000"/>
          </a:bodyPr>
          <a:lstStyle/>
          <a:p>
            <a:r>
              <a:rPr lang="cs-CZ" sz="1400" dirty="0" smtClean="0">
                <a:latin typeface="Arial Black" pitchFamily="34" charset="0"/>
              </a:rPr>
              <a:t>Podle vyjádření třídní učitelky Radka téměř všichni hodnotí jako roztomilého chlapce </a:t>
            </a:r>
            <a:endParaRPr lang="cs-CZ" sz="1400" dirty="0">
              <a:latin typeface="Arial Black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26" y="2492896"/>
            <a:ext cx="2877973" cy="3744415"/>
          </a:xfrm>
        </p:spPr>
      </p:pic>
    </p:spTree>
    <p:extLst>
      <p:ext uri="{BB962C8B-B14F-4D97-AF65-F5344CB8AC3E}">
        <p14:creationId xmlns:p14="http://schemas.microsoft.com/office/powerpoint/2010/main" val="2627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rmAutofit/>
          </a:bodyPr>
          <a:lstStyle/>
          <a:p>
            <a:r>
              <a:rPr lang="cs-CZ" sz="5400" dirty="0" smtClean="0">
                <a:latin typeface="Arial Black" pitchFamily="34" charset="0"/>
              </a:rPr>
              <a:t/>
            </a:r>
            <a:br>
              <a:rPr lang="cs-CZ" sz="5400" dirty="0" smtClean="0">
                <a:latin typeface="Arial Black" pitchFamily="34" charset="0"/>
              </a:rPr>
            </a:br>
            <a:r>
              <a:rPr lang="cs-CZ" sz="5400" dirty="0" smtClean="0">
                <a:latin typeface="Arial Black" pitchFamily="34" charset="0"/>
              </a:rPr>
              <a:t>Děkuji za pozornost</a:t>
            </a:r>
            <a:br>
              <a:rPr lang="cs-CZ" sz="5400" dirty="0" smtClean="0">
                <a:latin typeface="Arial Black" pitchFamily="34" charset="0"/>
              </a:rPr>
            </a:br>
            <a:r>
              <a:rPr lang="cs-CZ" sz="5400" dirty="0">
                <a:latin typeface="Arial Black" pitchFamily="34" charset="0"/>
              </a:rPr>
              <a:t/>
            </a:r>
            <a:br>
              <a:rPr lang="cs-CZ" sz="5400" dirty="0">
                <a:latin typeface="Arial Black" pitchFamily="34" charset="0"/>
              </a:rPr>
            </a:br>
            <a:endParaRPr lang="cs-CZ" sz="5400" dirty="0">
              <a:latin typeface="Arial Black" pitchFamily="34" charset="0"/>
            </a:endParaRPr>
          </a:p>
        </p:txBody>
      </p:sp>
      <p:sp>
        <p:nvSpPr>
          <p:cNvPr id="4" name="Slunce 3"/>
          <p:cNvSpPr/>
          <p:nvPr/>
        </p:nvSpPr>
        <p:spPr>
          <a:xfrm>
            <a:off x="3149595" y="2852936"/>
            <a:ext cx="2664296" cy="2736304"/>
          </a:xfrm>
          <a:prstGeom prst="sun">
            <a:avLst/>
          </a:prstGeom>
          <a:solidFill>
            <a:srgbClr val="FFC000"/>
          </a:solidFill>
          <a:ln>
            <a:solidFill>
              <a:schemeClr val="accent2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2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resova\Pictures\2014-01-13 2\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552"/>
            <a:ext cx="4536504" cy="64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uresova\Pictures\2014-01-13 2.1\2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552"/>
            <a:ext cx="4499992" cy="64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uresova\Pictures\2014-01-13 3\3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uresova\Pictures\2014-01-13 3.1\3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0851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uresova\Pictures\2014-01-13 4\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uresova\Pictures\2014-01-13 4.1\4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uresova\Pictures\2014-01-13 5\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uresova\Pictures\2014-01-13 5.1\5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uresova\Pictures\2014-01-13 6\6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uresova\Pictures\2014-01-13 6.1\6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uresova\Pictures\2014-01-13 7\7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uresova\Pictures\2014-01-13 7.1\7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uresova\Pictures\2014-01-13 8\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365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uresova\Pictures\2014-01-13 8.1\8.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259</Words>
  <Application>Microsoft Office PowerPoint</Application>
  <PresentationFormat>Předvádění na obrazovce (4:3)</PresentationFormat>
  <Paragraphs>60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Motiv systému Office</vt:lpstr>
      <vt:lpstr>Moje obloha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 které obloze by se jim líbilo a proč?</vt:lpstr>
      <vt:lpstr>Kamarádství je ?</vt:lpstr>
      <vt:lpstr>Volba kamarádů na svoji oblohu</vt:lpstr>
      <vt:lpstr>Nad čím žáci přemýšleli ?</vt:lpstr>
      <vt:lpstr>Koho poznala třídní učitelka?</vt:lpstr>
      <vt:lpstr>Koho poznala třídní učitelka?</vt:lpstr>
      <vt:lpstr>Koho poznala třídní učitelka?</vt:lpstr>
      <vt:lpstr>Koho poznala třídní učitelka?</vt:lpstr>
      <vt:lpstr> Děkuji za pozornost  </vt:lpstr>
    </vt:vector>
  </TitlesOfParts>
  <Company>SVP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 Burešová</dc:creator>
  <cp:lastModifiedBy>Iva Burešová</cp:lastModifiedBy>
  <cp:revision>33</cp:revision>
  <dcterms:created xsi:type="dcterms:W3CDTF">2014-01-14T06:39:33Z</dcterms:created>
  <dcterms:modified xsi:type="dcterms:W3CDTF">2020-11-02T10:49:41Z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