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71" r:id="rId4"/>
    <p:sldId id="270" r:id="rId5"/>
    <p:sldId id="261" r:id="rId6"/>
    <p:sldId id="259" r:id="rId7"/>
    <p:sldId id="268" r:id="rId8"/>
    <p:sldId id="262" r:id="rId9"/>
    <p:sldId id="263" r:id="rId10"/>
    <p:sldId id="265" r:id="rId11"/>
    <p:sldId id="266" r:id="rId12"/>
    <p:sldId id="267" r:id="rId13"/>
    <p:sldId id="258" r:id="rId14"/>
    <p:sldId id="272" r:id="rId15"/>
    <p:sldId id="281" r:id="rId16"/>
    <p:sldId id="273" r:id="rId17"/>
    <p:sldId id="285" r:id="rId18"/>
    <p:sldId id="274" r:id="rId19"/>
    <p:sldId id="275" r:id="rId20"/>
    <p:sldId id="278" r:id="rId21"/>
    <p:sldId id="280" r:id="rId22"/>
    <p:sldId id="282" r:id="rId23"/>
    <p:sldId id="283" r:id="rId24"/>
    <p:sldId id="264" r:id="rId25"/>
    <p:sldId id="276" r:id="rId26"/>
    <p:sldId id="28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a" initials="J" lastIdx="1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D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6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7C2C-58D9-4B28-8CD7-82C4B8392C35}" type="datetimeFigureOut">
              <a:rPr lang="cs-CZ" smtClean="0"/>
              <a:pPr/>
              <a:t>31.05.2019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BA49-18B2-4307-BB8D-94989AD7DCA1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784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7C2C-58D9-4B28-8CD7-82C4B8392C35}" type="datetimeFigureOut">
              <a:rPr lang="cs-CZ" smtClean="0"/>
              <a:pPr/>
              <a:t>31.05.2019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BA49-18B2-4307-BB8D-94989AD7DCA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949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7C2C-58D9-4B28-8CD7-82C4B8392C35}" type="datetimeFigureOut">
              <a:rPr lang="cs-CZ" smtClean="0"/>
              <a:pPr/>
              <a:t>31.05.2019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BA49-18B2-4307-BB8D-94989AD7DCA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0677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7C2C-58D9-4B28-8CD7-82C4B8392C35}" type="datetimeFigureOut">
              <a:rPr lang="cs-CZ" smtClean="0"/>
              <a:pPr/>
              <a:t>31.05.2019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BA49-18B2-4307-BB8D-94989AD7DCA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654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7C2C-58D9-4B28-8CD7-82C4B8392C35}" type="datetimeFigureOut">
              <a:rPr lang="cs-CZ" smtClean="0"/>
              <a:pPr/>
              <a:t>31.05.2019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BA49-18B2-4307-BB8D-94989AD7DCA1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651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7C2C-58D9-4B28-8CD7-82C4B8392C35}" type="datetimeFigureOut">
              <a:rPr lang="cs-CZ" smtClean="0"/>
              <a:pPr/>
              <a:t>31.05.2019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BA49-18B2-4307-BB8D-94989AD7DCA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781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7C2C-58D9-4B28-8CD7-82C4B8392C35}" type="datetimeFigureOut">
              <a:rPr lang="cs-CZ" smtClean="0"/>
              <a:pPr/>
              <a:t>31.05.2019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BA49-18B2-4307-BB8D-94989AD7DCA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273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7C2C-58D9-4B28-8CD7-82C4B8392C35}" type="datetimeFigureOut">
              <a:rPr lang="cs-CZ" smtClean="0"/>
              <a:pPr/>
              <a:t>31.05.2019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BA49-18B2-4307-BB8D-94989AD7DCA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2398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7C2C-58D9-4B28-8CD7-82C4B8392C35}" type="datetimeFigureOut">
              <a:rPr lang="cs-CZ" smtClean="0"/>
              <a:pPr/>
              <a:t>31.05.2019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BA49-18B2-4307-BB8D-94989AD7DCA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134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9677C2C-58D9-4B28-8CD7-82C4B8392C35}" type="datetimeFigureOut">
              <a:rPr lang="cs-CZ" smtClean="0"/>
              <a:pPr/>
              <a:t>31.05.2019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76BA49-18B2-4307-BB8D-94989AD7DCA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8512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7C2C-58D9-4B28-8CD7-82C4B8392C35}" type="datetimeFigureOut">
              <a:rPr lang="cs-CZ" smtClean="0"/>
              <a:pPr/>
              <a:t>31.05.2019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BA49-18B2-4307-BB8D-94989AD7DCA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8755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677C2C-58D9-4B28-8CD7-82C4B8392C35}" type="datetimeFigureOut">
              <a:rPr lang="cs-CZ" smtClean="0"/>
              <a:pPr/>
              <a:t>31.05.2019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576BA49-18B2-4307-BB8D-94989AD7DCA1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60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A4C29D-54F0-4C1F-8306-2CB19705B4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LiLa</a:t>
            </a:r>
            <a:r>
              <a:rPr lang="cs-CZ" dirty="0"/>
              <a:t> – </a:t>
            </a:r>
            <a:r>
              <a:rPr lang="cs-CZ" dirty="0" err="1"/>
              <a:t>methodisches</a:t>
            </a:r>
            <a:r>
              <a:rPr lang="cs-CZ" dirty="0"/>
              <a:t> </a:t>
            </a:r>
            <a:r>
              <a:rPr lang="cs-CZ" dirty="0" err="1"/>
              <a:t>Portal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Didaktisierung</a:t>
            </a:r>
            <a:r>
              <a:rPr lang="cs-CZ" dirty="0"/>
              <a:t> von </a:t>
            </a:r>
            <a:r>
              <a:rPr lang="cs-CZ" dirty="0" err="1"/>
              <a:t>authentischen</a:t>
            </a:r>
            <a:r>
              <a:rPr lang="cs-CZ" dirty="0"/>
              <a:t> </a:t>
            </a:r>
            <a:r>
              <a:rPr lang="cs-CZ" dirty="0" err="1"/>
              <a:t>Texten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DaF-Unterricht</a:t>
            </a:r>
            <a:endParaRPr lang="cs-CZ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9D3D206-3BD0-454F-957B-017E97309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526080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Petr pytlík</a:t>
            </a:r>
          </a:p>
          <a:p>
            <a:r>
              <a:rPr lang="cs-CZ" dirty="0"/>
              <a:t>Jana </a:t>
            </a:r>
            <a:r>
              <a:rPr lang="cs-CZ" dirty="0" err="1"/>
              <a:t>veličková</a:t>
            </a:r>
            <a:endParaRPr lang="cs-CZ" dirty="0"/>
          </a:p>
          <a:p>
            <a:r>
              <a:rPr lang="cs-CZ" dirty="0"/>
              <a:t>Vojtěch </a:t>
            </a:r>
            <a:r>
              <a:rPr lang="cs-CZ" dirty="0" err="1"/>
              <a:t>štilec</a:t>
            </a:r>
            <a:endParaRPr lang="cs-CZ" dirty="0"/>
          </a:p>
          <a:p>
            <a:r>
              <a:rPr lang="cs-CZ" dirty="0"/>
              <a:t>(</a:t>
            </a:r>
            <a:r>
              <a:rPr lang="cs-CZ" dirty="0" err="1"/>
              <a:t>Pädagogische</a:t>
            </a:r>
            <a:r>
              <a:rPr lang="cs-CZ" dirty="0"/>
              <a:t> </a:t>
            </a:r>
            <a:r>
              <a:rPr lang="cs-CZ" dirty="0" err="1"/>
              <a:t>fakultät</a:t>
            </a:r>
            <a:r>
              <a:rPr lang="cs-CZ" dirty="0"/>
              <a:t> der </a:t>
            </a:r>
            <a:r>
              <a:rPr lang="cs-CZ" dirty="0" err="1"/>
              <a:t>masaryk-universität</a:t>
            </a:r>
            <a:r>
              <a:rPr lang="cs-CZ" dirty="0"/>
              <a:t> Brno)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2485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181C36-A7E0-422B-8AD9-66B1DBA68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Eingeschränkte</a:t>
            </a:r>
            <a:r>
              <a:rPr lang="cs-CZ" dirty="0"/>
              <a:t> </a:t>
            </a:r>
            <a:r>
              <a:rPr lang="cs-CZ" dirty="0" err="1"/>
              <a:t>Sichtbarkeit</a:t>
            </a:r>
            <a:r>
              <a:rPr lang="cs-CZ" dirty="0"/>
              <a:t> - </a:t>
            </a:r>
            <a:r>
              <a:rPr lang="cs-CZ" dirty="0" err="1"/>
              <a:t>Piktogramm</a:t>
            </a:r>
            <a:endParaRPr lang="cs-CZ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7AD56EA-B7B4-491B-8633-7F0C7F40E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098" y="1846263"/>
            <a:ext cx="5374129" cy="4022725"/>
          </a:xfrm>
        </p:spPr>
      </p:pic>
    </p:spTree>
    <p:extLst>
      <p:ext uri="{BB962C8B-B14F-4D97-AF65-F5344CB8AC3E}">
        <p14:creationId xmlns:p14="http://schemas.microsoft.com/office/powerpoint/2010/main" val="3528812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EDBFD3-6DE3-4B13-80ED-C67CFBB3B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Moderne</a:t>
            </a:r>
            <a:r>
              <a:rPr lang="cs-CZ" dirty="0"/>
              <a:t> </a:t>
            </a:r>
            <a:r>
              <a:rPr lang="cs-CZ" dirty="0" err="1"/>
              <a:t>Technologien</a:t>
            </a:r>
            <a:r>
              <a:rPr lang="cs-CZ" dirty="0"/>
              <a:t>,</a:t>
            </a:r>
            <a:br>
              <a:rPr lang="cs-CZ" dirty="0"/>
            </a:br>
            <a:r>
              <a:rPr lang="cs-CZ" dirty="0"/>
              <a:t>Online-</a:t>
            </a:r>
            <a:r>
              <a:rPr lang="cs-CZ" dirty="0" err="1"/>
              <a:t>Suche</a:t>
            </a:r>
            <a:r>
              <a:rPr lang="cs-CZ" dirty="0"/>
              <a:t> (Google smog)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D1E2C15-4D5F-4102-BD55-346FAF846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502" y="584199"/>
            <a:ext cx="3054178" cy="5429651"/>
          </a:xfrm>
        </p:spPr>
      </p:pic>
    </p:spTree>
    <p:extLst>
      <p:ext uri="{BB962C8B-B14F-4D97-AF65-F5344CB8AC3E}">
        <p14:creationId xmlns:p14="http://schemas.microsoft.com/office/powerpoint/2010/main" val="1699817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5933FA-E99C-4536-8473-6AD70F50D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Kontext </a:t>
            </a:r>
            <a:r>
              <a:rPr lang="cs-CZ" dirty="0" err="1"/>
              <a:t>verstehen</a:t>
            </a:r>
            <a:endParaRPr lang="cs-CZ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BB127B4-7E40-47F5-9A72-F3CBFC20A1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38" y="1846263"/>
            <a:ext cx="8045450" cy="4022725"/>
          </a:xfrm>
        </p:spPr>
      </p:pic>
    </p:spTree>
    <p:extLst>
      <p:ext uri="{BB962C8B-B14F-4D97-AF65-F5344CB8AC3E}">
        <p14:creationId xmlns:p14="http://schemas.microsoft.com/office/powerpoint/2010/main" val="3982734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3EFDDF-8FA1-4B05-9938-53D00D290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Zusammenfassung</a:t>
            </a:r>
            <a:r>
              <a:rPr lang="cs-CZ" dirty="0"/>
              <a:t> von LL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Ausgangssituation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LiLa</a:t>
            </a:r>
            <a:endParaRPr lang="cs-CZ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C6132C-D949-4803-8978-083463393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</a:t>
            </a:r>
            <a:r>
              <a:rPr lang="cs-CZ" dirty="0" err="1"/>
              <a:t>eingeschränkte</a:t>
            </a:r>
            <a:r>
              <a:rPr lang="cs-CZ" dirty="0"/>
              <a:t> </a:t>
            </a:r>
            <a:r>
              <a:rPr lang="cs-CZ" dirty="0" err="1"/>
              <a:t>Wahrnehmungsbedingungen</a:t>
            </a:r>
            <a:r>
              <a:rPr lang="cs-CZ" dirty="0"/>
              <a:t> (</a:t>
            </a:r>
            <a:r>
              <a:rPr lang="cs-CZ" dirty="0" err="1"/>
              <a:t>unvollständige</a:t>
            </a:r>
            <a:r>
              <a:rPr lang="cs-CZ" dirty="0"/>
              <a:t> Texte)</a:t>
            </a:r>
          </a:p>
          <a:p>
            <a:r>
              <a:rPr lang="cs-CZ" dirty="0"/>
              <a:t>- Stress, </a:t>
            </a:r>
            <a:r>
              <a:rPr lang="cs-CZ" dirty="0" err="1"/>
              <a:t>Lärm</a:t>
            </a:r>
            <a:r>
              <a:rPr lang="cs-CZ" dirty="0"/>
              <a:t>, </a:t>
            </a:r>
            <a:r>
              <a:rPr lang="cs-CZ" dirty="0" err="1"/>
              <a:t>Bewegung</a:t>
            </a:r>
            <a:r>
              <a:rPr lang="cs-CZ" dirty="0"/>
              <a:t>, </a:t>
            </a:r>
            <a:r>
              <a:rPr lang="cs-CZ" dirty="0" err="1"/>
              <a:t>Notsituation</a:t>
            </a:r>
            <a:r>
              <a:rPr lang="cs-CZ" dirty="0"/>
              <a:t>…</a:t>
            </a:r>
          </a:p>
          <a:p>
            <a:r>
              <a:rPr lang="cs-CZ" dirty="0"/>
              <a:t>- </a:t>
            </a:r>
            <a:r>
              <a:rPr lang="cs-CZ" dirty="0" err="1"/>
              <a:t>bekannte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unbekannte</a:t>
            </a:r>
            <a:r>
              <a:rPr lang="cs-CZ" dirty="0"/>
              <a:t> </a:t>
            </a:r>
            <a:r>
              <a:rPr lang="cs-CZ" dirty="0" err="1"/>
              <a:t>Zeichen</a:t>
            </a:r>
            <a:r>
              <a:rPr lang="cs-CZ" dirty="0"/>
              <a:t> </a:t>
            </a:r>
            <a:r>
              <a:rPr lang="cs-CZ" dirty="0" err="1"/>
              <a:t>nebeneinander</a:t>
            </a:r>
            <a:r>
              <a:rPr lang="cs-CZ" dirty="0"/>
              <a:t> (A1-C2)</a:t>
            </a:r>
          </a:p>
          <a:p>
            <a:r>
              <a:rPr lang="cs-CZ" dirty="0"/>
              <a:t>- </a:t>
            </a:r>
            <a:r>
              <a:rPr lang="cs-CZ" dirty="0" err="1"/>
              <a:t>kontextbezogenes</a:t>
            </a:r>
            <a:r>
              <a:rPr lang="cs-CZ" dirty="0"/>
              <a:t> </a:t>
            </a:r>
            <a:r>
              <a:rPr lang="cs-CZ" dirty="0" err="1"/>
              <a:t>Verständnis</a:t>
            </a:r>
            <a:endParaRPr lang="cs-CZ" dirty="0"/>
          </a:p>
          <a:p>
            <a:r>
              <a:rPr lang="cs-CZ" dirty="0"/>
              <a:t>- </a:t>
            </a:r>
            <a:r>
              <a:rPr lang="cs-CZ" dirty="0" err="1"/>
              <a:t>Verwendung</a:t>
            </a:r>
            <a:r>
              <a:rPr lang="cs-CZ" dirty="0"/>
              <a:t> von </a:t>
            </a:r>
            <a:r>
              <a:rPr lang="cs-CZ" dirty="0" err="1"/>
              <a:t>modernen</a:t>
            </a:r>
            <a:r>
              <a:rPr lang="cs-CZ" dirty="0"/>
              <a:t> </a:t>
            </a:r>
            <a:r>
              <a:rPr lang="cs-CZ" dirty="0" err="1"/>
              <a:t>Technologien</a:t>
            </a:r>
            <a:r>
              <a:rPr lang="cs-CZ" dirty="0"/>
              <a:t> (Online-</a:t>
            </a:r>
            <a:r>
              <a:rPr lang="cs-CZ" dirty="0" err="1"/>
              <a:t>Suche</a:t>
            </a:r>
            <a:r>
              <a:rPr lang="cs-CZ" dirty="0"/>
              <a:t>, </a:t>
            </a:r>
            <a:r>
              <a:rPr lang="cs-CZ" dirty="0" err="1"/>
              <a:t>Wörterbuch-Suche</a:t>
            </a:r>
            <a:r>
              <a:rPr lang="cs-CZ" dirty="0"/>
              <a:t>…)</a:t>
            </a:r>
          </a:p>
          <a:p>
            <a:r>
              <a:rPr lang="cs-CZ" dirty="0"/>
              <a:t>- </a:t>
            </a:r>
            <a:r>
              <a:rPr lang="cs-CZ" dirty="0" err="1"/>
              <a:t>induktives</a:t>
            </a:r>
            <a:r>
              <a:rPr lang="cs-CZ" dirty="0"/>
              <a:t> </a:t>
            </a:r>
            <a:r>
              <a:rPr lang="cs-CZ" dirty="0" err="1"/>
              <a:t>Denken</a:t>
            </a:r>
            <a:endParaRPr lang="cs-CZ" dirty="0"/>
          </a:p>
          <a:p>
            <a:r>
              <a:rPr lang="cs-CZ" dirty="0"/>
              <a:t>- </a:t>
            </a:r>
            <a:r>
              <a:rPr lang="cs-CZ" dirty="0" err="1"/>
              <a:t>Abkürzungen</a:t>
            </a:r>
            <a:r>
              <a:rPr lang="cs-CZ" dirty="0"/>
              <a:t>, </a:t>
            </a:r>
            <a:r>
              <a:rPr lang="cs-CZ" dirty="0" err="1"/>
              <a:t>Textfragmente</a:t>
            </a:r>
            <a:r>
              <a:rPr lang="cs-CZ" dirty="0"/>
              <a:t>, </a:t>
            </a:r>
            <a:r>
              <a:rPr lang="cs-CZ" dirty="0" err="1"/>
              <a:t>beschädigte</a:t>
            </a:r>
            <a:r>
              <a:rPr lang="cs-CZ" dirty="0"/>
              <a:t> Texte </a:t>
            </a:r>
            <a:r>
              <a:rPr lang="cs-CZ" dirty="0" err="1"/>
              <a:t>usw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0258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DB6636-711A-472F-8F92-9A31FB721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B) </a:t>
            </a:r>
            <a:r>
              <a:rPr lang="cs-CZ" sz="4400" dirty="0" err="1"/>
              <a:t>LiLa</a:t>
            </a:r>
            <a:r>
              <a:rPr lang="cs-CZ" sz="4400" dirty="0"/>
              <a:t> – </a:t>
            </a:r>
            <a:r>
              <a:rPr lang="cs-CZ" sz="4400" dirty="0" err="1"/>
              <a:t>methodisches</a:t>
            </a:r>
            <a:r>
              <a:rPr lang="cs-CZ" sz="4400" dirty="0"/>
              <a:t> </a:t>
            </a:r>
            <a:r>
              <a:rPr lang="cs-CZ" sz="4400" dirty="0" err="1"/>
              <a:t>Portal</a:t>
            </a:r>
            <a:r>
              <a:rPr lang="cs-CZ" sz="4400" dirty="0"/>
              <a:t> </a:t>
            </a:r>
            <a:r>
              <a:rPr lang="cs-CZ" sz="4400" dirty="0" err="1"/>
              <a:t>für</a:t>
            </a:r>
            <a:r>
              <a:rPr lang="cs-CZ" sz="4400" dirty="0"/>
              <a:t> </a:t>
            </a:r>
            <a:r>
              <a:rPr lang="cs-CZ" sz="4400" dirty="0" err="1"/>
              <a:t>Didaktisierung</a:t>
            </a:r>
            <a:r>
              <a:rPr lang="cs-CZ" sz="4400" dirty="0"/>
              <a:t> von </a:t>
            </a:r>
            <a:r>
              <a:rPr lang="cs-CZ" sz="4400" dirty="0" err="1"/>
              <a:t>authentischen</a:t>
            </a:r>
            <a:r>
              <a:rPr lang="cs-CZ" sz="4400" dirty="0"/>
              <a:t> </a:t>
            </a:r>
            <a:r>
              <a:rPr lang="cs-CZ" sz="4400" dirty="0" err="1"/>
              <a:t>Texten</a:t>
            </a:r>
            <a:r>
              <a:rPr lang="cs-CZ" sz="4400" dirty="0"/>
              <a:t> </a:t>
            </a:r>
            <a:r>
              <a:rPr lang="cs-CZ" sz="4400" dirty="0" err="1"/>
              <a:t>im</a:t>
            </a:r>
            <a:r>
              <a:rPr lang="cs-CZ" sz="4400" dirty="0"/>
              <a:t> </a:t>
            </a:r>
            <a:r>
              <a:rPr lang="cs-CZ" sz="4400" dirty="0" err="1"/>
              <a:t>DaF-Unterricht</a:t>
            </a:r>
            <a:endParaRPr lang="cs-CZ" sz="4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41B888-8A26-4BF3-89D1-7D09BEA24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06476"/>
          </a:xfrm>
        </p:spPr>
        <p:txBody>
          <a:bodyPr>
            <a:normAutofit fontScale="92500" lnSpcReduction="10000"/>
          </a:bodyPr>
          <a:lstStyle/>
          <a:p>
            <a:r>
              <a:rPr lang="cs-CZ" sz="2600" dirty="0"/>
              <a:t>- Text = </a:t>
            </a:r>
          </a:p>
          <a:p>
            <a:pPr marL="556133" lvl="1" indent="-263525">
              <a:buFont typeface="Arial" panose="020B0604020202020204" pitchFamily="34" charset="0"/>
              <a:buChar char="•"/>
            </a:pPr>
            <a:r>
              <a:rPr lang="cs-CZ" sz="2600" dirty="0"/>
              <a:t>in </a:t>
            </a:r>
            <a:r>
              <a:rPr lang="de-DE" sz="2600" dirty="0"/>
              <a:t>akustisch</a:t>
            </a:r>
            <a:r>
              <a:rPr lang="cs-CZ" sz="2600" dirty="0" err="1"/>
              <a:t>er</a:t>
            </a:r>
            <a:r>
              <a:rPr lang="cs-CZ" sz="2600" dirty="0"/>
              <a:t> </a:t>
            </a:r>
            <a:r>
              <a:rPr lang="cs-CZ" sz="2600" dirty="0" err="1"/>
              <a:t>Form</a:t>
            </a:r>
            <a:r>
              <a:rPr lang="de-DE" sz="2600" dirty="0"/>
              <a:t> </a:t>
            </a:r>
            <a:r>
              <a:rPr lang="cs-CZ" sz="2600" dirty="0"/>
              <a:t>(z. B. </a:t>
            </a:r>
            <a:r>
              <a:rPr lang="cs-CZ" sz="2600" dirty="0" err="1"/>
              <a:t>Lied</a:t>
            </a:r>
            <a:r>
              <a:rPr lang="cs-CZ" sz="2600" dirty="0"/>
              <a:t>) </a:t>
            </a:r>
          </a:p>
          <a:p>
            <a:pPr marL="556133" lvl="1" indent="-263525">
              <a:buFont typeface="Arial" panose="020B0604020202020204" pitchFamily="34" charset="0"/>
              <a:buChar char="•"/>
            </a:pPr>
            <a:r>
              <a:rPr lang="cs-CZ" sz="2600" dirty="0"/>
              <a:t>In </a:t>
            </a:r>
            <a:r>
              <a:rPr lang="cs-CZ" sz="2600" dirty="0" err="1"/>
              <a:t>visueller</a:t>
            </a:r>
            <a:r>
              <a:rPr lang="cs-CZ" sz="2600" dirty="0"/>
              <a:t> </a:t>
            </a:r>
            <a:r>
              <a:rPr lang="cs-CZ" sz="2600" dirty="0" err="1"/>
              <a:t>Form</a:t>
            </a:r>
            <a:r>
              <a:rPr lang="cs-CZ" sz="2600" dirty="0"/>
              <a:t> (z. B. </a:t>
            </a:r>
            <a:r>
              <a:rPr lang="cs-CZ" sz="2600" dirty="0" err="1"/>
              <a:t>Bild</a:t>
            </a:r>
            <a:r>
              <a:rPr lang="cs-CZ" sz="2600" dirty="0"/>
              <a:t>)</a:t>
            </a:r>
          </a:p>
          <a:p>
            <a:pPr marL="556133" lvl="1" indent="-263525">
              <a:buFont typeface="Arial" panose="020B0604020202020204" pitchFamily="34" charset="0"/>
              <a:buChar char="•"/>
            </a:pPr>
            <a:r>
              <a:rPr lang="de-DE" sz="2600" dirty="0"/>
              <a:t>schriftlich</a:t>
            </a:r>
            <a:r>
              <a:rPr lang="cs-CZ" sz="2600" dirty="0"/>
              <a:t> </a:t>
            </a:r>
            <a:r>
              <a:rPr lang="cs-CZ" sz="2600" dirty="0" err="1"/>
              <a:t>gebunden</a:t>
            </a:r>
            <a:r>
              <a:rPr lang="de-DE" sz="2600" dirty="0"/>
              <a:t> (z. B. Jugendbuch)</a:t>
            </a:r>
          </a:p>
          <a:p>
            <a:pPr marL="556133" lvl="1" indent="-263525">
              <a:buFont typeface="Arial" panose="020B0604020202020204" pitchFamily="34" charset="0"/>
              <a:buChar char="•"/>
            </a:pPr>
            <a:r>
              <a:rPr lang="cs-CZ" sz="2600" dirty="0"/>
              <a:t>in </a:t>
            </a:r>
            <a:r>
              <a:rPr lang="de-DE" sz="2600" dirty="0"/>
              <a:t>audiovisuell</a:t>
            </a:r>
            <a:r>
              <a:rPr lang="cs-CZ" sz="2600" dirty="0" err="1"/>
              <a:t>er</a:t>
            </a:r>
            <a:r>
              <a:rPr lang="cs-CZ" sz="2600" dirty="0"/>
              <a:t> </a:t>
            </a:r>
            <a:r>
              <a:rPr lang="cs-CZ" sz="2600" dirty="0" err="1"/>
              <a:t>Form</a:t>
            </a:r>
            <a:r>
              <a:rPr lang="cs-CZ" sz="2600" dirty="0"/>
              <a:t> (z. B. Video)</a:t>
            </a:r>
          </a:p>
          <a:p>
            <a:pPr marL="556133" lvl="1" indent="-263525">
              <a:buFont typeface="Arial" panose="020B0604020202020204" pitchFamily="34" charset="0"/>
              <a:buChar char="•"/>
            </a:pPr>
            <a:r>
              <a:rPr lang="cs-CZ" sz="2600" dirty="0" err="1"/>
              <a:t>Darstellungsliteratur</a:t>
            </a:r>
            <a:r>
              <a:rPr lang="cs-CZ" sz="2600" dirty="0"/>
              <a:t> (z. B. </a:t>
            </a:r>
            <a:r>
              <a:rPr lang="cs-CZ" sz="2600" dirty="0" err="1"/>
              <a:t>Theater</a:t>
            </a:r>
            <a:r>
              <a:rPr lang="cs-CZ" sz="2600" dirty="0"/>
              <a:t>) </a:t>
            </a:r>
            <a:endParaRPr lang="cs-CZ" sz="2600" dirty="0">
              <a:highlight>
                <a:srgbClr val="00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600" b="1" dirty="0" err="1"/>
              <a:t>Praktische</a:t>
            </a:r>
            <a:r>
              <a:rPr lang="cs-CZ" sz="2600" b="1" dirty="0"/>
              <a:t> </a:t>
            </a:r>
            <a:r>
              <a:rPr lang="cs-CZ" sz="2600" b="1" dirty="0" err="1"/>
              <a:t>Motivation</a:t>
            </a:r>
            <a:r>
              <a:rPr lang="cs-CZ" sz="2600" b="1" dirty="0"/>
              <a:t>: </a:t>
            </a:r>
          </a:p>
          <a:p>
            <a:pPr marL="635508" lvl="1" indent="-342900">
              <a:buFont typeface="Arial" panose="020B0604020202020204" pitchFamily="34" charset="0"/>
              <a:buChar char="•"/>
            </a:pPr>
            <a:r>
              <a:rPr lang="cs-CZ" sz="2600" dirty="0" err="1"/>
              <a:t>Unterricht</a:t>
            </a:r>
            <a:r>
              <a:rPr lang="cs-CZ" sz="2600" dirty="0"/>
              <a:t> </a:t>
            </a:r>
            <a:r>
              <a:rPr lang="cs-CZ" sz="2600" dirty="0" err="1"/>
              <a:t>bereichern</a:t>
            </a:r>
            <a:r>
              <a:rPr lang="cs-CZ" sz="2600" dirty="0"/>
              <a:t> - </a:t>
            </a:r>
            <a:r>
              <a:rPr lang="cs-CZ" sz="2600" dirty="0" err="1"/>
              <a:t>Als</a:t>
            </a:r>
            <a:r>
              <a:rPr lang="cs-CZ" sz="2600" dirty="0"/>
              <a:t> </a:t>
            </a:r>
            <a:r>
              <a:rPr lang="cs-CZ" sz="2600" dirty="0" err="1"/>
              <a:t>langlährige</a:t>
            </a:r>
            <a:r>
              <a:rPr lang="cs-CZ" sz="2600" dirty="0"/>
              <a:t> </a:t>
            </a:r>
            <a:r>
              <a:rPr lang="cs-CZ" sz="2600" dirty="0" err="1"/>
              <a:t>Lehrer</a:t>
            </a:r>
            <a:r>
              <a:rPr lang="cs-CZ" sz="2600" dirty="0"/>
              <a:t> </a:t>
            </a:r>
            <a:r>
              <a:rPr lang="cs-CZ" sz="2600" dirty="0" err="1"/>
              <a:t>haben</a:t>
            </a:r>
            <a:r>
              <a:rPr lang="cs-CZ" sz="2600" dirty="0"/>
              <a:t> </a:t>
            </a:r>
            <a:r>
              <a:rPr lang="cs-CZ" sz="2600" dirty="0" err="1"/>
              <a:t>wir</a:t>
            </a:r>
            <a:r>
              <a:rPr lang="cs-CZ" sz="2600" dirty="0"/>
              <a:t> nach </a:t>
            </a:r>
            <a:r>
              <a:rPr lang="cs-CZ" sz="2600" dirty="0" err="1"/>
              <a:t>einem</a:t>
            </a:r>
            <a:r>
              <a:rPr lang="cs-CZ" sz="2600" dirty="0"/>
              <a:t> </a:t>
            </a:r>
            <a:r>
              <a:rPr lang="cs-CZ" sz="2600" dirty="0" err="1"/>
              <a:t>Weg</a:t>
            </a:r>
            <a:r>
              <a:rPr lang="cs-CZ" sz="2600" dirty="0"/>
              <a:t> </a:t>
            </a:r>
            <a:r>
              <a:rPr lang="cs-CZ" sz="2600" dirty="0" err="1"/>
              <a:t>gesucht</a:t>
            </a:r>
            <a:r>
              <a:rPr lang="cs-CZ" sz="2600" dirty="0"/>
              <a:t>, den </a:t>
            </a:r>
            <a:r>
              <a:rPr lang="cs-CZ" sz="2600" dirty="0" err="1"/>
              <a:t>Unterricht</a:t>
            </a:r>
            <a:r>
              <a:rPr lang="cs-CZ" sz="2600" dirty="0"/>
              <a:t> </a:t>
            </a:r>
            <a:r>
              <a:rPr lang="cs-CZ" sz="2600" dirty="0" err="1"/>
              <a:t>authentischer</a:t>
            </a:r>
            <a:r>
              <a:rPr lang="cs-CZ" sz="2600" dirty="0"/>
              <a:t> </a:t>
            </a:r>
            <a:r>
              <a:rPr lang="cs-CZ" sz="2600" dirty="0" err="1"/>
              <a:t>zu</a:t>
            </a:r>
            <a:r>
              <a:rPr lang="cs-CZ" sz="2600" dirty="0"/>
              <a:t> machen </a:t>
            </a:r>
            <a:r>
              <a:rPr lang="cs-CZ" sz="2600" dirty="0" err="1"/>
              <a:t>und</a:t>
            </a:r>
            <a:r>
              <a:rPr lang="cs-CZ" sz="2600" dirty="0"/>
              <a:t> </a:t>
            </a:r>
            <a:r>
              <a:rPr lang="cs-CZ" sz="2600" dirty="0" err="1"/>
              <a:t>auch</a:t>
            </a:r>
            <a:r>
              <a:rPr lang="cs-CZ" sz="2600" dirty="0"/>
              <a:t> </a:t>
            </a:r>
            <a:r>
              <a:rPr lang="cs-CZ" sz="2600" dirty="0" err="1"/>
              <a:t>aus</a:t>
            </a:r>
            <a:r>
              <a:rPr lang="cs-CZ" sz="2600" dirty="0"/>
              <a:t> dem </a:t>
            </a:r>
            <a:r>
              <a:rPr lang="cs-CZ" sz="2600" dirty="0" err="1"/>
              <a:t>Klassenzimmer</a:t>
            </a:r>
            <a:r>
              <a:rPr lang="cs-CZ" sz="2600" dirty="0"/>
              <a:t> </a:t>
            </a:r>
            <a:r>
              <a:rPr lang="cs-CZ" sz="2600" dirty="0" err="1"/>
              <a:t>herauszutreten</a:t>
            </a:r>
            <a:r>
              <a:rPr lang="cs-CZ" sz="26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37220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3EFDDF-8FA1-4B05-9938-53D00D290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LiLa</a:t>
            </a:r>
            <a:r>
              <a:rPr lang="cs-CZ" dirty="0"/>
              <a:t> – </a:t>
            </a:r>
            <a:r>
              <a:rPr lang="de-DE" dirty="0"/>
              <a:t>Zur Struktur des Portals</a:t>
            </a:r>
            <a:endParaRPr lang="cs-CZ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C6132C-D949-4803-8978-083463393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9314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- </a:t>
            </a:r>
            <a:r>
              <a:rPr lang="cs-CZ" b="1" dirty="0" err="1"/>
              <a:t>methodisch-didaktischer</a:t>
            </a:r>
            <a:r>
              <a:rPr lang="cs-CZ" b="1" dirty="0"/>
              <a:t> </a:t>
            </a:r>
            <a:r>
              <a:rPr lang="cs-CZ" b="1" dirty="0" err="1"/>
              <a:t>Teil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dirty="0" err="1"/>
              <a:t>Entstehungsgeschichte</a:t>
            </a:r>
            <a:r>
              <a:rPr lang="cs-CZ" dirty="0"/>
              <a:t> des </a:t>
            </a:r>
            <a:r>
              <a:rPr lang="cs-CZ" dirty="0" err="1"/>
              <a:t>Portals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Tagebuch</a:t>
            </a:r>
            <a:r>
              <a:rPr lang="cs-CZ" dirty="0"/>
              <a:t>, </a:t>
            </a:r>
            <a:r>
              <a:rPr lang="cs-CZ" dirty="0" err="1"/>
              <a:t>Pilotagen</a:t>
            </a:r>
            <a:r>
              <a:rPr lang="cs-CZ" dirty="0"/>
              <a:t>, </a:t>
            </a:r>
            <a:r>
              <a:rPr lang="cs-CZ" dirty="0" err="1"/>
              <a:t>wissenschaftliche</a:t>
            </a:r>
            <a:r>
              <a:rPr lang="cs-CZ" dirty="0"/>
              <a:t> Texte </a:t>
            </a:r>
            <a:r>
              <a:rPr lang="cs-CZ" dirty="0" err="1"/>
              <a:t>zu</a:t>
            </a:r>
            <a:r>
              <a:rPr lang="cs-CZ" dirty="0"/>
              <a:t> </a:t>
            </a:r>
            <a:r>
              <a:rPr lang="cs-CZ" dirty="0" err="1"/>
              <a:t>Linguistic</a:t>
            </a:r>
            <a:r>
              <a:rPr lang="cs-CZ" dirty="0"/>
              <a:t> </a:t>
            </a:r>
            <a:r>
              <a:rPr lang="cs-CZ" dirty="0" err="1"/>
              <a:t>Landcapes</a:t>
            </a:r>
            <a:r>
              <a:rPr lang="cs-CZ" dirty="0"/>
              <a:t>, </a:t>
            </a:r>
            <a:r>
              <a:rPr lang="cs-CZ" dirty="0" err="1"/>
              <a:t>zu</a:t>
            </a:r>
            <a:r>
              <a:rPr lang="cs-CZ" dirty="0"/>
              <a:t> Text-</a:t>
            </a:r>
            <a:r>
              <a:rPr lang="cs-CZ" dirty="0" err="1"/>
              <a:t>Bild</a:t>
            </a:r>
            <a:r>
              <a:rPr lang="cs-CZ" dirty="0"/>
              <a:t>-</a:t>
            </a:r>
            <a:r>
              <a:rPr lang="cs-CZ" dirty="0" err="1"/>
              <a:t>Didaktisierungen</a:t>
            </a:r>
            <a:r>
              <a:rPr lang="cs-CZ" dirty="0"/>
              <a:t> </a:t>
            </a:r>
          </a:p>
          <a:p>
            <a:r>
              <a:rPr lang="cs-CZ" dirty="0"/>
              <a:t>- </a:t>
            </a:r>
            <a:r>
              <a:rPr lang="cs-CZ" b="1" dirty="0" err="1"/>
              <a:t>praktischer</a:t>
            </a:r>
            <a:r>
              <a:rPr lang="cs-CZ" b="1" dirty="0"/>
              <a:t> </a:t>
            </a:r>
            <a:r>
              <a:rPr lang="cs-CZ" b="1" dirty="0" err="1"/>
              <a:t>Teil</a:t>
            </a:r>
            <a:r>
              <a:rPr lang="cs-CZ" b="1" dirty="0"/>
              <a:t> </a:t>
            </a:r>
            <a:r>
              <a:rPr lang="cs-CZ" dirty="0"/>
              <a:t>– kurze (</a:t>
            </a:r>
            <a:r>
              <a:rPr lang="cs-CZ" dirty="0" err="1"/>
              <a:t>ice</a:t>
            </a:r>
            <a:r>
              <a:rPr lang="cs-CZ" dirty="0"/>
              <a:t> </a:t>
            </a:r>
            <a:r>
              <a:rPr lang="cs-CZ" dirty="0" err="1"/>
              <a:t>brakers</a:t>
            </a:r>
            <a:r>
              <a:rPr lang="cs-CZ" dirty="0"/>
              <a:t>)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längere</a:t>
            </a:r>
            <a:r>
              <a:rPr lang="cs-CZ" dirty="0"/>
              <a:t> </a:t>
            </a:r>
            <a:r>
              <a:rPr lang="cs-CZ" dirty="0" err="1"/>
              <a:t>Didaktisierungen</a:t>
            </a:r>
            <a:r>
              <a:rPr lang="cs-CZ" dirty="0"/>
              <a:t>,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Lehrenden</a:t>
            </a:r>
            <a:r>
              <a:rPr lang="cs-CZ" dirty="0"/>
              <a:t> </a:t>
            </a:r>
            <a:r>
              <a:rPr lang="cs-CZ" dirty="0" err="1"/>
              <a:t>können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Didaktisierungen</a:t>
            </a:r>
            <a:r>
              <a:rPr lang="cs-CZ" dirty="0"/>
              <a:t> </a:t>
            </a:r>
            <a:r>
              <a:rPr lang="cs-CZ" dirty="0" err="1"/>
              <a:t>selbst</a:t>
            </a:r>
            <a:r>
              <a:rPr lang="cs-CZ" dirty="0"/>
              <a:t> </a:t>
            </a:r>
            <a:r>
              <a:rPr lang="cs-CZ" dirty="0" err="1"/>
              <a:t>anpassen</a:t>
            </a:r>
            <a:r>
              <a:rPr lang="cs-CZ" dirty="0"/>
              <a:t> (</a:t>
            </a:r>
            <a:r>
              <a:rPr lang="cs-CZ" dirty="0" err="1"/>
              <a:t>abkürzen</a:t>
            </a:r>
            <a:r>
              <a:rPr lang="cs-CZ" dirty="0"/>
              <a:t>, </a:t>
            </a:r>
            <a:r>
              <a:rPr lang="cs-CZ" dirty="0" err="1"/>
              <a:t>umgestalten</a:t>
            </a:r>
            <a:r>
              <a:rPr lang="cs-CZ" dirty="0"/>
              <a:t>…) </a:t>
            </a:r>
          </a:p>
          <a:p>
            <a:endParaRPr lang="cs-CZ" dirty="0"/>
          </a:p>
          <a:p>
            <a:r>
              <a:rPr lang="cs-CZ" b="1" dirty="0" err="1"/>
              <a:t>Hauptziel</a:t>
            </a:r>
            <a:r>
              <a:rPr lang="cs-CZ" b="1" dirty="0"/>
              <a:t> des </a:t>
            </a:r>
            <a:r>
              <a:rPr lang="cs-CZ" b="1" dirty="0" err="1"/>
              <a:t>Portals</a:t>
            </a:r>
            <a:r>
              <a:rPr lang="cs-CZ" b="1" dirty="0"/>
              <a:t>: </a:t>
            </a:r>
            <a:r>
              <a:rPr lang="cs-CZ" b="1" i="1" u="sng" dirty="0" err="1"/>
              <a:t>Unterrichtende</a:t>
            </a:r>
            <a:r>
              <a:rPr lang="cs-CZ" b="1" i="1" u="sng" dirty="0"/>
              <a:t> </a:t>
            </a:r>
            <a:r>
              <a:rPr lang="cs-CZ" b="1" i="1" u="sng" dirty="0" err="1"/>
              <a:t>inspirieren</a:t>
            </a:r>
            <a:endParaRPr lang="cs-CZ" b="1" i="1" u="sng" dirty="0"/>
          </a:p>
          <a:p>
            <a:r>
              <a:rPr lang="cs-CZ" b="1" dirty="0" err="1"/>
              <a:t>Ziele</a:t>
            </a:r>
            <a:r>
              <a:rPr lang="cs-CZ" b="1" dirty="0"/>
              <a:t> des </a:t>
            </a:r>
            <a:r>
              <a:rPr lang="cs-CZ" b="1" dirty="0" err="1"/>
              <a:t>methodisch-didaktischen</a:t>
            </a:r>
            <a:r>
              <a:rPr lang="cs-CZ" b="1" dirty="0"/>
              <a:t> </a:t>
            </a:r>
            <a:r>
              <a:rPr lang="cs-CZ" b="1" dirty="0" err="1"/>
              <a:t>Teiles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dirty="0" err="1"/>
              <a:t>tiefere</a:t>
            </a:r>
            <a:r>
              <a:rPr lang="cs-CZ" dirty="0"/>
              <a:t> </a:t>
            </a:r>
            <a:r>
              <a:rPr lang="cs-CZ" dirty="0" err="1"/>
              <a:t>Einischt</a:t>
            </a:r>
            <a:r>
              <a:rPr lang="cs-CZ" dirty="0"/>
              <a:t> in </a:t>
            </a:r>
            <a:r>
              <a:rPr lang="cs-CZ" dirty="0" err="1"/>
              <a:t>Theorie</a:t>
            </a:r>
            <a:r>
              <a:rPr lang="cs-CZ" dirty="0"/>
              <a:t> </a:t>
            </a:r>
            <a:r>
              <a:rPr lang="cs-CZ" dirty="0" err="1"/>
              <a:t>gewinnen</a:t>
            </a:r>
            <a:r>
              <a:rPr lang="cs-CZ" dirty="0"/>
              <a:t>,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Lehrenden</a:t>
            </a:r>
            <a:r>
              <a:rPr lang="cs-CZ" dirty="0"/>
              <a:t> </a:t>
            </a:r>
            <a:r>
              <a:rPr lang="cs-CZ" dirty="0" err="1"/>
              <a:t>erfahren</a:t>
            </a:r>
            <a:r>
              <a:rPr lang="cs-CZ" dirty="0"/>
              <a:t> </a:t>
            </a:r>
            <a:r>
              <a:rPr lang="cs-CZ" dirty="0" err="1"/>
              <a:t>über</a:t>
            </a:r>
            <a:r>
              <a:rPr lang="cs-CZ" dirty="0"/>
              <a:t> </a:t>
            </a:r>
            <a:r>
              <a:rPr lang="cs-CZ" b="1" dirty="0" err="1"/>
              <a:t>mögliche</a:t>
            </a:r>
            <a:r>
              <a:rPr lang="cs-CZ" b="1" dirty="0"/>
              <a:t> </a:t>
            </a:r>
            <a:r>
              <a:rPr lang="cs-CZ" b="1" dirty="0" err="1"/>
              <a:t>Verwendung</a:t>
            </a:r>
            <a:r>
              <a:rPr lang="cs-CZ" b="1" dirty="0"/>
              <a:t> von </a:t>
            </a:r>
            <a:r>
              <a:rPr lang="cs-CZ" b="1" dirty="0" err="1"/>
              <a:t>öffentlichen</a:t>
            </a:r>
            <a:r>
              <a:rPr lang="cs-CZ" b="1" dirty="0"/>
              <a:t> </a:t>
            </a:r>
            <a:r>
              <a:rPr lang="cs-CZ" b="1" dirty="0" err="1"/>
              <a:t>Texten</a:t>
            </a:r>
            <a:r>
              <a:rPr lang="cs-CZ" b="1" dirty="0"/>
              <a:t> </a:t>
            </a:r>
            <a:r>
              <a:rPr lang="cs-CZ" b="1" dirty="0" err="1"/>
              <a:t>im</a:t>
            </a:r>
            <a:r>
              <a:rPr lang="cs-CZ" b="1" dirty="0"/>
              <a:t> </a:t>
            </a:r>
            <a:r>
              <a:rPr lang="cs-CZ" b="1" dirty="0" err="1"/>
              <a:t>Unterricht</a:t>
            </a:r>
            <a:r>
              <a:rPr lang="cs-CZ" b="1" dirty="0"/>
              <a:t> (</a:t>
            </a:r>
            <a:r>
              <a:rPr lang="cs-CZ" b="1" dirty="0" err="1"/>
              <a:t>samt</a:t>
            </a:r>
            <a:r>
              <a:rPr lang="cs-CZ" b="1" dirty="0"/>
              <a:t> </a:t>
            </a:r>
            <a:r>
              <a:rPr lang="cs-CZ" b="1" dirty="0" err="1"/>
              <a:t>Anweisung</a:t>
            </a:r>
            <a:r>
              <a:rPr lang="cs-CZ" b="1" dirty="0"/>
              <a:t> </a:t>
            </a:r>
            <a:r>
              <a:rPr lang="cs-CZ" b="1" dirty="0" err="1"/>
              <a:t>zu</a:t>
            </a:r>
            <a:r>
              <a:rPr lang="cs-CZ" b="1" dirty="0"/>
              <a:t> </a:t>
            </a:r>
            <a:r>
              <a:rPr lang="cs-CZ" b="1" dirty="0" err="1"/>
              <a:t>unseren</a:t>
            </a:r>
            <a:r>
              <a:rPr lang="cs-CZ" b="1" dirty="0"/>
              <a:t> </a:t>
            </a:r>
            <a:r>
              <a:rPr lang="cs-CZ" b="1" dirty="0" err="1"/>
              <a:t>Didaktisierungen</a:t>
            </a:r>
            <a:r>
              <a:rPr lang="cs-CZ" b="1" dirty="0"/>
              <a:t>)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erhalten</a:t>
            </a:r>
            <a:r>
              <a:rPr lang="cs-CZ" dirty="0"/>
              <a:t> </a:t>
            </a:r>
            <a:r>
              <a:rPr lang="cs-CZ" b="1" dirty="0" err="1"/>
              <a:t>Tipps</a:t>
            </a:r>
            <a:r>
              <a:rPr lang="cs-CZ" b="1" dirty="0"/>
              <a:t> </a:t>
            </a:r>
            <a:r>
              <a:rPr lang="cs-CZ" b="1" dirty="0" err="1"/>
              <a:t>für</a:t>
            </a:r>
            <a:r>
              <a:rPr lang="cs-CZ" b="1" dirty="0"/>
              <a:t> </a:t>
            </a:r>
            <a:r>
              <a:rPr lang="cs-CZ" b="1" dirty="0" err="1"/>
              <a:t>eigene</a:t>
            </a:r>
            <a:r>
              <a:rPr lang="cs-CZ" b="1" dirty="0"/>
              <a:t> </a:t>
            </a:r>
            <a:r>
              <a:rPr lang="cs-CZ" b="1" dirty="0" err="1"/>
              <a:t>Didaktisierungen</a:t>
            </a:r>
            <a:endParaRPr lang="cs-CZ" b="1" dirty="0"/>
          </a:p>
          <a:p>
            <a:r>
              <a:rPr lang="cs-CZ" b="1" dirty="0" err="1"/>
              <a:t>Ziele</a:t>
            </a:r>
            <a:r>
              <a:rPr lang="cs-CZ" b="1" dirty="0"/>
              <a:t> des </a:t>
            </a:r>
            <a:r>
              <a:rPr lang="cs-CZ" b="1" dirty="0" err="1"/>
              <a:t>praktischen</a:t>
            </a:r>
            <a:r>
              <a:rPr lang="cs-CZ" b="1" dirty="0"/>
              <a:t> </a:t>
            </a:r>
            <a:r>
              <a:rPr lang="cs-CZ" b="1" dirty="0" err="1"/>
              <a:t>Teiles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dirty="0" err="1"/>
              <a:t>praktische</a:t>
            </a:r>
            <a:r>
              <a:rPr lang="cs-CZ" dirty="0"/>
              <a:t> </a:t>
            </a:r>
            <a:r>
              <a:rPr lang="cs-CZ" dirty="0" err="1"/>
              <a:t>Verwendung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Unterricht</a:t>
            </a:r>
            <a:r>
              <a:rPr lang="cs-CZ" dirty="0"/>
              <a:t> – Feedback </a:t>
            </a:r>
            <a:r>
              <a:rPr lang="cs-CZ" dirty="0" err="1"/>
              <a:t>erwünscht</a:t>
            </a:r>
            <a:endParaRPr lang="cs-CZ" dirty="0"/>
          </a:p>
          <a:p>
            <a:r>
              <a:rPr lang="cs-CZ" b="1" dirty="0" err="1"/>
              <a:t>Zielgruppe</a:t>
            </a:r>
            <a:r>
              <a:rPr lang="cs-CZ" b="1" dirty="0"/>
              <a:t>: </a:t>
            </a:r>
            <a:r>
              <a:rPr lang="cs-CZ" dirty="0"/>
              <a:t>in der </a:t>
            </a:r>
            <a:r>
              <a:rPr lang="cs-CZ" dirty="0" err="1"/>
              <a:t>ersten</a:t>
            </a:r>
            <a:r>
              <a:rPr lang="cs-CZ" dirty="0"/>
              <a:t> </a:t>
            </a:r>
            <a:r>
              <a:rPr lang="cs-CZ" dirty="0" err="1"/>
              <a:t>Phase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Studierenden</a:t>
            </a:r>
            <a:r>
              <a:rPr lang="cs-CZ" dirty="0"/>
              <a:t> der Masaryk-</a:t>
            </a:r>
            <a:r>
              <a:rPr lang="cs-CZ" dirty="0" err="1"/>
              <a:t>Universität</a:t>
            </a:r>
            <a:r>
              <a:rPr lang="cs-CZ" dirty="0"/>
              <a:t>,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Portal</a:t>
            </a:r>
            <a:r>
              <a:rPr lang="cs-CZ" dirty="0"/>
              <a:t> in </a:t>
            </a:r>
            <a:r>
              <a:rPr lang="cs-CZ" dirty="0" err="1"/>
              <a:t>Kursen</a:t>
            </a:r>
            <a:r>
              <a:rPr lang="cs-CZ" dirty="0"/>
              <a:t> </a:t>
            </a:r>
            <a:r>
              <a:rPr lang="cs-CZ" dirty="0" err="1"/>
              <a:t>mitgestalten</a:t>
            </a:r>
            <a:r>
              <a:rPr lang="cs-CZ" dirty="0"/>
              <a:t> </a:t>
            </a:r>
            <a:r>
              <a:rPr lang="cs-CZ" dirty="0" err="1"/>
              <a:t>werden</a:t>
            </a:r>
            <a:r>
              <a:rPr lang="cs-CZ" dirty="0"/>
              <a:t>, </a:t>
            </a:r>
            <a:r>
              <a:rPr lang="cs-CZ" dirty="0" err="1"/>
              <a:t>zweite</a:t>
            </a:r>
            <a:r>
              <a:rPr lang="cs-CZ" dirty="0"/>
              <a:t> </a:t>
            </a:r>
            <a:r>
              <a:rPr lang="cs-CZ" dirty="0" err="1"/>
              <a:t>Phase</a:t>
            </a:r>
            <a:r>
              <a:rPr lang="cs-CZ" dirty="0"/>
              <a:t>: </a:t>
            </a:r>
            <a:r>
              <a:rPr lang="cs-CZ" dirty="0" err="1"/>
              <a:t>Deutschlehrer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996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F2F9E8-4F4E-407C-8C35-4D7626163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63525" indent="-263525">
              <a:lnSpc>
                <a:spcPct val="7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dirty="0" err="1"/>
              <a:t>Methodisches</a:t>
            </a:r>
            <a:r>
              <a:rPr lang="cs-CZ" dirty="0"/>
              <a:t> </a:t>
            </a:r>
            <a:r>
              <a:rPr lang="cs-CZ" dirty="0" err="1"/>
              <a:t>Verfahren</a:t>
            </a:r>
            <a:r>
              <a:rPr lang="cs-CZ" dirty="0"/>
              <a:t>: 3-Phasen</a:t>
            </a:r>
            <a:endParaRPr lang="cs-CZ" sz="20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2D204B-B367-49B9-BE84-683472599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63626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200" dirty="0"/>
              <a:t>„vor der Textrezeption“</a:t>
            </a:r>
            <a:r>
              <a:rPr lang="cs-CZ" sz="2200" dirty="0"/>
              <a:t> (</a:t>
            </a:r>
            <a:r>
              <a:rPr lang="cs-CZ" sz="2200" dirty="0" err="1"/>
              <a:t>Einstieg</a:t>
            </a:r>
            <a:r>
              <a:rPr lang="cs-CZ" sz="2200" dirty="0"/>
              <a:t>/</a:t>
            </a:r>
            <a:r>
              <a:rPr lang="cs-CZ" sz="2200" dirty="0" err="1"/>
              <a:t>Hinführung</a:t>
            </a:r>
            <a:r>
              <a:rPr lang="cs-CZ" sz="2200" dirty="0"/>
              <a:t> </a:t>
            </a:r>
            <a:r>
              <a:rPr lang="cs-CZ" sz="2200" dirty="0" err="1"/>
              <a:t>zum</a:t>
            </a:r>
            <a:r>
              <a:rPr lang="cs-CZ" sz="2200" dirty="0"/>
              <a:t> </a:t>
            </a:r>
            <a:r>
              <a:rPr lang="cs-CZ" sz="2200" dirty="0" err="1"/>
              <a:t>Thema</a:t>
            </a:r>
            <a:r>
              <a:rPr lang="cs-CZ" sz="2200" dirty="0"/>
              <a:t>)</a:t>
            </a:r>
          </a:p>
          <a:p>
            <a:pPr lvl="1"/>
            <a:r>
              <a:rPr lang="de-DE" sz="2200" dirty="0"/>
              <a:t>Vorbereitungsphase </a:t>
            </a:r>
            <a:r>
              <a:rPr lang="cs-CZ" sz="2200" dirty="0"/>
              <a:t>(</a:t>
            </a:r>
            <a:r>
              <a:rPr lang="cs-CZ" sz="2200" dirty="0" err="1"/>
              <a:t>Vorentlastung</a:t>
            </a:r>
            <a:r>
              <a:rPr lang="cs-CZ" sz="2200" dirty="0"/>
              <a:t>, </a:t>
            </a:r>
            <a:r>
              <a:rPr lang="cs-CZ" sz="2200" dirty="0" err="1"/>
              <a:t>Vermutungen</a:t>
            </a:r>
            <a:r>
              <a:rPr lang="cs-CZ" sz="2200" dirty="0"/>
              <a:t> </a:t>
            </a:r>
            <a:r>
              <a:rPr lang="cs-CZ" sz="2200" dirty="0" err="1"/>
              <a:t>an</a:t>
            </a:r>
            <a:r>
              <a:rPr lang="cs-CZ" sz="2200" dirty="0"/>
              <a:t> Text </a:t>
            </a:r>
            <a:r>
              <a:rPr lang="cs-CZ" sz="2200" dirty="0" err="1"/>
              <a:t>anstellen</a:t>
            </a:r>
            <a:r>
              <a:rPr lang="cs-CZ" sz="2200" dirty="0"/>
              <a:t>) – </a:t>
            </a:r>
            <a:r>
              <a:rPr lang="cs-CZ" sz="2200" b="1" dirty="0" err="1"/>
              <a:t>Ziel</a:t>
            </a:r>
            <a:r>
              <a:rPr lang="cs-CZ" sz="2200" b="1" dirty="0"/>
              <a:t>: </a:t>
            </a:r>
            <a:r>
              <a:rPr lang="de-DE" sz="2200" dirty="0"/>
              <a:t>Voraussetzungen dafür geschaffen, einen </a:t>
            </a:r>
            <a:r>
              <a:rPr lang="cs-CZ" sz="2200" dirty="0" err="1"/>
              <a:t>authentischen</a:t>
            </a:r>
            <a:r>
              <a:rPr lang="cs-CZ" sz="2200" dirty="0"/>
              <a:t> </a:t>
            </a:r>
            <a:r>
              <a:rPr lang="de-DE" sz="2200" dirty="0"/>
              <a:t>Text in der FS verstehen </a:t>
            </a:r>
            <a:r>
              <a:rPr lang="cs-CZ" sz="2200" dirty="0" err="1"/>
              <a:t>zu</a:t>
            </a:r>
            <a:r>
              <a:rPr lang="cs-CZ" sz="2200" dirty="0"/>
              <a:t> </a:t>
            </a:r>
            <a:r>
              <a:rPr lang="de-DE" sz="2200" dirty="0"/>
              <a:t>können</a:t>
            </a:r>
            <a:endParaRPr lang="cs-CZ" sz="2200" dirty="0"/>
          </a:p>
          <a:p>
            <a:pPr lvl="1"/>
            <a:r>
              <a:rPr lang="de-DE" sz="2200" dirty="0"/>
              <a:t>Motivationsphase</a:t>
            </a:r>
            <a:r>
              <a:rPr lang="cs-CZ" sz="2200" dirty="0"/>
              <a:t> – </a:t>
            </a:r>
            <a:r>
              <a:rPr lang="cs-CZ" sz="2200" b="1" dirty="0" err="1"/>
              <a:t>Ziel</a:t>
            </a:r>
            <a:r>
              <a:rPr lang="cs-CZ" sz="2200" b="1" dirty="0"/>
              <a:t>: </a:t>
            </a:r>
            <a:r>
              <a:rPr lang="de-DE" sz="2200" dirty="0"/>
              <a:t>die Lernenden für den Text motiviere</a:t>
            </a:r>
            <a:r>
              <a:rPr lang="cs-CZ" sz="2200" dirty="0"/>
              <a:t>n, </a:t>
            </a:r>
            <a:r>
              <a:rPr lang="de-DE" sz="2200" dirty="0"/>
              <a:t>ihr Interesse</a:t>
            </a:r>
            <a:r>
              <a:rPr lang="cs-CZ" sz="2200" dirty="0"/>
              <a:t> </a:t>
            </a:r>
            <a:r>
              <a:rPr lang="cs-CZ" sz="2200" dirty="0" err="1"/>
              <a:t>und</a:t>
            </a:r>
            <a:r>
              <a:rPr lang="cs-CZ" sz="2200" dirty="0"/>
              <a:t> </a:t>
            </a:r>
            <a:r>
              <a:rPr lang="cs-CZ" sz="2200" dirty="0" err="1"/>
              <a:t>Neugier</a:t>
            </a:r>
            <a:r>
              <a:rPr lang="de-DE" sz="2200" dirty="0"/>
              <a:t> wecken</a:t>
            </a:r>
            <a:r>
              <a:rPr lang="cs-CZ" sz="2200" dirty="0"/>
              <a:t> </a:t>
            </a:r>
            <a:r>
              <a:rPr lang="cs-CZ" sz="2200" dirty="0" err="1"/>
              <a:t>und</a:t>
            </a:r>
            <a:r>
              <a:rPr lang="de-DE" sz="2200" dirty="0"/>
              <a:t> Erwartung</a:t>
            </a:r>
            <a:r>
              <a:rPr lang="cs-CZ" sz="2200" dirty="0"/>
              <a:t>en 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200" dirty="0"/>
              <a:t>„während der Textrezeption“</a:t>
            </a:r>
            <a:r>
              <a:rPr lang="cs-CZ" sz="2200" dirty="0"/>
              <a:t> (</a:t>
            </a:r>
            <a:r>
              <a:rPr lang="de-DE" sz="2200" dirty="0"/>
              <a:t>Präsentationsphase</a:t>
            </a:r>
            <a:r>
              <a:rPr lang="cs-CZ" sz="2200" dirty="0"/>
              <a:t>)</a:t>
            </a:r>
            <a:r>
              <a:rPr lang="de-DE" sz="2200" dirty="0"/>
              <a:t> – </a:t>
            </a:r>
            <a:r>
              <a:rPr lang="cs-CZ" sz="2200" b="1" dirty="0" err="1"/>
              <a:t>Ziel</a:t>
            </a:r>
            <a:r>
              <a:rPr lang="cs-CZ" sz="2200" b="1" dirty="0"/>
              <a:t>: </a:t>
            </a:r>
            <a:r>
              <a:rPr lang="de-DE" sz="2200" dirty="0"/>
              <a:t>Verstehen der</a:t>
            </a:r>
            <a:r>
              <a:rPr lang="cs-CZ" sz="2200" dirty="0"/>
              <a:t> </a:t>
            </a:r>
            <a:r>
              <a:rPr lang="cs-CZ" sz="2200" dirty="0" err="1"/>
              <a:t>ausgewählten</a:t>
            </a:r>
            <a:r>
              <a:rPr lang="de-DE" sz="2200" dirty="0"/>
              <a:t> Mitteilungen des Textes</a:t>
            </a:r>
            <a:endParaRPr lang="cs-CZ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2200" dirty="0"/>
              <a:t>„nach der Textrezeption“</a:t>
            </a:r>
            <a:endParaRPr lang="cs-CZ" sz="2200" dirty="0"/>
          </a:p>
          <a:p>
            <a:pPr lvl="1"/>
            <a:r>
              <a:rPr lang="de-DE" sz="2200" dirty="0"/>
              <a:t>„offene Phase“ / „Sammelphase“</a:t>
            </a:r>
            <a:r>
              <a:rPr lang="cs-CZ" sz="2200" dirty="0"/>
              <a:t> – </a:t>
            </a:r>
            <a:r>
              <a:rPr lang="cs-CZ" sz="2200" b="1" dirty="0" err="1"/>
              <a:t>Ziel</a:t>
            </a:r>
            <a:r>
              <a:rPr lang="cs-CZ" sz="2200" b="1" dirty="0"/>
              <a:t>: </a:t>
            </a:r>
            <a:r>
              <a:rPr lang="cs-CZ" sz="2200" dirty="0" err="1"/>
              <a:t>Äußerung</a:t>
            </a:r>
            <a:r>
              <a:rPr lang="cs-CZ" sz="2200" dirty="0"/>
              <a:t> der </a:t>
            </a:r>
            <a:r>
              <a:rPr lang="cs-CZ" sz="2200" dirty="0" err="1"/>
              <a:t>Lernenden</a:t>
            </a:r>
            <a:r>
              <a:rPr lang="cs-CZ" sz="2200" dirty="0"/>
              <a:t> </a:t>
            </a:r>
            <a:r>
              <a:rPr lang="cs-CZ" sz="2200" dirty="0" err="1"/>
              <a:t>zum</a:t>
            </a:r>
            <a:r>
              <a:rPr lang="cs-CZ" sz="2200" dirty="0"/>
              <a:t> Text </a:t>
            </a:r>
            <a:r>
              <a:rPr lang="cs-CZ" sz="2200" dirty="0" err="1"/>
              <a:t>sammeln</a:t>
            </a:r>
            <a:r>
              <a:rPr lang="cs-CZ" sz="2200" dirty="0"/>
              <a:t>, </a:t>
            </a:r>
            <a:r>
              <a:rPr lang="cs-CZ" sz="2200" dirty="0" err="1"/>
              <a:t>Vermutungen</a:t>
            </a:r>
            <a:r>
              <a:rPr lang="cs-CZ" sz="2200" dirty="0"/>
              <a:t> </a:t>
            </a:r>
            <a:r>
              <a:rPr lang="cs-CZ" sz="2200" dirty="0" err="1"/>
              <a:t>aufgreifen</a:t>
            </a:r>
            <a:r>
              <a:rPr lang="cs-CZ" sz="2200" dirty="0"/>
              <a:t>  („</a:t>
            </a:r>
            <a:r>
              <a:rPr lang="de-DE" sz="2200" dirty="0"/>
              <a:t>Haben sich unsere Vermutungen </a:t>
            </a:r>
            <a:r>
              <a:rPr lang="cs-CZ" sz="2200" dirty="0" err="1"/>
              <a:t>an</a:t>
            </a:r>
            <a:r>
              <a:rPr lang="cs-CZ" sz="2200" dirty="0"/>
              <a:t> den Text </a:t>
            </a:r>
            <a:r>
              <a:rPr lang="cs-CZ" sz="2200" dirty="0" err="1"/>
              <a:t>aus</a:t>
            </a:r>
            <a:r>
              <a:rPr lang="cs-CZ" sz="2200" dirty="0"/>
              <a:t> der </a:t>
            </a:r>
            <a:r>
              <a:rPr lang="cs-CZ" sz="2200" dirty="0" err="1"/>
              <a:t>Vorbereitungsphase</a:t>
            </a:r>
            <a:r>
              <a:rPr lang="cs-CZ" sz="2200" dirty="0"/>
              <a:t> </a:t>
            </a:r>
            <a:r>
              <a:rPr lang="de-DE" sz="2200" dirty="0"/>
              <a:t>bestätigt?</a:t>
            </a:r>
            <a:r>
              <a:rPr lang="cs-CZ" sz="2200" dirty="0"/>
              <a:t>“</a:t>
            </a:r>
          </a:p>
          <a:p>
            <a:pPr lvl="1"/>
            <a:r>
              <a:rPr lang="de-DE" sz="2200" dirty="0"/>
              <a:t>Erarbeitungsphase</a:t>
            </a:r>
            <a:r>
              <a:rPr lang="cs-CZ" sz="2200" dirty="0"/>
              <a:t> – </a:t>
            </a:r>
            <a:r>
              <a:rPr lang="cs-CZ" sz="2200" b="1" dirty="0" err="1"/>
              <a:t>Ziel</a:t>
            </a:r>
            <a:r>
              <a:rPr lang="cs-CZ" sz="2200" dirty="0"/>
              <a:t>: </a:t>
            </a:r>
            <a:r>
              <a:rPr lang="de-DE" sz="2200" dirty="0"/>
              <a:t>Schlüsselstellen</a:t>
            </a:r>
            <a:r>
              <a:rPr lang="cs-CZ" sz="2200" dirty="0"/>
              <a:t> </a:t>
            </a:r>
            <a:r>
              <a:rPr lang="cs-CZ" sz="2200" dirty="0" err="1"/>
              <a:t>erarbeiten</a:t>
            </a:r>
            <a:endParaRPr lang="cs-CZ" sz="2200" dirty="0"/>
          </a:p>
          <a:p>
            <a:pPr lvl="1"/>
            <a:r>
              <a:rPr lang="de-DE" sz="2200" dirty="0"/>
              <a:t>produktiv-schöpferische Phase</a:t>
            </a:r>
            <a:r>
              <a:rPr lang="cs-CZ" sz="2200" dirty="0"/>
              <a:t> – </a:t>
            </a:r>
            <a:r>
              <a:rPr lang="cs-CZ" sz="2200" b="1" dirty="0" err="1"/>
              <a:t>Ziel</a:t>
            </a:r>
            <a:r>
              <a:rPr lang="cs-CZ" sz="2200" b="1" dirty="0"/>
              <a:t>: </a:t>
            </a:r>
            <a:r>
              <a:rPr lang="cs-CZ" sz="2200" dirty="0"/>
              <a:t>den Text </a:t>
            </a:r>
            <a:r>
              <a:rPr lang="de-DE" sz="2200" dirty="0"/>
              <a:t>kreativ</a:t>
            </a:r>
            <a:r>
              <a:rPr lang="cs-CZ" sz="2200" dirty="0"/>
              <a:t> </a:t>
            </a:r>
            <a:r>
              <a:rPr lang="cs-CZ" sz="2200" dirty="0" err="1"/>
              <a:t>bearbeiten</a:t>
            </a:r>
            <a:endParaRPr lang="cs-CZ" sz="2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3287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933259-B866-4629-870F-E8676EBD4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strom, podepsat, exteriér, budova&#10;&#10;Popis byl vytvořen automaticky">
            <a:extLst>
              <a:ext uri="{FF2B5EF4-FFF2-40B4-BE49-F238E27FC236}">
                <a16:creationId xmlns:a16="http://schemas.microsoft.com/office/drawing/2014/main" id="{4E7EC97B-84BC-463D-906D-88506DA3C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</p:spPr>
      </p:pic>
    </p:spTree>
    <p:extLst>
      <p:ext uri="{BB962C8B-B14F-4D97-AF65-F5344CB8AC3E}">
        <p14:creationId xmlns:p14="http://schemas.microsoft.com/office/powerpoint/2010/main" val="177619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E70619-392F-4CB7-89C2-697E93577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U1 (</a:t>
            </a:r>
            <a:r>
              <a:rPr lang="cs-CZ" dirty="0" err="1"/>
              <a:t>ursprüngliche</a:t>
            </a:r>
            <a:r>
              <a:rPr lang="cs-CZ" dirty="0"/>
              <a:t> </a:t>
            </a:r>
            <a:r>
              <a:rPr lang="cs-CZ" dirty="0" err="1"/>
              <a:t>Version</a:t>
            </a:r>
            <a:r>
              <a:rPr lang="cs-CZ" dirty="0"/>
              <a:t>)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766E39-3E24-4929-84E5-09FCA3B6A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3885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DDF1EB-9DC7-45C4-8E3D-FDD550021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C) </a:t>
            </a:r>
            <a:r>
              <a:rPr lang="cs-CZ" dirty="0" err="1"/>
              <a:t>Reflexion</a:t>
            </a:r>
            <a:r>
              <a:rPr lang="cs-CZ" dirty="0"/>
              <a:t> der </a:t>
            </a:r>
            <a:r>
              <a:rPr lang="cs-CZ" dirty="0" err="1"/>
              <a:t>Pilotierung</a:t>
            </a:r>
            <a:r>
              <a:rPr lang="cs-CZ" dirty="0"/>
              <a:t>/</a:t>
            </a:r>
            <a:r>
              <a:rPr lang="cs-CZ" dirty="0" err="1"/>
              <a:t>Erprobung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F48587-2BB6-41B7-8A06-CD073D33C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cs-CZ" sz="3200" dirty="0" err="1"/>
              <a:t>Drei</a:t>
            </a:r>
            <a:r>
              <a:rPr lang="cs-CZ" sz="3200" dirty="0"/>
              <a:t> </a:t>
            </a:r>
            <a:r>
              <a:rPr lang="cs-CZ" sz="3200" dirty="0" err="1"/>
              <a:t>Perspektiven</a:t>
            </a:r>
            <a:r>
              <a:rPr lang="cs-CZ" sz="3200" dirty="0"/>
              <a:t>: </a:t>
            </a:r>
          </a:p>
          <a:p>
            <a:pPr lvl="1">
              <a:buFontTx/>
              <a:buChar char="-"/>
            </a:pPr>
            <a:r>
              <a:rPr lang="cs-CZ" sz="2400" dirty="0"/>
              <a:t> </a:t>
            </a:r>
            <a:r>
              <a:rPr lang="cs-CZ" sz="2400" dirty="0" err="1"/>
              <a:t>Forscher</a:t>
            </a:r>
            <a:r>
              <a:rPr lang="cs-CZ" sz="2400" dirty="0"/>
              <a:t>/</a:t>
            </a:r>
            <a:r>
              <a:rPr lang="cs-CZ" sz="2400" dirty="0" err="1"/>
              <a:t>Lehrkraft</a:t>
            </a:r>
            <a:endParaRPr lang="cs-CZ" sz="2400" dirty="0"/>
          </a:p>
          <a:p>
            <a:pPr lvl="1">
              <a:buFontTx/>
              <a:buChar char="-"/>
            </a:pPr>
            <a:r>
              <a:rPr lang="cs-CZ" sz="2400" dirty="0"/>
              <a:t> </a:t>
            </a:r>
            <a:r>
              <a:rPr lang="cs-CZ" sz="2400" dirty="0" err="1"/>
              <a:t>Lernende</a:t>
            </a:r>
            <a:endParaRPr lang="cs-CZ" sz="2400" dirty="0"/>
          </a:p>
          <a:p>
            <a:pPr lvl="1">
              <a:buFontTx/>
              <a:buChar char="-"/>
            </a:pPr>
            <a:r>
              <a:rPr lang="cs-CZ" sz="2400" dirty="0"/>
              <a:t> </a:t>
            </a:r>
            <a:r>
              <a:rPr lang="cs-CZ" sz="2400" dirty="0" err="1"/>
              <a:t>Lehrer</a:t>
            </a:r>
            <a:r>
              <a:rPr lang="cs-CZ" sz="2400" dirty="0"/>
              <a:t> </a:t>
            </a:r>
            <a:r>
              <a:rPr lang="cs-CZ" sz="2400" dirty="0" err="1"/>
              <a:t>aus</a:t>
            </a:r>
            <a:r>
              <a:rPr lang="cs-CZ" sz="2400" dirty="0"/>
              <a:t> der </a:t>
            </a:r>
            <a:r>
              <a:rPr lang="cs-CZ" sz="2400" dirty="0" err="1"/>
              <a:t>Praxis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884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01F730-862D-4B21-AAEF-77B71605B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96BA8F-9533-46DA-A2EB-392DECBE5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35991"/>
          </a:xfrm>
        </p:spPr>
        <p:txBody>
          <a:bodyPr>
            <a:normAutofit lnSpcReduction="10000"/>
          </a:bodyPr>
          <a:lstStyle/>
          <a:p>
            <a:r>
              <a:rPr lang="cs-CZ" b="1" dirty="0" err="1"/>
              <a:t>Ziel</a:t>
            </a:r>
            <a:r>
              <a:rPr lang="cs-CZ" b="1" dirty="0"/>
              <a:t>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unser</a:t>
            </a:r>
            <a:r>
              <a:rPr lang="cs-CZ" dirty="0"/>
              <a:t> </a:t>
            </a:r>
            <a:r>
              <a:rPr lang="cs-CZ" dirty="0" err="1"/>
              <a:t>methodisches</a:t>
            </a:r>
            <a:r>
              <a:rPr lang="cs-CZ" dirty="0"/>
              <a:t> </a:t>
            </a:r>
            <a:r>
              <a:rPr lang="cs-CZ" dirty="0" err="1"/>
              <a:t>Portal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Didaktisierung</a:t>
            </a:r>
            <a:r>
              <a:rPr lang="cs-CZ" dirty="0"/>
              <a:t> von </a:t>
            </a:r>
            <a:r>
              <a:rPr lang="cs-CZ" dirty="0" err="1"/>
              <a:t>authentischen</a:t>
            </a:r>
            <a:r>
              <a:rPr lang="cs-CZ" dirty="0"/>
              <a:t> (</a:t>
            </a:r>
            <a:r>
              <a:rPr lang="cs-CZ" dirty="0" err="1"/>
              <a:t>öffentlichen</a:t>
            </a:r>
            <a:r>
              <a:rPr lang="cs-CZ" dirty="0"/>
              <a:t>) </a:t>
            </a:r>
            <a:r>
              <a:rPr lang="cs-CZ" dirty="0" err="1"/>
              <a:t>Texten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DaF-Unterricht</a:t>
            </a:r>
            <a:r>
              <a:rPr lang="cs-CZ" dirty="0"/>
              <a:t> </a:t>
            </a:r>
            <a:r>
              <a:rPr lang="cs-CZ" dirty="0" err="1"/>
              <a:t>vorzustellen</a:t>
            </a:r>
            <a:r>
              <a:rPr lang="cs-CZ" dirty="0"/>
              <a:t>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Prozess</a:t>
            </a:r>
            <a:r>
              <a:rPr lang="cs-CZ" dirty="0"/>
              <a:t> der </a:t>
            </a:r>
            <a:r>
              <a:rPr lang="cs-CZ" dirty="0" err="1"/>
              <a:t>Entstehung</a:t>
            </a:r>
            <a:r>
              <a:rPr lang="cs-CZ" dirty="0"/>
              <a:t>, </a:t>
            </a:r>
            <a:r>
              <a:rPr lang="cs-CZ" dirty="0" err="1"/>
              <a:t>Reflexion</a:t>
            </a:r>
            <a:r>
              <a:rPr lang="cs-CZ" dirty="0"/>
              <a:t> der </a:t>
            </a:r>
            <a:r>
              <a:rPr lang="cs-CZ" dirty="0" err="1"/>
              <a:t>Pilotierung</a:t>
            </a:r>
            <a:r>
              <a:rPr lang="cs-CZ" dirty="0"/>
              <a:t>, Feedback </a:t>
            </a:r>
            <a:r>
              <a:rPr lang="cs-CZ" dirty="0" err="1"/>
              <a:t>aller</a:t>
            </a:r>
            <a:r>
              <a:rPr lang="cs-CZ" dirty="0"/>
              <a:t> </a:t>
            </a:r>
            <a:r>
              <a:rPr lang="cs-CZ" dirty="0" err="1"/>
              <a:t>Beteiligten</a:t>
            </a:r>
            <a:r>
              <a:rPr lang="cs-CZ" dirty="0"/>
              <a:t> </a:t>
            </a:r>
            <a:r>
              <a:rPr lang="cs-CZ" dirty="0" err="1"/>
              <a:t>zu</a:t>
            </a:r>
            <a:r>
              <a:rPr lang="cs-CZ" dirty="0"/>
              <a:t> </a:t>
            </a:r>
            <a:r>
              <a:rPr lang="cs-CZ" dirty="0" err="1"/>
              <a:t>präsentieren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A) F</a:t>
            </a:r>
            <a:r>
              <a:rPr lang="de-DE" dirty="0" err="1"/>
              <a:t>achdidaktische</a:t>
            </a:r>
            <a:r>
              <a:rPr lang="de-DE" dirty="0"/>
              <a:t> </a:t>
            </a:r>
            <a:r>
              <a:rPr lang="cs-CZ" dirty="0" err="1"/>
              <a:t>Einleitung</a:t>
            </a:r>
            <a:r>
              <a:rPr lang="cs-CZ" dirty="0"/>
              <a:t>, kurz </a:t>
            </a:r>
            <a:r>
              <a:rPr lang="cs-CZ" dirty="0" err="1"/>
              <a:t>über</a:t>
            </a:r>
            <a:r>
              <a:rPr lang="cs-CZ" dirty="0"/>
              <a:t> </a:t>
            </a:r>
            <a:r>
              <a:rPr lang="cs-CZ" dirty="0" err="1"/>
              <a:t>linguistic</a:t>
            </a:r>
            <a:r>
              <a:rPr lang="cs-CZ" dirty="0"/>
              <a:t> </a:t>
            </a:r>
            <a:r>
              <a:rPr lang="cs-CZ" dirty="0" err="1"/>
              <a:t>landcapes</a:t>
            </a:r>
            <a:r>
              <a:rPr lang="cs-CZ" dirty="0"/>
              <a:t>, </a:t>
            </a:r>
            <a:r>
              <a:rPr lang="cs-CZ" dirty="0" err="1"/>
              <a:t>Wahrnehmung</a:t>
            </a:r>
            <a:r>
              <a:rPr lang="cs-CZ" dirty="0"/>
              <a:t> von </a:t>
            </a:r>
            <a:r>
              <a:rPr lang="cs-CZ" dirty="0" err="1"/>
              <a:t>öffentlichen</a:t>
            </a:r>
            <a:r>
              <a:rPr lang="cs-CZ" dirty="0"/>
              <a:t> </a:t>
            </a:r>
            <a:r>
              <a:rPr lang="cs-CZ" dirty="0" err="1"/>
              <a:t>Texten</a:t>
            </a:r>
            <a:endParaRPr lang="cs-CZ" dirty="0"/>
          </a:p>
          <a:p>
            <a:endParaRPr lang="cs-CZ" dirty="0"/>
          </a:p>
          <a:p>
            <a:r>
              <a:rPr lang="cs-CZ" dirty="0"/>
              <a:t>B) </a:t>
            </a:r>
            <a:r>
              <a:rPr lang="cs-CZ" dirty="0" err="1"/>
              <a:t>Vorstellung</a:t>
            </a:r>
            <a:r>
              <a:rPr lang="cs-CZ" dirty="0"/>
              <a:t> des </a:t>
            </a:r>
            <a:r>
              <a:rPr lang="cs-CZ" dirty="0" err="1"/>
              <a:t>Portals</a:t>
            </a:r>
            <a:r>
              <a:rPr lang="cs-CZ" dirty="0"/>
              <a:t> – </a:t>
            </a:r>
            <a:r>
              <a:rPr lang="cs-CZ" dirty="0" err="1"/>
              <a:t>teoretischer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praktischer</a:t>
            </a:r>
            <a:r>
              <a:rPr lang="cs-CZ" dirty="0"/>
              <a:t> </a:t>
            </a:r>
            <a:r>
              <a:rPr lang="cs-CZ" dirty="0" err="1"/>
              <a:t>Teil</a:t>
            </a:r>
            <a:endParaRPr lang="cs-CZ" dirty="0"/>
          </a:p>
          <a:p>
            <a:endParaRPr lang="cs-CZ" dirty="0"/>
          </a:p>
          <a:p>
            <a:r>
              <a:rPr lang="cs-CZ" dirty="0"/>
              <a:t>C) </a:t>
            </a:r>
            <a:r>
              <a:rPr lang="cs-CZ" dirty="0" err="1"/>
              <a:t>Reflexion</a:t>
            </a:r>
            <a:r>
              <a:rPr lang="cs-CZ" dirty="0"/>
              <a:t>/</a:t>
            </a:r>
            <a:r>
              <a:rPr lang="cs-CZ" dirty="0" err="1"/>
              <a:t>Pilotage</a:t>
            </a:r>
            <a:r>
              <a:rPr lang="cs-CZ" dirty="0"/>
              <a:t> – 3 </a:t>
            </a:r>
            <a:r>
              <a:rPr lang="cs-CZ" dirty="0" err="1"/>
              <a:t>Perspektiven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5124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DDF1EB-9DC7-45C4-8E3D-FDD550021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Reflexion</a:t>
            </a:r>
            <a:r>
              <a:rPr lang="cs-CZ" dirty="0"/>
              <a:t> der </a:t>
            </a:r>
            <a:r>
              <a:rPr lang="cs-CZ" dirty="0" err="1"/>
              <a:t>Pilotierung</a:t>
            </a:r>
            <a:r>
              <a:rPr lang="cs-CZ" dirty="0"/>
              <a:t>/</a:t>
            </a:r>
            <a:r>
              <a:rPr lang="cs-CZ" dirty="0" err="1"/>
              <a:t>Erprobung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F48587-2BB6-41B7-8A06-CD073D33C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b="1" dirty="0" err="1"/>
              <a:t>Lehrkraft</a:t>
            </a:r>
            <a:r>
              <a:rPr lang="cs-CZ" b="1" dirty="0"/>
              <a:t>/</a:t>
            </a:r>
            <a:r>
              <a:rPr lang="cs-CZ" b="1" dirty="0" err="1"/>
              <a:t>Forscher</a:t>
            </a:r>
            <a:r>
              <a:rPr lang="cs-CZ" b="1" dirty="0"/>
              <a:t> :</a:t>
            </a:r>
          </a:p>
          <a:p>
            <a:pPr marL="0" indent="0">
              <a:buNone/>
            </a:pPr>
            <a:endParaRPr lang="cs-CZ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b="1" dirty="0"/>
              <a:t>POSITIV: </a:t>
            </a:r>
            <a:r>
              <a:rPr lang="cs-CZ" sz="2000" dirty="0" err="1"/>
              <a:t>Anbindung</a:t>
            </a:r>
            <a:r>
              <a:rPr lang="cs-CZ" sz="2000" dirty="0"/>
              <a:t> </a:t>
            </a:r>
            <a:r>
              <a:rPr lang="cs-CZ" sz="2000" dirty="0" err="1"/>
              <a:t>an</a:t>
            </a:r>
            <a:r>
              <a:rPr lang="cs-CZ" sz="2000" dirty="0"/>
              <a:t> </a:t>
            </a:r>
            <a:r>
              <a:rPr lang="cs-CZ" sz="2000" dirty="0" err="1"/>
              <a:t>die</a:t>
            </a:r>
            <a:r>
              <a:rPr lang="cs-CZ" sz="2000" dirty="0"/>
              <a:t> </a:t>
            </a:r>
            <a:r>
              <a:rPr lang="cs-CZ" sz="2000" dirty="0" err="1"/>
              <a:t>realitätsnahe</a:t>
            </a:r>
            <a:r>
              <a:rPr lang="cs-CZ" sz="2000" dirty="0"/>
              <a:t> </a:t>
            </a:r>
            <a:r>
              <a:rPr lang="cs-CZ" sz="2000" dirty="0" err="1"/>
              <a:t>Inhalte</a:t>
            </a:r>
            <a:r>
              <a:rPr lang="cs-CZ" sz="2000" dirty="0"/>
              <a:t>, </a:t>
            </a:r>
            <a:r>
              <a:rPr lang="cs-CZ" sz="2000" dirty="0" err="1"/>
              <a:t>zeitlich</a:t>
            </a:r>
            <a:r>
              <a:rPr lang="cs-CZ" sz="2000" dirty="0"/>
              <a:t> </a:t>
            </a:r>
            <a:r>
              <a:rPr lang="cs-CZ" sz="2000" dirty="0" err="1"/>
              <a:t>nicht</a:t>
            </a:r>
            <a:r>
              <a:rPr lang="cs-CZ" sz="2000" dirty="0"/>
              <a:t> so </a:t>
            </a:r>
            <a:r>
              <a:rPr lang="cs-CZ" sz="2000" dirty="0" err="1"/>
              <a:t>aufwendig</a:t>
            </a:r>
            <a:r>
              <a:rPr lang="cs-CZ" sz="2000" dirty="0"/>
              <a:t> (</a:t>
            </a:r>
            <a:r>
              <a:rPr lang="cs-CZ" sz="2000" dirty="0" err="1"/>
              <a:t>bzw</a:t>
            </a:r>
            <a:r>
              <a:rPr lang="cs-CZ" sz="2000" dirty="0"/>
              <a:t>. nach der </a:t>
            </a:r>
            <a:r>
              <a:rPr lang="cs-CZ" sz="2000" dirty="0" err="1"/>
              <a:t>Wahl</a:t>
            </a:r>
            <a:r>
              <a:rPr lang="cs-CZ" sz="2000" dirty="0"/>
              <a:t> der </a:t>
            </a:r>
            <a:r>
              <a:rPr lang="cs-CZ" sz="2000" dirty="0" err="1"/>
              <a:t>Lehrkraft</a:t>
            </a:r>
            <a:r>
              <a:rPr lang="cs-CZ" sz="2000" dirty="0"/>
              <a:t>), </a:t>
            </a:r>
            <a:r>
              <a:rPr lang="cs-CZ" sz="2000" dirty="0" err="1"/>
              <a:t>trotzdem</a:t>
            </a:r>
            <a:r>
              <a:rPr lang="cs-CZ" sz="2000" dirty="0"/>
              <a:t> </a:t>
            </a:r>
            <a:r>
              <a:rPr lang="cs-CZ" sz="2000" dirty="0" err="1"/>
              <a:t>inhaltsreich</a:t>
            </a:r>
            <a:r>
              <a:rPr lang="cs-CZ" sz="2000" dirty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sz="2000" dirty="0"/>
          </a:p>
          <a:p>
            <a:pPr lvl="1">
              <a:buFont typeface="Wingdings" panose="05000000000000000000" pitchFamily="2" charset="2"/>
              <a:buChar char="§"/>
            </a:pPr>
            <a:endParaRPr lang="cs-CZ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b="1" dirty="0"/>
              <a:t>ZU VERBESSERN</a:t>
            </a:r>
            <a:r>
              <a:rPr lang="cs-CZ" sz="2000" dirty="0"/>
              <a:t>: </a:t>
            </a:r>
            <a:r>
              <a:rPr lang="cs-CZ" sz="2000" dirty="0" err="1"/>
              <a:t>Handreichung</a:t>
            </a:r>
            <a:r>
              <a:rPr lang="cs-CZ" sz="2000" dirty="0"/>
              <a:t> </a:t>
            </a:r>
            <a:r>
              <a:rPr lang="cs-CZ" sz="2000" dirty="0" err="1"/>
              <a:t>für</a:t>
            </a:r>
            <a:r>
              <a:rPr lang="cs-CZ" sz="2000" dirty="0"/>
              <a:t> </a:t>
            </a:r>
            <a:r>
              <a:rPr lang="cs-CZ" sz="2000" dirty="0" err="1"/>
              <a:t>die</a:t>
            </a:r>
            <a:r>
              <a:rPr lang="cs-CZ" sz="2000" dirty="0"/>
              <a:t> </a:t>
            </a:r>
            <a:r>
              <a:rPr lang="cs-CZ" sz="2000" dirty="0" err="1"/>
              <a:t>Lehrer</a:t>
            </a:r>
            <a:r>
              <a:rPr lang="cs-CZ" sz="2000" dirty="0"/>
              <a:t> </a:t>
            </a:r>
            <a:r>
              <a:rPr lang="cs-CZ" sz="2000" dirty="0" err="1"/>
              <a:t>übersichtlich</a:t>
            </a:r>
            <a:r>
              <a:rPr lang="cs-CZ" sz="2000" dirty="0"/>
              <a:t> </a:t>
            </a:r>
            <a:r>
              <a:rPr lang="cs-CZ" sz="2000" dirty="0" err="1"/>
              <a:t>und</a:t>
            </a:r>
            <a:r>
              <a:rPr lang="cs-CZ" sz="2000" dirty="0"/>
              <a:t>  </a:t>
            </a:r>
            <a:r>
              <a:rPr lang="cs-CZ" sz="2000" dirty="0" err="1"/>
              <a:t>einfacher</a:t>
            </a:r>
            <a:r>
              <a:rPr lang="cs-CZ" sz="2000" dirty="0"/>
              <a:t> </a:t>
            </a:r>
            <a:r>
              <a:rPr lang="cs-CZ" sz="2000" dirty="0" err="1"/>
              <a:t>zugestalten</a:t>
            </a:r>
            <a:endParaRPr lang="cs-CZ" sz="2000" dirty="0"/>
          </a:p>
          <a:p>
            <a:pPr lvl="1">
              <a:buFont typeface="Wingdings" panose="05000000000000000000" pitchFamily="2" charset="2"/>
              <a:buChar char="§"/>
            </a:pPr>
            <a:endParaRPr lang="cs-CZ" sz="2000" dirty="0"/>
          </a:p>
          <a:p>
            <a:pPr lvl="1">
              <a:buFont typeface="Wingdings" panose="05000000000000000000" pitchFamily="2" charset="2"/>
              <a:buChar char="§"/>
            </a:pPr>
            <a:endParaRPr lang="cs-CZ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2000" b="1" dirty="0"/>
              <a:t>KOMMENTAR</a:t>
            </a:r>
            <a:r>
              <a:rPr lang="de-DE" sz="2000" dirty="0"/>
              <a:t>: </a:t>
            </a:r>
            <a:r>
              <a:rPr lang="cs-CZ" sz="2000" dirty="0" err="1"/>
              <a:t>muss</a:t>
            </a:r>
            <a:r>
              <a:rPr lang="cs-CZ" sz="2000" dirty="0"/>
              <a:t> g</a:t>
            </a:r>
            <a:r>
              <a:rPr lang="de-DE" sz="2000" dirty="0" err="1"/>
              <a:t>ut</a:t>
            </a:r>
            <a:r>
              <a:rPr lang="cs-CZ" sz="2000" dirty="0"/>
              <a:t> </a:t>
            </a:r>
            <a:r>
              <a:rPr lang="cs-CZ" sz="2000" dirty="0" err="1"/>
              <a:t>und</a:t>
            </a:r>
            <a:r>
              <a:rPr lang="cs-CZ" sz="2000" dirty="0"/>
              <a:t> </a:t>
            </a:r>
            <a:r>
              <a:rPr lang="cs-CZ" sz="2000" dirty="0" err="1"/>
              <a:t>sinnvoll</a:t>
            </a:r>
            <a:r>
              <a:rPr lang="de-DE" sz="2000" dirty="0"/>
              <a:t> in die Unterrichtsplanung (</a:t>
            </a:r>
            <a:r>
              <a:rPr lang="cs-CZ" sz="2000" dirty="0"/>
              <a:t>nach den </a:t>
            </a:r>
            <a:r>
              <a:rPr lang="cs-CZ" sz="2000" dirty="0" err="1"/>
              <a:t>Zielen</a:t>
            </a:r>
            <a:r>
              <a:rPr lang="de-DE" sz="2000" dirty="0"/>
              <a:t>) ein</a:t>
            </a:r>
            <a:r>
              <a:rPr lang="cs-CZ" sz="2000" dirty="0" err="1"/>
              <a:t>ge</a:t>
            </a:r>
            <a:r>
              <a:rPr lang="de-DE" sz="2000" dirty="0"/>
              <a:t>bette</a:t>
            </a:r>
            <a:r>
              <a:rPr lang="cs-CZ" sz="2000" dirty="0"/>
              <a:t>t </a:t>
            </a:r>
            <a:r>
              <a:rPr lang="cs-CZ" sz="2000" dirty="0" err="1"/>
              <a:t>werden</a:t>
            </a:r>
            <a:r>
              <a:rPr lang="de-DE" sz="2000" dirty="0"/>
              <a:t>, </a:t>
            </a:r>
            <a:r>
              <a:rPr lang="cs-CZ" sz="2000" dirty="0" err="1"/>
              <a:t>mit</a:t>
            </a:r>
            <a:r>
              <a:rPr lang="cs-CZ" sz="2000" dirty="0"/>
              <a:t> </a:t>
            </a:r>
            <a:r>
              <a:rPr lang="de-DE" sz="2000" dirty="0" err="1"/>
              <a:t>flie</a:t>
            </a:r>
            <a:r>
              <a:rPr lang="cs-CZ" sz="2000" dirty="0" err="1"/>
              <a:t>ße</a:t>
            </a:r>
            <a:r>
              <a:rPr lang="de-DE" sz="2000" dirty="0" err="1"/>
              <a:t>nde</a:t>
            </a:r>
            <a:r>
              <a:rPr lang="cs-CZ" sz="2000" dirty="0"/>
              <a:t>n</a:t>
            </a:r>
            <a:r>
              <a:rPr lang="de-DE" sz="2000" dirty="0"/>
              <a:t> Übergänge</a:t>
            </a:r>
            <a:r>
              <a:rPr lang="cs-CZ" sz="2000" dirty="0"/>
              <a:t>n</a:t>
            </a:r>
            <a:r>
              <a:rPr lang="de-DE" sz="2000" dirty="0"/>
              <a:t> </a:t>
            </a:r>
            <a:r>
              <a:rPr lang="cs-CZ" sz="2000" dirty="0" err="1"/>
              <a:t>zu</a:t>
            </a:r>
            <a:r>
              <a:rPr lang="cs-CZ" sz="2000" dirty="0"/>
              <a:t> </a:t>
            </a:r>
            <a:r>
              <a:rPr lang="cs-CZ" sz="2000" dirty="0" err="1"/>
              <a:t>anderen</a:t>
            </a:r>
            <a:r>
              <a:rPr lang="cs-CZ" sz="2000" dirty="0"/>
              <a:t> </a:t>
            </a:r>
            <a:r>
              <a:rPr lang="cs-CZ" sz="2000" dirty="0" err="1"/>
              <a:t>Unterrichtsphasen</a:t>
            </a:r>
            <a:r>
              <a:rPr lang="cs-CZ" sz="2000" dirty="0"/>
              <a:t> </a:t>
            </a:r>
            <a:endParaRPr lang="de-DE" sz="2000" dirty="0"/>
          </a:p>
          <a:p>
            <a:pPr marL="201168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7823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E41E82-5685-4F30-932D-7AE7EE65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U1- </a:t>
            </a:r>
            <a:r>
              <a:rPr lang="cs-CZ" dirty="0" err="1"/>
              <a:t>neue</a:t>
            </a:r>
            <a:r>
              <a:rPr lang="cs-CZ" dirty="0"/>
              <a:t> </a:t>
            </a:r>
            <a:r>
              <a:rPr lang="cs-CZ" dirty="0" err="1"/>
              <a:t>Version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39D18F-6D7C-4D13-A50A-A14EF7EA4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1892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C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DDF1EB-9DC7-45C4-8E3D-FDD550021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3527"/>
            <a:ext cx="10058400" cy="1450757"/>
          </a:xfrm>
        </p:spPr>
        <p:txBody>
          <a:bodyPr/>
          <a:lstStyle/>
          <a:p>
            <a:r>
              <a:rPr lang="cs-CZ" dirty="0" err="1"/>
              <a:t>Reflexion</a:t>
            </a:r>
            <a:r>
              <a:rPr lang="cs-CZ" dirty="0"/>
              <a:t> der </a:t>
            </a:r>
            <a:r>
              <a:rPr lang="cs-CZ" dirty="0" err="1"/>
              <a:t>Pilotierung</a:t>
            </a:r>
            <a:r>
              <a:rPr lang="cs-CZ" dirty="0"/>
              <a:t>/</a:t>
            </a:r>
            <a:r>
              <a:rPr lang="cs-CZ" dirty="0" err="1"/>
              <a:t>Erprobung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F48587-2BB6-41B7-8A06-CD073D33C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b="1" dirty="0" err="1"/>
              <a:t>Lernende</a:t>
            </a:r>
            <a:r>
              <a:rPr lang="cs-CZ" b="1" dirty="0"/>
              <a:t>:</a:t>
            </a:r>
          </a:p>
          <a:p>
            <a:pPr marL="179388" indent="-179388">
              <a:buFont typeface="Wingdings" panose="05000000000000000000" pitchFamily="2" charset="2"/>
              <a:buChar char="§"/>
              <a:tabLst>
                <a:tab pos="179388" algn="l"/>
              </a:tabLst>
            </a:pPr>
            <a:r>
              <a:rPr lang="cs-CZ" b="1" dirty="0"/>
              <a:t> POSITIV: </a:t>
            </a:r>
            <a:r>
              <a:rPr lang="cs-CZ" dirty="0"/>
              <a:t>Aha-</a:t>
            </a:r>
            <a:r>
              <a:rPr lang="cs-CZ" dirty="0" err="1"/>
              <a:t>Effekt</a:t>
            </a:r>
            <a:r>
              <a:rPr lang="cs-CZ" dirty="0"/>
              <a:t> – </a:t>
            </a:r>
            <a:r>
              <a:rPr lang="cs-CZ" dirty="0" err="1"/>
              <a:t>sprachliche</a:t>
            </a:r>
            <a:r>
              <a:rPr lang="cs-CZ" dirty="0"/>
              <a:t> </a:t>
            </a:r>
            <a:r>
              <a:rPr lang="cs-CZ" dirty="0" err="1"/>
              <a:t>Zusammenhänge</a:t>
            </a:r>
            <a:r>
              <a:rPr lang="cs-CZ" dirty="0"/>
              <a:t> </a:t>
            </a:r>
            <a:r>
              <a:rPr lang="cs-CZ" dirty="0" err="1"/>
              <a:t>verstehen</a:t>
            </a:r>
            <a:r>
              <a:rPr lang="cs-CZ" dirty="0"/>
              <a:t> (Komposita, </a:t>
            </a:r>
            <a:r>
              <a:rPr lang="cs-CZ" dirty="0" err="1"/>
              <a:t>Namen</a:t>
            </a:r>
            <a:r>
              <a:rPr lang="cs-CZ" dirty="0"/>
              <a:t> von </a:t>
            </a:r>
            <a:r>
              <a:rPr lang="cs-CZ" dirty="0" err="1"/>
              <a:t>öffentlichen</a:t>
            </a:r>
            <a:r>
              <a:rPr lang="cs-CZ" dirty="0"/>
              <a:t> </a:t>
            </a:r>
            <a:r>
              <a:rPr lang="cs-CZ" dirty="0" err="1"/>
              <a:t>Institutionen</a:t>
            </a:r>
            <a:r>
              <a:rPr lang="cs-CZ" dirty="0"/>
              <a:t> </a:t>
            </a:r>
            <a:r>
              <a:rPr lang="cs-CZ" dirty="0" err="1"/>
              <a:t>usw</a:t>
            </a:r>
            <a:r>
              <a:rPr lang="cs-CZ" dirty="0"/>
              <a:t>.), </a:t>
            </a:r>
            <a:r>
              <a:rPr lang="cs-CZ" dirty="0" err="1"/>
              <a:t>kulturbedingte</a:t>
            </a:r>
            <a:r>
              <a:rPr lang="cs-CZ" dirty="0"/>
              <a:t> </a:t>
            </a:r>
            <a:r>
              <a:rPr lang="cs-CZ" dirty="0" err="1"/>
              <a:t>Inhalte</a:t>
            </a:r>
            <a:r>
              <a:rPr lang="cs-CZ" dirty="0"/>
              <a:t> </a:t>
            </a:r>
            <a:r>
              <a:rPr lang="cs-CZ" dirty="0" err="1"/>
              <a:t>besser</a:t>
            </a:r>
            <a:r>
              <a:rPr lang="cs-CZ" dirty="0"/>
              <a:t> </a:t>
            </a:r>
            <a:r>
              <a:rPr lang="cs-CZ" dirty="0" err="1"/>
              <a:t>verstehen</a:t>
            </a:r>
            <a:r>
              <a:rPr lang="cs-CZ" dirty="0"/>
              <a:t>. </a:t>
            </a:r>
            <a:r>
              <a:rPr lang="cs-CZ" dirty="0" err="1"/>
              <a:t>Praktisch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dank</a:t>
            </a:r>
            <a:r>
              <a:rPr lang="cs-CZ" dirty="0"/>
              <a:t> der </a:t>
            </a:r>
            <a:r>
              <a:rPr lang="cs-CZ" dirty="0" err="1"/>
              <a:t>realitätsnahen</a:t>
            </a:r>
            <a:r>
              <a:rPr lang="cs-CZ" dirty="0"/>
              <a:t> </a:t>
            </a:r>
            <a:r>
              <a:rPr lang="cs-CZ" dirty="0" err="1"/>
              <a:t>Inhalten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realen</a:t>
            </a:r>
            <a:r>
              <a:rPr lang="cs-CZ" dirty="0"/>
              <a:t> </a:t>
            </a:r>
            <a:r>
              <a:rPr lang="cs-CZ" dirty="0" err="1"/>
              <a:t>Leben</a:t>
            </a:r>
            <a:r>
              <a:rPr lang="cs-CZ" dirty="0"/>
              <a:t> z. B. </a:t>
            </a:r>
            <a:r>
              <a:rPr lang="cs-CZ" dirty="0" err="1"/>
              <a:t>beim</a:t>
            </a:r>
            <a:r>
              <a:rPr lang="cs-CZ" dirty="0"/>
              <a:t> </a:t>
            </a:r>
            <a:r>
              <a:rPr lang="cs-CZ" dirty="0" err="1"/>
              <a:t>Reisen</a:t>
            </a:r>
            <a:r>
              <a:rPr lang="cs-CZ" dirty="0"/>
              <a:t> </a:t>
            </a:r>
            <a:r>
              <a:rPr lang="cs-CZ" dirty="0" err="1"/>
              <a:t>anwendbar</a:t>
            </a:r>
            <a:r>
              <a:rPr lang="cs-CZ" dirty="0"/>
              <a:t>.</a:t>
            </a:r>
          </a:p>
          <a:p>
            <a:pPr marL="179388" indent="-179388">
              <a:buFont typeface="Wingdings" panose="05000000000000000000" pitchFamily="2" charset="2"/>
              <a:buChar char="§"/>
              <a:tabLst>
                <a:tab pos="179388" algn="l"/>
              </a:tabLst>
            </a:pPr>
            <a:endParaRPr lang="cs-CZ" dirty="0"/>
          </a:p>
          <a:p>
            <a:pPr marL="179388" indent="-179388">
              <a:buFont typeface="Wingdings" panose="05000000000000000000" pitchFamily="2" charset="2"/>
              <a:buChar char="§"/>
              <a:tabLst>
                <a:tab pos="179388" algn="l"/>
              </a:tabLst>
            </a:pPr>
            <a:r>
              <a:rPr lang="cs-CZ" b="1" dirty="0"/>
              <a:t> ZU VERBESSERN: </a:t>
            </a:r>
            <a:r>
              <a:rPr lang="cs-CZ" dirty="0" err="1"/>
              <a:t>Aufgabenstellung</a:t>
            </a:r>
            <a:r>
              <a:rPr lang="cs-CZ" dirty="0"/>
              <a:t> </a:t>
            </a:r>
            <a:r>
              <a:rPr lang="cs-CZ" dirty="0" err="1"/>
              <a:t>präzisieren</a:t>
            </a:r>
            <a:r>
              <a:rPr lang="cs-CZ" dirty="0"/>
              <a:t> – </a:t>
            </a:r>
            <a:r>
              <a:rPr lang="cs-CZ" dirty="0" err="1"/>
              <a:t>bessere</a:t>
            </a:r>
            <a:r>
              <a:rPr lang="cs-CZ" dirty="0"/>
              <a:t> </a:t>
            </a:r>
            <a:r>
              <a:rPr lang="cs-CZ" dirty="0" err="1"/>
              <a:t>Anweisung</a:t>
            </a:r>
            <a:r>
              <a:rPr lang="cs-CZ" dirty="0"/>
              <a:t> </a:t>
            </a:r>
            <a:r>
              <a:rPr lang="cs-CZ" dirty="0" err="1"/>
              <a:t>seitens</a:t>
            </a:r>
            <a:r>
              <a:rPr lang="cs-CZ" dirty="0"/>
              <a:t> des </a:t>
            </a:r>
            <a:r>
              <a:rPr lang="cs-CZ" dirty="0" err="1"/>
              <a:t>Lehrers</a:t>
            </a:r>
            <a:r>
              <a:rPr lang="cs-CZ" dirty="0"/>
              <a:t> </a:t>
            </a:r>
            <a:r>
              <a:rPr lang="cs-CZ" dirty="0" err="1"/>
              <a:t>notwendig</a:t>
            </a:r>
            <a:r>
              <a:rPr lang="cs-CZ" dirty="0"/>
              <a:t> - </a:t>
            </a:r>
            <a:r>
              <a:rPr lang="cs-CZ" dirty="0" err="1"/>
              <a:t>besonders</a:t>
            </a:r>
            <a:r>
              <a:rPr lang="cs-CZ" dirty="0"/>
              <a:t> </a:t>
            </a:r>
            <a:r>
              <a:rPr lang="cs-CZ" dirty="0" err="1"/>
              <a:t>bei</a:t>
            </a:r>
            <a:r>
              <a:rPr lang="cs-CZ" dirty="0"/>
              <a:t> </a:t>
            </a:r>
            <a:r>
              <a:rPr lang="cs-CZ" dirty="0" err="1"/>
              <a:t>Anbindung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Grammatik</a:t>
            </a:r>
            <a:r>
              <a:rPr lang="cs-CZ" dirty="0"/>
              <a:t>, </a:t>
            </a:r>
            <a:r>
              <a:rPr lang="cs-CZ" dirty="0" err="1"/>
              <a:t>einfacher</a:t>
            </a:r>
            <a:r>
              <a:rPr lang="cs-CZ" dirty="0"/>
              <a:t> </a:t>
            </a:r>
            <a:r>
              <a:rPr lang="cs-CZ" dirty="0" err="1"/>
              <a:t>formulieren</a:t>
            </a:r>
            <a:r>
              <a:rPr lang="cs-CZ" dirty="0"/>
              <a:t> </a:t>
            </a:r>
          </a:p>
          <a:p>
            <a:pPr marL="179388" indent="-179388">
              <a:buFont typeface="Wingdings" panose="05000000000000000000" pitchFamily="2" charset="2"/>
              <a:buChar char="§"/>
              <a:tabLst>
                <a:tab pos="179388" algn="l"/>
              </a:tabLst>
            </a:pPr>
            <a:endParaRPr lang="cs-CZ" dirty="0"/>
          </a:p>
          <a:p>
            <a:pPr marL="179388" indent="-179388">
              <a:buFont typeface="Wingdings" panose="05000000000000000000" pitchFamily="2" charset="2"/>
              <a:buChar char="§"/>
              <a:tabLst>
                <a:tab pos="179388" algn="l"/>
              </a:tabLst>
            </a:pPr>
            <a:r>
              <a:rPr lang="cs-CZ" b="1" dirty="0"/>
              <a:t> KOMMENTARE: </a:t>
            </a:r>
            <a:r>
              <a:rPr lang="cs-CZ" dirty="0" err="1"/>
              <a:t>Lerndende</a:t>
            </a:r>
            <a:r>
              <a:rPr lang="cs-CZ" dirty="0"/>
              <a:t> </a:t>
            </a:r>
            <a:r>
              <a:rPr lang="cs-CZ" dirty="0" err="1"/>
              <a:t>sind</a:t>
            </a:r>
            <a:r>
              <a:rPr lang="cs-CZ" dirty="0"/>
              <a:t> </a:t>
            </a:r>
            <a:r>
              <a:rPr lang="cs-CZ" dirty="0" err="1"/>
              <a:t>dieses</a:t>
            </a:r>
            <a:r>
              <a:rPr lang="cs-CZ" dirty="0"/>
              <a:t> </a:t>
            </a:r>
            <a:r>
              <a:rPr lang="cs-CZ" dirty="0" err="1"/>
              <a:t>Formates</a:t>
            </a:r>
            <a:r>
              <a:rPr lang="cs-CZ" dirty="0"/>
              <a:t> </a:t>
            </a:r>
            <a:r>
              <a:rPr lang="cs-CZ" dirty="0" err="1"/>
              <a:t>nicht</a:t>
            </a:r>
            <a:r>
              <a:rPr lang="cs-CZ" dirty="0"/>
              <a:t> </a:t>
            </a:r>
            <a:r>
              <a:rPr lang="cs-CZ" dirty="0" err="1"/>
              <a:t>gewohnt</a:t>
            </a:r>
            <a:r>
              <a:rPr lang="cs-CZ" dirty="0"/>
              <a:t>.</a:t>
            </a: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4641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C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DDF1EB-9DC7-45C4-8E3D-FDD550021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Reflexion</a:t>
            </a:r>
            <a:r>
              <a:rPr lang="cs-CZ" dirty="0"/>
              <a:t> der </a:t>
            </a:r>
            <a:r>
              <a:rPr lang="cs-CZ" dirty="0" err="1"/>
              <a:t>Pilotierung</a:t>
            </a:r>
            <a:r>
              <a:rPr lang="cs-CZ" dirty="0"/>
              <a:t>/</a:t>
            </a:r>
            <a:r>
              <a:rPr lang="cs-CZ" dirty="0" err="1"/>
              <a:t>Erprobung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F48587-2BB6-41B7-8A06-CD073D33C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b="1" dirty="0" err="1"/>
              <a:t>Lehrer</a:t>
            </a:r>
            <a:r>
              <a:rPr lang="cs-CZ" b="1" dirty="0"/>
              <a:t> </a:t>
            </a:r>
            <a:r>
              <a:rPr lang="cs-CZ" b="1" dirty="0" err="1"/>
              <a:t>aus</a:t>
            </a:r>
            <a:r>
              <a:rPr lang="cs-CZ" b="1" dirty="0"/>
              <a:t> der </a:t>
            </a:r>
            <a:r>
              <a:rPr lang="cs-CZ" b="1" dirty="0" err="1"/>
              <a:t>Praxis</a:t>
            </a:r>
            <a:r>
              <a:rPr lang="cs-CZ" b="1" dirty="0"/>
              <a:t>:</a:t>
            </a:r>
          </a:p>
          <a:p>
            <a:pPr marL="179388" indent="-179388">
              <a:buFont typeface="Wingdings" panose="05000000000000000000" pitchFamily="2" charset="2"/>
              <a:buChar char="§"/>
            </a:pPr>
            <a:r>
              <a:rPr lang="de-DE" b="1" dirty="0"/>
              <a:t>POSITIV: </a:t>
            </a:r>
            <a:r>
              <a:rPr lang="de-DE" dirty="0"/>
              <a:t>flexibel, </a:t>
            </a:r>
            <a:r>
              <a:rPr lang="de-DE" dirty="0" err="1"/>
              <a:t>authe</a:t>
            </a:r>
            <a:r>
              <a:rPr lang="cs-CZ" dirty="0"/>
              <a:t>n</a:t>
            </a:r>
            <a:r>
              <a:rPr lang="de-DE" dirty="0"/>
              <a:t>tisch, offene Fragen sind gut, </a:t>
            </a:r>
            <a:r>
              <a:rPr lang="cs-CZ" dirty="0" err="1"/>
              <a:t>Arbeit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de-DE" dirty="0"/>
              <a:t> Internet ist gut – soziale Interaktion</a:t>
            </a:r>
            <a:r>
              <a:rPr lang="cs-CZ" dirty="0"/>
              <a:t>, bereits </a:t>
            </a:r>
            <a:r>
              <a:rPr lang="cs-CZ" dirty="0" err="1"/>
              <a:t>bei</a:t>
            </a:r>
            <a:r>
              <a:rPr lang="cs-CZ" dirty="0"/>
              <a:t> </a:t>
            </a:r>
            <a:r>
              <a:rPr lang="cs-CZ" dirty="0" err="1"/>
              <a:t>niedrigeren</a:t>
            </a:r>
            <a:r>
              <a:rPr lang="cs-CZ" dirty="0"/>
              <a:t> </a:t>
            </a:r>
            <a:r>
              <a:rPr lang="cs-CZ" dirty="0" err="1"/>
              <a:t>Niveaus</a:t>
            </a:r>
            <a:r>
              <a:rPr lang="cs-CZ" dirty="0"/>
              <a:t> </a:t>
            </a:r>
            <a:r>
              <a:rPr lang="cs-CZ" dirty="0" err="1"/>
              <a:t>einsetzbar</a:t>
            </a:r>
            <a:r>
              <a:rPr lang="cs-CZ" dirty="0"/>
              <a:t>.</a:t>
            </a:r>
            <a:r>
              <a:rPr lang="de-DE" dirty="0"/>
              <a:t>  </a:t>
            </a:r>
          </a:p>
          <a:p>
            <a:pPr marL="179388" indent="-179388">
              <a:buFont typeface="Wingdings" panose="05000000000000000000" pitchFamily="2" charset="2"/>
              <a:buChar char="§"/>
            </a:pPr>
            <a:r>
              <a:rPr lang="de-DE" b="1" dirty="0"/>
              <a:t>ZU VERBESSERN: </a:t>
            </a:r>
            <a:r>
              <a:rPr lang="cs-CZ" dirty="0" err="1"/>
              <a:t>konkretere</a:t>
            </a:r>
            <a:r>
              <a:rPr lang="cs-CZ" dirty="0"/>
              <a:t> </a:t>
            </a:r>
            <a:r>
              <a:rPr lang="cs-CZ" dirty="0" err="1"/>
              <a:t>Anbindung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behandelten</a:t>
            </a:r>
            <a:r>
              <a:rPr lang="cs-CZ" dirty="0"/>
              <a:t> </a:t>
            </a:r>
            <a:r>
              <a:rPr lang="cs-CZ" dirty="0" err="1"/>
              <a:t>Themen</a:t>
            </a:r>
            <a:r>
              <a:rPr lang="cs-CZ" dirty="0"/>
              <a:t> in </a:t>
            </a:r>
            <a:r>
              <a:rPr lang="cs-CZ" dirty="0" err="1"/>
              <a:t>Lehrwerken</a:t>
            </a:r>
            <a:r>
              <a:rPr lang="cs-CZ" dirty="0"/>
              <a:t>, </a:t>
            </a:r>
            <a:r>
              <a:rPr lang="cs-CZ" dirty="0" err="1"/>
              <a:t>Zeitplanung</a:t>
            </a:r>
            <a:r>
              <a:rPr lang="cs-CZ" dirty="0"/>
              <a:t> </a:t>
            </a:r>
            <a:r>
              <a:rPr lang="cs-CZ" dirty="0" err="1"/>
              <a:t>bei</a:t>
            </a:r>
            <a:r>
              <a:rPr lang="cs-CZ" dirty="0"/>
              <a:t> </a:t>
            </a:r>
            <a:r>
              <a:rPr lang="cs-CZ" dirty="0" err="1"/>
              <a:t>niedrigeren</a:t>
            </a:r>
            <a:r>
              <a:rPr lang="cs-CZ" dirty="0"/>
              <a:t> </a:t>
            </a:r>
            <a:r>
              <a:rPr lang="cs-CZ" dirty="0" err="1"/>
              <a:t>Niveaus</a:t>
            </a:r>
            <a:r>
              <a:rPr lang="cs-CZ" dirty="0"/>
              <a:t> </a:t>
            </a:r>
            <a:r>
              <a:rPr lang="cs-CZ" dirty="0" err="1"/>
              <a:t>realistischer</a:t>
            </a:r>
            <a:r>
              <a:rPr lang="cs-CZ" dirty="0"/>
              <a:t> machen, in der </a:t>
            </a:r>
            <a:r>
              <a:rPr lang="cs-CZ" dirty="0" err="1"/>
              <a:t>Vorbereitungsphase</a:t>
            </a:r>
            <a:r>
              <a:rPr lang="cs-CZ" dirty="0"/>
              <a:t> </a:t>
            </a:r>
            <a:r>
              <a:rPr lang="cs-CZ" dirty="0" err="1"/>
              <a:t>mehr</a:t>
            </a:r>
            <a:r>
              <a:rPr lang="cs-CZ" dirty="0"/>
              <a:t> </a:t>
            </a:r>
            <a:r>
              <a:rPr lang="cs-CZ" dirty="0" err="1"/>
              <a:t>Gruppenarbeit</a:t>
            </a:r>
            <a:r>
              <a:rPr lang="cs-CZ" dirty="0"/>
              <a:t> </a:t>
            </a:r>
            <a:r>
              <a:rPr lang="cs-CZ" dirty="0" err="1"/>
              <a:t>bzw</a:t>
            </a:r>
            <a:r>
              <a:rPr lang="cs-CZ" dirty="0"/>
              <a:t>. </a:t>
            </a:r>
            <a:r>
              <a:rPr lang="cs-CZ" dirty="0" err="1"/>
              <a:t>Paararbeit</a:t>
            </a:r>
            <a:r>
              <a:rPr lang="cs-CZ" dirty="0"/>
              <a:t> </a:t>
            </a:r>
            <a:r>
              <a:rPr lang="cs-CZ" dirty="0" err="1"/>
              <a:t>miteinbeziehen</a:t>
            </a:r>
            <a:r>
              <a:rPr lang="cs-CZ" dirty="0"/>
              <a:t>, </a:t>
            </a:r>
            <a:r>
              <a:rPr lang="cs-CZ" dirty="0" err="1"/>
              <a:t>gemeinsamen</a:t>
            </a:r>
            <a:r>
              <a:rPr lang="cs-CZ" dirty="0"/>
              <a:t> </a:t>
            </a:r>
            <a:r>
              <a:rPr lang="cs-CZ" dirty="0" err="1"/>
              <a:t>Abschluss</a:t>
            </a:r>
            <a:r>
              <a:rPr lang="cs-CZ" dirty="0"/>
              <a:t>/</a:t>
            </a:r>
            <a:r>
              <a:rPr lang="cs-CZ" dirty="0" err="1"/>
              <a:t>Austausch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den </a:t>
            </a:r>
            <a:r>
              <a:rPr lang="cs-CZ" dirty="0" err="1"/>
              <a:t>Schülern</a:t>
            </a:r>
            <a:r>
              <a:rPr lang="cs-CZ" dirty="0"/>
              <a:t> machen, </a:t>
            </a:r>
            <a:r>
              <a:rPr lang="cs-CZ" dirty="0" err="1"/>
              <a:t>tschechische</a:t>
            </a:r>
            <a:r>
              <a:rPr lang="cs-CZ" dirty="0"/>
              <a:t> </a:t>
            </a:r>
            <a:r>
              <a:rPr lang="cs-CZ" dirty="0" err="1"/>
              <a:t>Übersetzungen</a:t>
            </a:r>
            <a:r>
              <a:rPr lang="cs-CZ" dirty="0"/>
              <a:t> </a:t>
            </a:r>
            <a:r>
              <a:rPr lang="cs-CZ" dirty="0" err="1"/>
              <a:t>nicht</a:t>
            </a:r>
            <a:r>
              <a:rPr lang="cs-CZ" dirty="0"/>
              <a:t> </a:t>
            </a:r>
            <a:r>
              <a:rPr lang="cs-CZ" dirty="0" err="1"/>
              <a:t>nötig</a:t>
            </a:r>
            <a:r>
              <a:rPr lang="cs-CZ" dirty="0"/>
              <a:t>, </a:t>
            </a:r>
            <a:r>
              <a:rPr lang="cs-CZ" dirty="0" err="1"/>
              <a:t>Sozialformen</a:t>
            </a:r>
            <a:r>
              <a:rPr lang="cs-CZ" dirty="0"/>
              <a:t> </a:t>
            </a:r>
            <a:r>
              <a:rPr lang="cs-CZ" dirty="0" err="1"/>
              <a:t>expliziter</a:t>
            </a:r>
            <a:r>
              <a:rPr lang="cs-CZ" dirty="0"/>
              <a:t> machen, </a:t>
            </a:r>
            <a:r>
              <a:rPr lang="de-DE" dirty="0"/>
              <a:t>methodische Anleitung notwendig – besonders bei Anbindung an Grammatik, nicht „siezen“, einfacher </a:t>
            </a:r>
            <a:r>
              <a:rPr lang="cs-CZ" dirty="0"/>
              <a:t>f</a:t>
            </a:r>
            <a:r>
              <a:rPr lang="de-DE" dirty="0" err="1"/>
              <a:t>ormulieren</a:t>
            </a:r>
            <a:r>
              <a:rPr lang="cs-CZ" dirty="0"/>
              <a:t>.</a:t>
            </a:r>
            <a:r>
              <a:rPr lang="de-DE" dirty="0"/>
              <a:t> </a:t>
            </a:r>
          </a:p>
          <a:p>
            <a:pPr marL="179388" indent="-179388">
              <a:buFont typeface="Wingdings" panose="05000000000000000000" pitchFamily="2" charset="2"/>
              <a:buChar char="§"/>
            </a:pPr>
            <a:r>
              <a:rPr lang="de-DE" b="1" dirty="0"/>
              <a:t>KOMMENTARE: </a:t>
            </a:r>
            <a:r>
              <a:rPr lang="de-DE" dirty="0"/>
              <a:t>geeignet als E</a:t>
            </a:r>
            <a:r>
              <a:rPr lang="cs-CZ" dirty="0"/>
              <a:t>r</a:t>
            </a:r>
            <a:r>
              <a:rPr lang="de-DE" dirty="0" err="1"/>
              <a:t>gänzungsmaterialien</a:t>
            </a:r>
            <a:r>
              <a:rPr lang="de-DE" dirty="0"/>
              <a:t>, Lösungsschlüssel wäre gut, ich bevorzuge kürzere Didaktisierungen, der Lehrer muss es gut in die Stunde integrieren – sonst sind die Lernenden wenig motiviert</a:t>
            </a:r>
            <a:r>
              <a:rPr lang="cs-CZ" dirty="0"/>
              <a:t>, </a:t>
            </a:r>
            <a:r>
              <a:rPr lang="cs-CZ" dirty="0" err="1"/>
              <a:t>Vorschlag</a:t>
            </a:r>
            <a:r>
              <a:rPr lang="cs-CZ" dirty="0"/>
              <a:t>: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Schüler</a:t>
            </a:r>
            <a:r>
              <a:rPr lang="cs-CZ" dirty="0"/>
              <a:t> Mind-</a:t>
            </a:r>
            <a:r>
              <a:rPr lang="cs-CZ" dirty="0" err="1"/>
              <a:t>Maps</a:t>
            </a:r>
            <a:r>
              <a:rPr lang="cs-CZ" dirty="0"/>
              <a:t> </a:t>
            </a:r>
            <a:r>
              <a:rPr lang="cs-CZ" dirty="0" err="1"/>
              <a:t>zu</a:t>
            </a:r>
            <a:r>
              <a:rPr lang="cs-CZ" dirty="0"/>
              <a:t> den </a:t>
            </a:r>
            <a:r>
              <a:rPr lang="cs-CZ" dirty="0" err="1"/>
              <a:t>jeweilligen</a:t>
            </a:r>
            <a:r>
              <a:rPr lang="cs-CZ" dirty="0"/>
              <a:t> </a:t>
            </a:r>
            <a:r>
              <a:rPr lang="cs-CZ" dirty="0" err="1"/>
              <a:t>Themen</a:t>
            </a:r>
            <a:r>
              <a:rPr lang="cs-CZ" dirty="0"/>
              <a:t> </a:t>
            </a:r>
            <a:r>
              <a:rPr lang="cs-CZ" dirty="0" err="1"/>
              <a:t>erstellen</a:t>
            </a:r>
            <a:r>
              <a:rPr lang="cs-CZ" dirty="0"/>
              <a:t> </a:t>
            </a:r>
            <a:r>
              <a:rPr lang="cs-CZ" dirty="0" err="1"/>
              <a:t>lassen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6612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C3E9F1-6A3B-4532-80EE-896C4332A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Vorteile</a:t>
            </a:r>
            <a:r>
              <a:rPr lang="cs-CZ" dirty="0"/>
              <a:t> der </a:t>
            </a:r>
            <a:r>
              <a:rPr lang="cs-CZ" dirty="0" err="1"/>
              <a:t>Arbeit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</a:t>
            </a:r>
            <a:r>
              <a:rPr lang="cs-CZ" dirty="0" err="1"/>
              <a:t>öffentlichen</a:t>
            </a:r>
            <a:r>
              <a:rPr lang="cs-CZ" dirty="0"/>
              <a:t> </a:t>
            </a:r>
            <a:r>
              <a:rPr lang="cs-CZ" dirty="0" err="1"/>
              <a:t>Texten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Fremdspracheunterricht</a:t>
            </a:r>
            <a:r>
              <a:rPr lang="cs-CZ" dirty="0"/>
              <a:t> </a:t>
            </a:r>
            <a:r>
              <a:rPr lang="cs-CZ" sz="2700" dirty="0"/>
              <a:t>(</a:t>
            </a:r>
            <a:r>
              <a:rPr lang="cs-CZ" sz="2800" dirty="0" err="1"/>
              <a:t>Badstübner-Kizik</a:t>
            </a:r>
            <a:r>
              <a:rPr lang="cs-CZ" sz="2800" dirty="0"/>
              <a:t>: 2018</a:t>
            </a:r>
            <a:r>
              <a:rPr lang="cs-CZ" sz="2700" dirty="0"/>
              <a:t>)</a:t>
            </a:r>
            <a:endParaRPr lang="cs-CZ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8E57AA-9405-4BCD-ADBE-E1CEA54F9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b="1" dirty="0"/>
              <a:t>Die Vorteile der Arbeit in und mit </a:t>
            </a:r>
            <a:r>
              <a:rPr lang="cs-CZ" b="1" dirty="0" err="1"/>
              <a:t>öffentlichen</a:t>
            </a:r>
            <a:r>
              <a:rPr lang="cs-CZ" b="1" dirty="0"/>
              <a:t> </a:t>
            </a:r>
            <a:r>
              <a:rPr lang="cs-CZ" b="1" dirty="0" err="1"/>
              <a:t>Texten</a:t>
            </a:r>
            <a:endParaRPr lang="cs-CZ" b="1" dirty="0"/>
          </a:p>
          <a:p>
            <a:r>
              <a:rPr lang="de-DE" dirty="0"/>
              <a:t>– in einer großen thematischen Vielseitigkeit und den vielfachen Vernetzungsmöglichkeiten</a:t>
            </a:r>
            <a:r>
              <a:rPr lang="cs-CZ" dirty="0"/>
              <a:t>, </a:t>
            </a:r>
            <a:r>
              <a:rPr lang="de-DE" dirty="0"/>
              <a:t>realitäts- und lebensnaher Inhalte,</a:t>
            </a:r>
            <a:endParaRPr lang="cs-CZ" dirty="0"/>
          </a:p>
          <a:p>
            <a:r>
              <a:rPr lang="de-DE" dirty="0"/>
              <a:t>– in der Kürze und relativen Überschaubarkeit der einzelnen involvierten</a:t>
            </a:r>
            <a:r>
              <a:rPr lang="cs-CZ" dirty="0"/>
              <a:t> </a:t>
            </a:r>
            <a:r>
              <a:rPr lang="de-DE" dirty="0"/>
              <a:t>Textsorten und ihrer Kombinationen,</a:t>
            </a:r>
            <a:endParaRPr lang="cs-CZ" dirty="0"/>
          </a:p>
          <a:p>
            <a:r>
              <a:rPr lang="de-DE" dirty="0"/>
              <a:t>– in den medial und modal abwechslungsreichen kreativen Formen sowie</a:t>
            </a:r>
            <a:r>
              <a:rPr lang="cs-CZ" dirty="0"/>
              <a:t> </a:t>
            </a:r>
            <a:r>
              <a:rPr lang="de-DE" dirty="0"/>
              <a:t>insbesondere in einem hohen Anteil an Bildern und Symbolen, der sprachliche</a:t>
            </a:r>
            <a:r>
              <a:rPr lang="cs-CZ" dirty="0"/>
              <a:t> </a:t>
            </a:r>
            <a:r>
              <a:rPr lang="de-DE" b="1" dirty="0"/>
              <a:t>Arbeit auf unterschiedlichen Niveaustufen ermöglicht</a:t>
            </a:r>
            <a:r>
              <a:rPr lang="de-DE" dirty="0"/>
              <a:t>,</a:t>
            </a:r>
            <a:endParaRPr lang="cs-CZ" dirty="0"/>
          </a:p>
          <a:p>
            <a:r>
              <a:rPr lang="de-DE" dirty="0"/>
              <a:t>– in einer grundsätzlichen Offenheit für Interventionen und Reaktionen,</a:t>
            </a:r>
            <a:endParaRPr lang="cs-CZ" dirty="0"/>
          </a:p>
          <a:p>
            <a:r>
              <a:rPr lang="de-DE" dirty="0"/>
              <a:t>– in der relativ guten Möglichkeit, einzelne Elemente für didaktische Zwecke</a:t>
            </a:r>
            <a:r>
              <a:rPr lang="cs-CZ" dirty="0"/>
              <a:t> </a:t>
            </a:r>
            <a:r>
              <a:rPr lang="de-DE" dirty="0"/>
              <a:t>zu isolieren, zu konservieren, in unterschiedliche Zusammenhänge zu transferieren</a:t>
            </a:r>
            <a:r>
              <a:rPr lang="cs-CZ" dirty="0"/>
              <a:t> </a:t>
            </a:r>
            <a:r>
              <a:rPr lang="de-DE" dirty="0"/>
              <a:t>und ggf. neu zusammenzusetzen sowie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0705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A96CC7-4EB3-48DD-BF18-5B9DBE53A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Ausblick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250C2A-4335-49BF-A751-49B1373B1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</a:t>
            </a:r>
            <a:r>
              <a:rPr lang="cs-CZ" dirty="0" err="1"/>
              <a:t>LiLa</a:t>
            </a:r>
            <a:r>
              <a:rPr lang="cs-CZ" dirty="0"/>
              <a:t> </a:t>
            </a:r>
            <a:r>
              <a:rPr lang="cs-CZ" dirty="0" err="1"/>
              <a:t>haben</a:t>
            </a:r>
            <a:r>
              <a:rPr lang="cs-CZ" dirty="0"/>
              <a:t> </a:t>
            </a:r>
            <a:r>
              <a:rPr lang="cs-CZ" dirty="0" err="1"/>
              <a:t>sich</a:t>
            </a:r>
            <a:r>
              <a:rPr lang="cs-CZ" dirty="0"/>
              <a:t> </a:t>
            </a:r>
            <a:r>
              <a:rPr lang="cs-CZ" dirty="0" err="1"/>
              <a:t>als</a:t>
            </a:r>
            <a:r>
              <a:rPr lang="cs-CZ" dirty="0"/>
              <a:t> </a:t>
            </a:r>
            <a:r>
              <a:rPr lang="cs-CZ" dirty="0" err="1"/>
              <a:t>effektives</a:t>
            </a:r>
            <a:r>
              <a:rPr lang="cs-CZ" dirty="0"/>
              <a:t> </a:t>
            </a:r>
            <a:r>
              <a:rPr lang="cs-CZ" dirty="0" err="1"/>
              <a:t>Ergänzungsmaterial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den </a:t>
            </a:r>
            <a:r>
              <a:rPr lang="cs-CZ" dirty="0" err="1"/>
              <a:t>DaF-Unterricht</a:t>
            </a:r>
            <a:r>
              <a:rPr lang="cs-CZ" dirty="0"/>
              <a:t> </a:t>
            </a:r>
            <a:r>
              <a:rPr lang="cs-CZ" dirty="0" err="1"/>
              <a:t>erwiesen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- </a:t>
            </a:r>
            <a:r>
              <a:rPr lang="cs-CZ" dirty="0" err="1"/>
              <a:t>Weitere</a:t>
            </a:r>
            <a:r>
              <a:rPr lang="cs-CZ" dirty="0"/>
              <a:t> </a:t>
            </a:r>
            <a:r>
              <a:rPr lang="cs-CZ" dirty="0" err="1"/>
              <a:t>Didaktisierungen</a:t>
            </a:r>
            <a:r>
              <a:rPr lang="cs-CZ" dirty="0"/>
              <a:t>: </a:t>
            </a:r>
          </a:p>
          <a:p>
            <a:r>
              <a:rPr lang="cs-CZ" b="1" dirty="0"/>
              <a:t>- 1. </a:t>
            </a:r>
            <a:r>
              <a:rPr lang="cs-CZ" b="1" dirty="0" err="1"/>
              <a:t>Phase</a:t>
            </a:r>
            <a:r>
              <a:rPr lang="cs-CZ" b="1" dirty="0"/>
              <a:t>: </a:t>
            </a:r>
            <a:r>
              <a:rPr lang="cs-CZ" b="1" dirty="0" err="1"/>
              <a:t>Didaktisierung</a:t>
            </a:r>
            <a:r>
              <a:rPr lang="cs-CZ" b="1" dirty="0"/>
              <a:t> von </a:t>
            </a:r>
            <a:r>
              <a:rPr lang="cs-CZ" b="1" dirty="0" err="1"/>
              <a:t>Linguistics</a:t>
            </a:r>
            <a:r>
              <a:rPr lang="cs-CZ" b="1" dirty="0"/>
              <a:t> </a:t>
            </a:r>
            <a:r>
              <a:rPr lang="cs-CZ" b="1" dirty="0" err="1"/>
              <a:t>Lanscapes</a:t>
            </a:r>
            <a:endParaRPr lang="cs-CZ" b="1" dirty="0"/>
          </a:p>
          <a:p>
            <a:r>
              <a:rPr lang="cs-CZ" dirty="0"/>
              <a:t>- 2. </a:t>
            </a:r>
            <a:r>
              <a:rPr lang="cs-CZ" dirty="0" err="1"/>
              <a:t>Phase</a:t>
            </a:r>
            <a:r>
              <a:rPr lang="cs-CZ" dirty="0"/>
              <a:t>: </a:t>
            </a:r>
            <a:r>
              <a:rPr lang="cs-CZ" dirty="0" err="1"/>
              <a:t>Didaktisierungen</a:t>
            </a:r>
            <a:r>
              <a:rPr lang="cs-CZ" dirty="0"/>
              <a:t> von </a:t>
            </a:r>
            <a:r>
              <a:rPr lang="cs-CZ" dirty="0" err="1"/>
              <a:t>literarischen</a:t>
            </a:r>
            <a:r>
              <a:rPr lang="cs-CZ" dirty="0"/>
              <a:t> </a:t>
            </a:r>
            <a:r>
              <a:rPr lang="cs-CZ" dirty="0" err="1"/>
              <a:t>Texten</a:t>
            </a:r>
            <a:endParaRPr lang="cs-CZ" dirty="0"/>
          </a:p>
          <a:p>
            <a:r>
              <a:rPr lang="cs-CZ" dirty="0"/>
              <a:t>- 3. </a:t>
            </a:r>
            <a:r>
              <a:rPr lang="cs-CZ" dirty="0" err="1"/>
              <a:t>Phase</a:t>
            </a:r>
            <a:r>
              <a:rPr lang="cs-CZ" dirty="0"/>
              <a:t>: </a:t>
            </a:r>
            <a:r>
              <a:rPr lang="cs-CZ" dirty="0" err="1"/>
              <a:t>Didaktisierungen</a:t>
            </a:r>
            <a:r>
              <a:rPr lang="cs-CZ" dirty="0"/>
              <a:t> von </a:t>
            </a:r>
            <a:r>
              <a:rPr lang="cs-CZ" dirty="0" err="1"/>
              <a:t>Filmen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- </a:t>
            </a:r>
            <a:r>
              <a:rPr lang="cs-CZ" dirty="0" err="1"/>
              <a:t>Wintersemster</a:t>
            </a:r>
            <a:r>
              <a:rPr lang="cs-CZ" dirty="0"/>
              <a:t> 2019/20 – Kurse, </a:t>
            </a:r>
            <a:r>
              <a:rPr lang="cs-CZ" dirty="0" err="1"/>
              <a:t>bei</a:t>
            </a:r>
            <a:r>
              <a:rPr lang="cs-CZ" dirty="0"/>
              <a:t> </a:t>
            </a:r>
            <a:r>
              <a:rPr lang="cs-CZ" dirty="0" err="1"/>
              <a:t>denen</a:t>
            </a:r>
            <a:r>
              <a:rPr lang="cs-CZ" dirty="0"/>
              <a:t> </a:t>
            </a:r>
            <a:r>
              <a:rPr lang="cs-CZ" dirty="0" err="1"/>
              <a:t>wir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den </a:t>
            </a:r>
            <a:r>
              <a:rPr lang="cs-CZ" dirty="0" err="1"/>
              <a:t>Studierenden</a:t>
            </a:r>
            <a:r>
              <a:rPr lang="cs-CZ" dirty="0"/>
              <a:t> </a:t>
            </a:r>
            <a:r>
              <a:rPr lang="cs-CZ" dirty="0" err="1"/>
              <a:t>unsere</a:t>
            </a:r>
            <a:r>
              <a:rPr lang="cs-CZ" dirty="0"/>
              <a:t> </a:t>
            </a:r>
            <a:r>
              <a:rPr lang="cs-CZ" dirty="0" err="1"/>
              <a:t>Erfahrungen</a:t>
            </a:r>
            <a:r>
              <a:rPr lang="cs-CZ" dirty="0"/>
              <a:t> </a:t>
            </a:r>
            <a:r>
              <a:rPr lang="cs-CZ" dirty="0" err="1"/>
              <a:t>teilen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weitere</a:t>
            </a:r>
            <a:r>
              <a:rPr lang="cs-CZ" dirty="0"/>
              <a:t> </a:t>
            </a:r>
            <a:r>
              <a:rPr lang="cs-CZ" dirty="0" err="1"/>
              <a:t>Didaktisierungen</a:t>
            </a:r>
            <a:r>
              <a:rPr lang="cs-CZ" dirty="0"/>
              <a:t> </a:t>
            </a:r>
            <a:r>
              <a:rPr lang="cs-CZ" dirty="0" err="1"/>
              <a:t>erstellen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- </a:t>
            </a:r>
            <a:r>
              <a:rPr lang="cs-CZ" dirty="0" err="1"/>
              <a:t>Datenbank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künftige</a:t>
            </a:r>
            <a:r>
              <a:rPr lang="cs-CZ" dirty="0"/>
              <a:t> </a:t>
            </a:r>
            <a:r>
              <a:rPr lang="cs-CZ" dirty="0" err="1"/>
              <a:t>Lehrkräfte</a:t>
            </a:r>
            <a:r>
              <a:rPr lang="cs-CZ" dirty="0"/>
              <a:t> –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Lehrkraft</a:t>
            </a:r>
            <a:r>
              <a:rPr lang="cs-CZ" dirty="0"/>
              <a:t> kann </a:t>
            </a:r>
            <a:r>
              <a:rPr lang="cs-CZ" dirty="0" err="1"/>
              <a:t>sich</a:t>
            </a:r>
            <a:r>
              <a:rPr lang="cs-CZ" dirty="0"/>
              <a:t> in </a:t>
            </a:r>
            <a:r>
              <a:rPr lang="cs-CZ" dirty="0" err="1"/>
              <a:t>Abhängigkeit</a:t>
            </a:r>
            <a:r>
              <a:rPr lang="cs-CZ" dirty="0"/>
              <a:t> von den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Unterricht</a:t>
            </a:r>
            <a:r>
              <a:rPr lang="cs-CZ" dirty="0"/>
              <a:t> </a:t>
            </a:r>
            <a:r>
              <a:rPr lang="cs-CZ" dirty="0" err="1"/>
              <a:t>behandelten</a:t>
            </a:r>
            <a:r>
              <a:rPr lang="cs-CZ" dirty="0"/>
              <a:t> </a:t>
            </a:r>
            <a:r>
              <a:rPr lang="cs-CZ" dirty="0" err="1"/>
              <a:t>Themen</a:t>
            </a:r>
            <a:r>
              <a:rPr lang="cs-CZ" dirty="0"/>
              <a:t> (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Einklang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den </a:t>
            </a:r>
            <a:r>
              <a:rPr lang="cs-CZ" dirty="0" err="1"/>
              <a:t>Lernzielen</a:t>
            </a:r>
            <a:r>
              <a:rPr lang="cs-CZ" dirty="0"/>
              <a:t>) </a:t>
            </a:r>
            <a:r>
              <a:rPr lang="cs-CZ" dirty="0" err="1"/>
              <a:t>mit</a:t>
            </a:r>
            <a:r>
              <a:rPr lang="cs-CZ" dirty="0"/>
              <a:t> den </a:t>
            </a:r>
            <a:r>
              <a:rPr lang="cs-CZ" dirty="0" err="1"/>
              <a:t>zur</a:t>
            </a:r>
            <a:r>
              <a:rPr lang="cs-CZ" dirty="0"/>
              <a:t> </a:t>
            </a:r>
            <a:r>
              <a:rPr lang="cs-CZ" dirty="0" err="1"/>
              <a:t>Verfügung</a:t>
            </a:r>
            <a:r>
              <a:rPr lang="cs-CZ" dirty="0"/>
              <a:t> </a:t>
            </a:r>
            <a:r>
              <a:rPr lang="cs-CZ" dirty="0" err="1"/>
              <a:t>gestellten</a:t>
            </a:r>
            <a:r>
              <a:rPr lang="cs-CZ" dirty="0"/>
              <a:t> </a:t>
            </a:r>
            <a:r>
              <a:rPr lang="cs-CZ" dirty="0" err="1"/>
              <a:t>Didaktisierungen</a:t>
            </a:r>
            <a:r>
              <a:rPr lang="cs-CZ" dirty="0"/>
              <a:t> </a:t>
            </a:r>
            <a:r>
              <a:rPr lang="cs-CZ" dirty="0" err="1"/>
              <a:t>bedienen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3843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742CF1-32A9-40E0-ABFF-E79CCE1E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Vielen</a:t>
            </a:r>
            <a:r>
              <a:rPr lang="cs-CZ" dirty="0"/>
              <a:t> </a:t>
            </a:r>
            <a:r>
              <a:rPr lang="cs-CZ" dirty="0" err="1"/>
              <a:t>Dank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Ihre</a:t>
            </a:r>
            <a:r>
              <a:rPr lang="cs-CZ" dirty="0"/>
              <a:t> </a:t>
            </a:r>
            <a:r>
              <a:rPr lang="cs-CZ" dirty="0" err="1"/>
              <a:t>Aufmerksamkeit</a:t>
            </a:r>
            <a:r>
              <a:rPr lang="cs-CZ" dirty="0"/>
              <a:t>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F81CA1-8195-47EC-956A-1B0DEC506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284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4" descr="Ein Bild, das Baum, draußen, Himmel, Text enthält.&#10;&#10;Automatisch generierte Beschreibung">
            <a:extLst>
              <a:ext uri="{FF2B5EF4-FFF2-40B4-BE49-F238E27FC236}">
                <a16:creationId xmlns:a16="http://schemas.microsoft.com/office/drawing/2014/main" id="{E069FB04-862B-4459-B4B8-255BB75E31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8" r="2" b="13414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1C86D87-445E-403A-AF61-1D1AFBA89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1810139"/>
            <a:ext cx="6368142" cy="4058955"/>
          </a:xfrm>
        </p:spPr>
        <p:txBody>
          <a:bodyPr>
            <a:normAutofit fontScale="85000" lnSpcReduction="20000"/>
          </a:bodyPr>
          <a:lstStyle/>
          <a:p>
            <a:r>
              <a:rPr lang="cs-CZ" sz="4400" dirty="0"/>
              <a:t>- </a:t>
            </a:r>
            <a:r>
              <a:rPr lang="cs-CZ" sz="2400" dirty="0" err="1"/>
              <a:t>Linguistic</a:t>
            </a:r>
            <a:r>
              <a:rPr lang="cs-CZ" sz="2400" dirty="0"/>
              <a:t> </a:t>
            </a:r>
            <a:r>
              <a:rPr lang="cs-CZ" sz="2400" dirty="0" err="1"/>
              <a:t>Landscapes</a:t>
            </a:r>
            <a:r>
              <a:rPr lang="cs-CZ" sz="2400" dirty="0"/>
              <a:t> </a:t>
            </a:r>
            <a:r>
              <a:rPr lang="cs-CZ" sz="2400" dirty="0" err="1"/>
              <a:t>sind</a:t>
            </a:r>
            <a:r>
              <a:rPr lang="cs-CZ" sz="2400" dirty="0"/>
              <a:t> </a:t>
            </a:r>
            <a:r>
              <a:rPr lang="cs-CZ" sz="2400" dirty="0" err="1"/>
              <a:t>ein</a:t>
            </a:r>
            <a:r>
              <a:rPr lang="cs-CZ" sz="2400" dirty="0"/>
              <a:t> </a:t>
            </a:r>
            <a:r>
              <a:rPr lang="cs-CZ" sz="2400" dirty="0" err="1"/>
              <a:t>Konzept</a:t>
            </a:r>
            <a:r>
              <a:rPr lang="cs-CZ" sz="2400" dirty="0"/>
              <a:t>, </a:t>
            </a:r>
            <a:r>
              <a:rPr lang="cs-CZ" sz="2400" dirty="0" err="1"/>
              <a:t>ein</a:t>
            </a:r>
            <a:r>
              <a:rPr lang="cs-CZ" sz="2400" dirty="0"/>
              <a:t> Prisma, durch </a:t>
            </a:r>
            <a:r>
              <a:rPr lang="cs-CZ" sz="2400" dirty="0" err="1"/>
              <a:t>das</a:t>
            </a:r>
            <a:r>
              <a:rPr lang="cs-CZ" sz="2400" dirty="0"/>
              <a:t> man „</a:t>
            </a:r>
            <a:r>
              <a:rPr lang="cs-CZ" sz="2400" b="1" dirty="0" err="1"/>
              <a:t>Städte</a:t>
            </a:r>
            <a:r>
              <a:rPr lang="cs-CZ" sz="2400" b="1" dirty="0"/>
              <a:t> </a:t>
            </a:r>
            <a:r>
              <a:rPr lang="cs-CZ" sz="2400" b="1" dirty="0" err="1"/>
              <a:t>lesen</a:t>
            </a:r>
            <a:r>
              <a:rPr lang="cs-CZ" sz="2400" dirty="0"/>
              <a:t>“ kann</a:t>
            </a:r>
          </a:p>
          <a:p>
            <a:r>
              <a:rPr lang="cs-CZ" sz="2400" dirty="0"/>
              <a:t>- </a:t>
            </a:r>
            <a:r>
              <a:rPr lang="cs-CZ" sz="2400" dirty="0" err="1"/>
              <a:t>das</a:t>
            </a:r>
            <a:r>
              <a:rPr lang="cs-CZ" sz="2400" dirty="0"/>
              <a:t> </a:t>
            </a:r>
            <a:r>
              <a:rPr lang="cs-CZ" sz="2400" dirty="0" err="1"/>
              <a:t>Konzept</a:t>
            </a:r>
            <a:r>
              <a:rPr lang="cs-CZ" sz="2400" dirty="0"/>
              <a:t> der LL </a:t>
            </a:r>
            <a:r>
              <a:rPr lang="cs-CZ" sz="2400" dirty="0" err="1"/>
              <a:t>geht</a:t>
            </a:r>
            <a:r>
              <a:rPr lang="cs-CZ" sz="2400" dirty="0"/>
              <a:t> von </a:t>
            </a:r>
            <a:r>
              <a:rPr lang="cs-CZ" sz="2400" dirty="0" err="1"/>
              <a:t>einem</a:t>
            </a:r>
            <a:r>
              <a:rPr lang="cs-CZ" sz="2400" dirty="0"/>
              <a:t> </a:t>
            </a:r>
            <a:r>
              <a:rPr lang="cs-CZ" sz="2400" dirty="0" err="1"/>
              <a:t>grundlegend</a:t>
            </a:r>
            <a:r>
              <a:rPr lang="cs-CZ" sz="2400" dirty="0"/>
              <a:t> </a:t>
            </a:r>
            <a:r>
              <a:rPr lang="de-DE" sz="2400" dirty="0"/>
              <a:t>erweiterten Textbegriff</a:t>
            </a:r>
            <a:r>
              <a:rPr lang="cs-CZ" sz="2400" dirty="0"/>
              <a:t> </a:t>
            </a:r>
            <a:r>
              <a:rPr lang="cs-CZ" sz="2400" dirty="0" err="1"/>
              <a:t>heraus</a:t>
            </a:r>
            <a:r>
              <a:rPr lang="cs-CZ" sz="2400" dirty="0"/>
              <a:t> (</a:t>
            </a:r>
            <a:r>
              <a:rPr lang="de-DE" sz="2400" dirty="0" err="1"/>
              <a:t>Altmayer</a:t>
            </a:r>
            <a:r>
              <a:rPr lang="cs-CZ" sz="2400" dirty="0"/>
              <a:t>, 2002)</a:t>
            </a:r>
          </a:p>
          <a:p>
            <a:r>
              <a:rPr lang="cs-CZ" sz="2400" dirty="0"/>
              <a:t>- </a:t>
            </a:r>
            <a:r>
              <a:rPr lang="cs-CZ" sz="2400" dirty="0" err="1"/>
              <a:t>Zuerst</a:t>
            </a:r>
            <a:r>
              <a:rPr lang="cs-CZ" sz="2400" dirty="0"/>
              <a:t> </a:t>
            </a:r>
            <a:r>
              <a:rPr lang="cs-CZ" sz="2400" dirty="0" err="1"/>
              <a:t>verwendet</a:t>
            </a:r>
            <a:r>
              <a:rPr lang="cs-CZ" sz="2400" dirty="0"/>
              <a:t> </a:t>
            </a:r>
            <a:r>
              <a:rPr lang="de-DE" sz="2400" dirty="0"/>
              <a:t>im Kontext der </a:t>
            </a:r>
            <a:r>
              <a:rPr lang="de-DE" sz="2400" b="1" dirty="0"/>
              <a:t>Mehrsprachigkeitsforschung </a:t>
            </a:r>
            <a:r>
              <a:rPr lang="cs-CZ" sz="2400" b="1" dirty="0"/>
              <a:t>in den 1990er </a:t>
            </a:r>
            <a:r>
              <a:rPr lang="cs-CZ" sz="2400" b="1" dirty="0" err="1"/>
              <a:t>Jahren</a:t>
            </a:r>
            <a:r>
              <a:rPr lang="cs-CZ" sz="2400" b="1" dirty="0"/>
              <a:t> </a:t>
            </a:r>
          </a:p>
          <a:p>
            <a:r>
              <a:rPr lang="cs-CZ" sz="2400" dirty="0"/>
              <a:t>- In den </a:t>
            </a:r>
            <a:r>
              <a:rPr lang="cs-CZ" sz="2400" dirty="0" err="1"/>
              <a:t>letzten</a:t>
            </a:r>
            <a:r>
              <a:rPr lang="cs-CZ" sz="2400" dirty="0"/>
              <a:t> </a:t>
            </a:r>
            <a:r>
              <a:rPr lang="cs-CZ" sz="2400" dirty="0" err="1"/>
              <a:t>Jahren</a:t>
            </a:r>
            <a:r>
              <a:rPr lang="cs-CZ" sz="2400" dirty="0"/>
              <a:t> </a:t>
            </a:r>
            <a:r>
              <a:rPr lang="cs-CZ" sz="2400" dirty="0" err="1"/>
              <a:t>wurde</a:t>
            </a:r>
            <a:r>
              <a:rPr lang="cs-CZ" sz="2400" dirty="0"/>
              <a:t> </a:t>
            </a:r>
            <a:r>
              <a:rPr lang="cs-CZ" sz="2400" dirty="0" err="1"/>
              <a:t>das</a:t>
            </a:r>
            <a:r>
              <a:rPr lang="cs-CZ" sz="2400" dirty="0"/>
              <a:t> </a:t>
            </a:r>
            <a:r>
              <a:rPr lang="cs-CZ" sz="2400" dirty="0" err="1"/>
              <a:t>Konzept</a:t>
            </a:r>
            <a:r>
              <a:rPr lang="cs-CZ" sz="2400" dirty="0"/>
              <a:t> </a:t>
            </a:r>
            <a:r>
              <a:rPr lang="cs-CZ" sz="2400" dirty="0" err="1"/>
              <a:t>auch</a:t>
            </a:r>
            <a:r>
              <a:rPr lang="cs-CZ" sz="2400" dirty="0"/>
              <a:t> </a:t>
            </a:r>
            <a:r>
              <a:rPr lang="cs-CZ" sz="2400" dirty="0" err="1"/>
              <a:t>erweitert</a:t>
            </a:r>
            <a:r>
              <a:rPr lang="cs-CZ" sz="2400" dirty="0"/>
              <a:t>, </a:t>
            </a:r>
            <a:r>
              <a:rPr lang="cs-CZ" sz="2400" dirty="0" err="1"/>
              <a:t>konzentriert</a:t>
            </a:r>
            <a:r>
              <a:rPr lang="cs-CZ" sz="2400" dirty="0"/>
              <a:t> </a:t>
            </a:r>
            <a:r>
              <a:rPr lang="cs-CZ" sz="2400" dirty="0" err="1"/>
              <a:t>sich</a:t>
            </a:r>
            <a:r>
              <a:rPr lang="cs-CZ" sz="2400" dirty="0"/>
              <a:t> </a:t>
            </a:r>
            <a:r>
              <a:rPr lang="cs-CZ" sz="2400" dirty="0" err="1"/>
              <a:t>immer</a:t>
            </a:r>
            <a:r>
              <a:rPr lang="cs-CZ" sz="2400" dirty="0"/>
              <a:t> </a:t>
            </a:r>
            <a:r>
              <a:rPr lang="cs-CZ" sz="2400" dirty="0" err="1"/>
              <a:t>noch</a:t>
            </a:r>
            <a:r>
              <a:rPr lang="cs-CZ" sz="2400" dirty="0"/>
              <a:t> </a:t>
            </a:r>
            <a:r>
              <a:rPr lang="cs-CZ" sz="2400" dirty="0" err="1"/>
              <a:t>primär</a:t>
            </a:r>
            <a:r>
              <a:rPr lang="cs-CZ" sz="2400" dirty="0"/>
              <a:t> </a:t>
            </a:r>
            <a:r>
              <a:rPr lang="cs-CZ" sz="2400" dirty="0" err="1"/>
              <a:t>auf</a:t>
            </a:r>
            <a:r>
              <a:rPr lang="cs-CZ" sz="2400" dirty="0"/>
              <a:t> </a:t>
            </a:r>
            <a:r>
              <a:rPr lang="cs-CZ" sz="2400" dirty="0" err="1"/>
              <a:t>die</a:t>
            </a:r>
            <a:r>
              <a:rPr lang="cs-CZ" sz="2400" dirty="0"/>
              <a:t> </a:t>
            </a:r>
            <a:r>
              <a:rPr lang="cs-CZ" sz="2400" b="1" dirty="0" err="1"/>
              <a:t>Mehrsprachigkeit</a:t>
            </a:r>
            <a:r>
              <a:rPr lang="cs-CZ" sz="2400" b="1" dirty="0"/>
              <a:t> </a:t>
            </a:r>
            <a:r>
              <a:rPr lang="cs-CZ" sz="2400" b="1" dirty="0" err="1"/>
              <a:t>im</a:t>
            </a:r>
            <a:r>
              <a:rPr lang="cs-CZ" sz="2400" b="1" dirty="0"/>
              <a:t> </a:t>
            </a:r>
            <a:r>
              <a:rPr lang="cs-CZ" sz="2400" b="1" dirty="0" err="1"/>
              <a:t>öffentlichen</a:t>
            </a:r>
            <a:r>
              <a:rPr lang="cs-CZ" sz="2400" b="1" dirty="0"/>
              <a:t> </a:t>
            </a:r>
            <a:r>
              <a:rPr lang="cs-CZ" sz="2400" b="1" dirty="0" err="1"/>
              <a:t>Raum</a:t>
            </a:r>
            <a:endParaRPr lang="cs-CZ" sz="2400" b="1" dirty="0"/>
          </a:p>
          <a:p>
            <a:r>
              <a:rPr lang="cs-CZ" sz="2400" b="1" dirty="0"/>
              <a:t>- </a:t>
            </a:r>
            <a:r>
              <a:rPr lang="cs-CZ" sz="2400" dirty="0"/>
              <a:t> </a:t>
            </a:r>
            <a:r>
              <a:rPr lang="cs-CZ" sz="2400" dirty="0" err="1"/>
              <a:t>im</a:t>
            </a:r>
            <a:r>
              <a:rPr lang="cs-CZ" sz="2400" dirty="0"/>
              <a:t> </a:t>
            </a:r>
            <a:r>
              <a:rPr lang="cs-CZ" sz="2400" dirty="0" err="1"/>
              <a:t>erweiterten</a:t>
            </a:r>
            <a:r>
              <a:rPr lang="cs-CZ" sz="2400" dirty="0"/>
              <a:t> </a:t>
            </a:r>
            <a:r>
              <a:rPr lang="cs-CZ" sz="2400" dirty="0" err="1"/>
              <a:t>Sinne</a:t>
            </a:r>
            <a:r>
              <a:rPr lang="cs-CZ" sz="2400" dirty="0"/>
              <a:t> </a:t>
            </a:r>
            <a:r>
              <a:rPr lang="cs-CZ" sz="2400" dirty="0" err="1"/>
              <a:t>umfasst</a:t>
            </a:r>
            <a:r>
              <a:rPr lang="cs-CZ" sz="2400" dirty="0"/>
              <a:t> </a:t>
            </a:r>
            <a:r>
              <a:rPr lang="cs-CZ" sz="2400" dirty="0" err="1"/>
              <a:t>das</a:t>
            </a:r>
            <a:r>
              <a:rPr lang="cs-CZ" sz="2400" dirty="0"/>
              <a:t> </a:t>
            </a:r>
            <a:r>
              <a:rPr lang="cs-CZ" sz="2400" dirty="0" err="1"/>
              <a:t>Konzept</a:t>
            </a:r>
            <a:r>
              <a:rPr lang="cs-CZ" sz="2400" dirty="0"/>
              <a:t> </a:t>
            </a:r>
            <a:r>
              <a:rPr lang="cs-CZ" sz="2400" b="1" dirty="0"/>
              <a:t>Texte </a:t>
            </a:r>
            <a:r>
              <a:rPr lang="cs-CZ" sz="2400" b="1" dirty="0" err="1"/>
              <a:t>im</a:t>
            </a:r>
            <a:r>
              <a:rPr lang="cs-CZ" sz="2400" b="1" dirty="0"/>
              <a:t> </a:t>
            </a:r>
            <a:r>
              <a:rPr lang="cs-CZ" sz="2400" b="1" dirty="0" err="1"/>
              <a:t>öffentlichen</a:t>
            </a:r>
            <a:r>
              <a:rPr lang="cs-CZ" sz="2400" b="1" dirty="0"/>
              <a:t> </a:t>
            </a:r>
            <a:r>
              <a:rPr lang="cs-CZ" sz="2400" b="1" dirty="0" err="1"/>
              <a:t>Raum</a:t>
            </a:r>
            <a:r>
              <a:rPr lang="cs-CZ" sz="2400" dirty="0"/>
              <a:t>, </a:t>
            </a:r>
            <a:r>
              <a:rPr lang="cs-CZ" sz="2400" b="1" dirty="0" err="1"/>
              <a:t>ihre</a:t>
            </a:r>
            <a:r>
              <a:rPr lang="cs-CZ" sz="2400" b="1" dirty="0"/>
              <a:t> </a:t>
            </a:r>
            <a:r>
              <a:rPr lang="cs-CZ" sz="2400" b="1" dirty="0" err="1"/>
              <a:t>sprachliche</a:t>
            </a:r>
            <a:r>
              <a:rPr lang="cs-CZ" sz="2400" b="1" dirty="0"/>
              <a:t> </a:t>
            </a:r>
            <a:r>
              <a:rPr lang="cs-CZ" sz="2400" b="1" dirty="0" err="1"/>
              <a:t>sowie</a:t>
            </a:r>
            <a:r>
              <a:rPr lang="cs-CZ" sz="2400" b="1" dirty="0"/>
              <a:t> </a:t>
            </a:r>
            <a:r>
              <a:rPr lang="cs-CZ" sz="2400" b="1" dirty="0" err="1"/>
              <a:t>interkulturelle</a:t>
            </a:r>
            <a:r>
              <a:rPr lang="cs-CZ" sz="2400" b="1" dirty="0"/>
              <a:t> </a:t>
            </a:r>
            <a:r>
              <a:rPr lang="cs-CZ" sz="2400" b="1" dirty="0" err="1"/>
              <a:t>Dimension</a:t>
            </a:r>
            <a:r>
              <a:rPr lang="cs-CZ" sz="2400" b="1" dirty="0"/>
              <a:t> </a:t>
            </a:r>
            <a:r>
              <a:rPr lang="cs-CZ" sz="2400" dirty="0" err="1"/>
              <a:t>und</a:t>
            </a:r>
            <a:r>
              <a:rPr lang="cs-CZ" sz="2400" b="1" dirty="0"/>
              <a:t> </a:t>
            </a:r>
            <a:r>
              <a:rPr lang="cs-CZ" sz="2400" dirty="0"/>
              <a:t>– </a:t>
            </a:r>
            <a:r>
              <a:rPr lang="cs-CZ" sz="2400" dirty="0" err="1"/>
              <a:t>für</a:t>
            </a:r>
            <a:r>
              <a:rPr lang="cs-CZ" sz="2400" dirty="0"/>
              <a:t> </a:t>
            </a:r>
            <a:r>
              <a:rPr lang="cs-CZ" sz="2400" dirty="0" err="1"/>
              <a:t>uns</a:t>
            </a:r>
            <a:r>
              <a:rPr lang="cs-CZ" sz="2400" dirty="0"/>
              <a:t> </a:t>
            </a:r>
            <a:r>
              <a:rPr lang="cs-CZ" sz="2400" dirty="0" err="1"/>
              <a:t>spezifisch</a:t>
            </a:r>
            <a:r>
              <a:rPr lang="cs-CZ" sz="2400" dirty="0"/>
              <a:t> - </a:t>
            </a:r>
            <a:r>
              <a:rPr lang="cs-CZ" sz="2400" b="1" dirty="0" err="1"/>
              <a:t>ihr</a:t>
            </a:r>
            <a:r>
              <a:rPr lang="cs-CZ" sz="2400" b="1" dirty="0"/>
              <a:t> </a:t>
            </a:r>
            <a:r>
              <a:rPr lang="cs-CZ" sz="2400" b="1" dirty="0" err="1"/>
              <a:t>Potential</a:t>
            </a:r>
            <a:r>
              <a:rPr lang="cs-CZ" sz="2400" b="1" dirty="0"/>
              <a:t> </a:t>
            </a:r>
            <a:r>
              <a:rPr lang="cs-CZ" sz="2400" b="1" dirty="0" err="1"/>
              <a:t>für</a:t>
            </a:r>
            <a:r>
              <a:rPr lang="cs-CZ" sz="2400" b="1" dirty="0"/>
              <a:t> den </a:t>
            </a:r>
            <a:r>
              <a:rPr lang="cs-CZ" sz="2400" b="1" dirty="0" err="1"/>
              <a:t>DaF-Unterricht</a:t>
            </a:r>
            <a:endParaRPr lang="cs-CZ" sz="2400" b="1" dirty="0"/>
          </a:p>
          <a:p>
            <a:endParaRPr lang="cs-CZ" sz="2400" dirty="0"/>
          </a:p>
          <a:p>
            <a:endParaRPr lang="cs-CZ" sz="2400" dirty="0"/>
          </a:p>
          <a:p>
            <a:endParaRPr lang="en-US" sz="44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F36EF56-19DB-40A1-BBA2-2770AB9ECAF1}"/>
              </a:ext>
            </a:extLst>
          </p:cNvPr>
          <p:cNvSpPr txBox="1"/>
          <p:nvPr/>
        </p:nvSpPr>
        <p:spPr>
          <a:xfrm>
            <a:off x="5114731" y="438537"/>
            <a:ext cx="6435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/>
              <a:t>A) kurz </a:t>
            </a:r>
            <a:r>
              <a:rPr lang="cs-CZ" sz="3000" dirty="0" err="1"/>
              <a:t>über</a:t>
            </a:r>
            <a:r>
              <a:rPr lang="cs-CZ" sz="3000" dirty="0"/>
              <a:t> </a:t>
            </a:r>
            <a:r>
              <a:rPr lang="cs-CZ" sz="3000" dirty="0" err="1"/>
              <a:t>Linguistic</a:t>
            </a:r>
            <a:r>
              <a:rPr lang="cs-CZ" sz="3000" dirty="0"/>
              <a:t> </a:t>
            </a:r>
            <a:r>
              <a:rPr lang="cs-CZ" sz="3000" dirty="0" err="1"/>
              <a:t>Landscapes</a:t>
            </a:r>
            <a:endParaRPr lang="cs-CZ" sz="3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6518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C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29E376-E74A-4F6C-B255-416A17BCE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dirty="0"/>
              <a:t>LL </a:t>
            </a:r>
            <a:r>
              <a:rPr lang="cs-CZ" dirty="0" err="1"/>
              <a:t>im</a:t>
            </a:r>
            <a:r>
              <a:rPr lang="cs-CZ" dirty="0"/>
              <a:t> FSU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D00C51-C10A-4FAB-BB73-02F3C15B7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9791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de-DE" dirty="0"/>
              <a:t>LL </a:t>
            </a:r>
            <a:r>
              <a:rPr lang="cs-CZ" dirty="0"/>
              <a:t>= </a:t>
            </a:r>
            <a:r>
              <a:rPr lang="de-DE" dirty="0"/>
              <a:t>außerschulischer Lernort für den Fremd- und Zweitsprachenunterricht</a:t>
            </a:r>
            <a:endParaRPr lang="cs-CZ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kulturwissenschaftliche</a:t>
            </a:r>
            <a:r>
              <a:rPr lang="cs-CZ" dirty="0"/>
              <a:t> </a:t>
            </a:r>
            <a:r>
              <a:rPr lang="cs-CZ" dirty="0" err="1"/>
              <a:t>Basis</a:t>
            </a:r>
            <a:r>
              <a:rPr lang="cs-CZ" dirty="0"/>
              <a:t> (</a:t>
            </a:r>
            <a:r>
              <a:rPr lang="cs-CZ" dirty="0" err="1"/>
              <a:t>Kulturwissenschaften</a:t>
            </a:r>
            <a:r>
              <a:rPr lang="cs-CZ" dirty="0"/>
              <a:t>/</a:t>
            </a:r>
            <a:r>
              <a:rPr lang="cs-CZ" dirty="0" err="1"/>
              <a:t>Kulturdidaktik</a:t>
            </a:r>
            <a:r>
              <a:rPr lang="cs-CZ" dirty="0"/>
              <a:t>)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Vielfältige</a:t>
            </a:r>
            <a:r>
              <a:rPr lang="cs-CZ" dirty="0"/>
              <a:t> </a:t>
            </a:r>
            <a:r>
              <a:rPr lang="cs-CZ" dirty="0" err="1"/>
              <a:t>Anwendung</a:t>
            </a:r>
            <a:r>
              <a:rPr lang="cs-CZ" dirty="0"/>
              <a:t> von LL </a:t>
            </a:r>
            <a:r>
              <a:rPr lang="cs-CZ" dirty="0" err="1"/>
              <a:t>im</a:t>
            </a:r>
            <a:r>
              <a:rPr lang="cs-CZ" dirty="0"/>
              <a:t> FSU: 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 </a:t>
            </a:r>
            <a:r>
              <a:rPr lang="de-DE" sz="2000" dirty="0"/>
              <a:t>Erarbeitung lexikalischer und grammatischer Phänomene auf Schildern und Plakaten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 </a:t>
            </a:r>
            <a:r>
              <a:rPr lang="de-DE" sz="2000" dirty="0"/>
              <a:t>Erschließung tieferliegender historischer und symbolischer Bedeutungsschichten im öffentlichen Raum</a:t>
            </a:r>
            <a:endParaRPr lang="cs-CZ" sz="2000" dirty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 </a:t>
            </a:r>
            <a:r>
              <a:rPr lang="de-DE" sz="2000" dirty="0"/>
              <a:t>Diskussion notwendiger Wahrnehmungs- und </a:t>
            </a:r>
            <a:r>
              <a:rPr lang="de-DE" sz="2000" dirty="0" err="1"/>
              <a:t>Verstehenskompetenzen</a:t>
            </a:r>
            <a:endParaRPr lang="cs-CZ" sz="2000" dirty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 </a:t>
            </a:r>
            <a:r>
              <a:rPr lang="cs-CZ" sz="2000" dirty="0" err="1"/>
              <a:t>Umgang</a:t>
            </a:r>
            <a:r>
              <a:rPr lang="cs-CZ" sz="2000" dirty="0"/>
              <a:t> </a:t>
            </a:r>
            <a:r>
              <a:rPr lang="cs-CZ" sz="2000" dirty="0" err="1"/>
              <a:t>mit</a:t>
            </a:r>
            <a:r>
              <a:rPr lang="cs-CZ" sz="2000" dirty="0"/>
              <a:t> </a:t>
            </a:r>
            <a:r>
              <a:rPr lang="cs-CZ" sz="2000" dirty="0" err="1"/>
              <a:t>sprachlicher</a:t>
            </a:r>
            <a:r>
              <a:rPr lang="cs-CZ" sz="2000" dirty="0"/>
              <a:t> </a:t>
            </a:r>
            <a:r>
              <a:rPr lang="cs-CZ" sz="2000" dirty="0" err="1"/>
              <a:t>Kreativität</a:t>
            </a:r>
            <a:r>
              <a:rPr lang="cs-CZ" sz="2000" dirty="0"/>
              <a:t> 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…</a:t>
            </a:r>
          </a:p>
          <a:p>
            <a:pPr marL="201168" lvl="1" indent="0" algn="r">
              <a:lnSpc>
                <a:spcPct val="120000"/>
              </a:lnSpc>
              <a:buNone/>
            </a:pPr>
            <a:r>
              <a:rPr lang="cs-CZ" sz="2000" dirty="0"/>
              <a:t>					(</a:t>
            </a:r>
            <a:r>
              <a:rPr lang="cs-CZ" sz="2000" dirty="0" err="1"/>
              <a:t>Badstübner-Kizik</a:t>
            </a:r>
            <a:r>
              <a:rPr lang="cs-CZ" sz="2000" dirty="0"/>
              <a:t> &amp; Janíková</a:t>
            </a:r>
            <a:r>
              <a:rPr lang="cs-CZ" sz="2000"/>
              <a:t>, 2018)</a:t>
            </a:r>
            <a:endParaRPr lang="de-DE" sz="2000" dirty="0"/>
          </a:p>
          <a:p>
            <a:pPr>
              <a:lnSpc>
                <a:spcPct val="120000"/>
              </a:lnSpc>
            </a:pPr>
            <a:endParaRPr lang="cs-CZ" dirty="0"/>
          </a:p>
          <a:p>
            <a:pPr>
              <a:lnSpc>
                <a:spcPct val="12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9597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3F2F02-66CE-40B8-AC0C-EEF7B4794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46" y="272460"/>
            <a:ext cx="11593585" cy="725379"/>
          </a:xfrm>
        </p:spPr>
        <p:txBody>
          <a:bodyPr/>
          <a:lstStyle/>
          <a:p>
            <a:r>
              <a:rPr lang="cs-CZ" dirty="0"/>
              <a:t>SITUATION: </a:t>
            </a:r>
            <a:r>
              <a:rPr lang="cs-CZ" sz="4000" dirty="0" err="1"/>
              <a:t>Wahrnehmung</a:t>
            </a:r>
            <a:r>
              <a:rPr lang="cs-CZ" sz="4000" dirty="0"/>
              <a:t> von </a:t>
            </a:r>
            <a:r>
              <a:rPr lang="cs-CZ" sz="4000" dirty="0" err="1"/>
              <a:t>fremden</a:t>
            </a:r>
            <a:r>
              <a:rPr lang="cs-CZ" sz="4000" dirty="0"/>
              <a:t> </a:t>
            </a:r>
            <a:r>
              <a:rPr lang="cs-CZ" sz="4000" dirty="0" err="1"/>
              <a:t>Zeichen</a:t>
            </a:r>
            <a:endParaRPr lang="cs-CZ" sz="4000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701EA1FF-D490-43F1-94A2-2ECB1E4A3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194" y="997672"/>
            <a:ext cx="8237989" cy="5185013"/>
          </a:xfrm>
        </p:spPr>
      </p:pic>
    </p:spTree>
    <p:extLst>
      <p:ext uri="{BB962C8B-B14F-4D97-AF65-F5344CB8AC3E}">
        <p14:creationId xmlns:p14="http://schemas.microsoft.com/office/powerpoint/2010/main" val="1671704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B24459-E3EB-4EE6-BF5B-6427FE6D3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Rezeption</a:t>
            </a:r>
            <a:r>
              <a:rPr lang="cs-CZ" dirty="0"/>
              <a:t> der </a:t>
            </a:r>
            <a:r>
              <a:rPr lang="cs-CZ" dirty="0" err="1"/>
              <a:t>öffentlichen</a:t>
            </a:r>
            <a:r>
              <a:rPr lang="cs-CZ" dirty="0"/>
              <a:t> Texte </a:t>
            </a:r>
            <a:r>
              <a:rPr lang="cs-CZ" sz="3200" dirty="0"/>
              <a:t>(</a:t>
            </a:r>
            <a:r>
              <a:rPr lang="cs-CZ" sz="3200" dirty="0" err="1"/>
              <a:t>Badstübner-Kizik</a:t>
            </a:r>
            <a:r>
              <a:rPr lang="cs-CZ" sz="3200" dirty="0"/>
              <a:t>: 2018)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2BD79C-C299-4ECC-9038-E83B7EA71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- </a:t>
            </a:r>
            <a:r>
              <a:rPr lang="de-DE" dirty="0"/>
              <a:t>Öffentliche Texte werden in aller Regel unverbindlich durchstreift (</a:t>
            </a:r>
            <a:r>
              <a:rPr lang="de-DE" b="1" dirty="0"/>
              <a:t>Skimming</a:t>
            </a:r>
            <a:r>
              <a:rPr lang="de-DE" dirty="0"/>
              <a:t>) oder mit einem gezielten Interesse durchsucht (</a:t>
            </a:r>
            <a:r>
              <a:rPr lang="de-DE" b="1" dirty="0"/>
              <a:t>Scanning</a:t>
            </a:r>
            <a:r>
              <a:rPr lang="de-DE" dirty="0"/>
              <a:t>)</a:t>
            </a:r>
            <a:endParaRPr lang="cs-CZ" dirty="0"/>
          </a:p>
          <a:p>
            <a:r>
              <a:rPr lang="cs-CZ" dirty="0"/>
              <a:t>- </a:t>
            </a:r>
            <a:r>
              <a:rPr lang="de-DE" dirty="0"/>
              <a:t>Öffentliche Texte werden </a:t>
            </a:r>
            <a:r>
              <a:rPr lang="cs-CZ" dirty="0" err="1"/>
              <a:t>oft</a:t>
            </a:r>
            <a:r>
              <a:rPr lang="cs-CZ" dirty="0"/>
              <a:t> in </a:t>
            </a:r>
            <a:r>
              <a:rPr lang="cs-CZ" dirty="0" err="1"/>
              <a:t>ungeeigneten</a:t>
            </a:r>
            <a:r>
              <a:rPr lang="cs-CZ" dirty="0"/>
              <a:t> </a:t>
            </a:r>
            <a:r>
              <a:rPr lang="cs-CZ" dirty="0" err="1"/>
              <a:t>Bedingungen</a:t>
            </a:r>
            <a:r>
              <a:rPr lang="cs-CZ" dirty="0"/>
              <a:t> </a:t>
            </a:r>
            <a:r>
              <a:rPr lang="cs-CZ" dirty="0" err="1"/>
              <a:t>rezipiert</a:t>
            </a:r>
            <a:r>
              <a:rPr lang="cs-CZ" dirty="0"/>
              <a:t> (</a:t>
            </a:r>
            <a:r>
              <a:rPr lang="cs-CZ" dirty="0" err="1"/>
              <a:t>eingeschänkte</a:t>
            </a:r>
            <a:r>
              <a:rPr lang="cs-CZ" dirty="0"/>
              <a:t> </a:t>
            </a:r>
            <a:r>
              <a:rPr lang="cs-CZ" dirty="0" err="1"/>
              <a:t>Sichtbarkeit</a:t>
            </a:r>
            <a:r>
              <a:rPr lang="cs-CZ" dirty="0"/>
              <a:t>, </a:t>
            </a:r>
            <a:r>
              <a:rPr lang="cs-CZ" dirty="0" err="1"/>
              <a:t>Lärm</a:t>
            </a:r>
            <a:r>
              <a:rPr lang="cs-CZ" dirty="0"/>
              <a:t>, Stress…)</a:t>
            </a:r>
          </a:p>
          <a:p>
            <a:r>
              <a:rPr lang="cs-CZ" dirty="0"/>
              <a:t>- </a:t>
            </a:r>
            <a:r>
              <a:rPr lang="cs-CZ" dirty="0" err="1"/>
              <a:t>Individualisierte</a:t>
            </a:r>
            <a:r>
              <a:rPr lang="cs-CZ" dirty="0"/>
              <a:t> </a:t>
            </a:r>
            <a:r>
              <a:rPr lang="cs-CZ" dirty="0" err="1"/>
              <a:t>Wahrnehmung</a:t>
            </a:r>
            <a:r>
              <a:rPr lang="cs-CZ" dirty="0"/>
              <a:t> - d</a:t>
            </a:r>
            <a:r>
              <a:rPr lang="de-DE" dirty="0" err="1"/>
              <a:t>ie</a:t>
            </a:r>
            <a:r>
              <a:rPr lang="de-DE" dirty="0"/>
              <a:t> Wirkung individuell unterschiedlich wirksamer visueller (z.B. Licht, Farbe) oder verbaler Reize (z.B. ein bekannter Name) </a:t>
            </a:r>
            <a:endParaRPr lang="cs-CZ" dirty="0"/>
          </a:p>
          <a:p>
            <a:r>
              <a:rPr lang="cs-CZ" dirty="0"/>
              <a:t>- Komplexe </a:t>
            </a:r>
            <a:r>
              <a:rPr lang="cs-CZ" dirty="0" err="1"/>
              <a:t>Wahrnehmung</a:t>
            </a:r>
            <a:r>
              <a:rPr lang="cs-CZ" dirty="0"/>
              <a:t> - </a:t>
            </a:r>
            <a:r>
              <a:rPr lang="de-DE" b="1" dirty="0"/>
              <a:t>alle Wahrnehmungskanäle sind wichtig</a:t>
            </a:r>
            <a:endParaRPr lang="cs-CZ" b="1" dirty="0"/>
          </a:p>
          <a:p>
            <a:r>
              <a:rPr lang="cs-CZ" dirty="0"/>
              <a:t> - </a:t>
            </a:r>
            <a:r>
              <a:rPr lang="de-DE" dirty="0"/>
              <a:t>Neben und Miteinander unterschiedlicher Sprachen, sprachlicher Varietäten und Register</a:t>
            </a:r>
            <a:endParaRPr lang="cs-CZ" dirty="0"/>
          </a:p>
          <a:p>
            <a:r>
              <a:rPr lang="cs-CZ" dirty="0"/>
              <a:t>- </a:t>
            </a:r>
            <a:r>
              <a:rPr lang="cs-CZ" dirty="0" err="1"/>
              <a:t>neben</a:t>
            </a:r>
            <a:r>
              <a:rPr lang="cs-CZ" dirty="0"/>
              <a:t> </a:t>
            </a:r>
            <a:r>
              <a:rPr lang="cs-CZ" dirty="0" err="1"/>
              <a:t>sprachlichen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wahrnehmungsbezogenen</a:t>
            </a:r>
            <a:r>
              <a:rPr lang="cs-CZ" dirty="0"/>
              <a:t> </a:t>
            </a:r>
            <a:r>
              <a:rPr lang="cs-CZ" dirty="0" err="1"/>
              <a:t>Kompetenzen</a:t>
            </a:r>
            <a:r>
              <a:rPr lang="cs-CZ" dirty="0"/>
              <a:t> </a:t>
            </a:r>
            <a:r>
              <a:rPr lang="cs-CZ" dirty="0" err="1"/>
              <a:t>wird</a:t>
            </a:r>
            <a:r>
              <a:rPr lang="cs-CZ" dirty="0"/>
              <a:t> </a:t>
            </a:r>
            <a:r>
              <a:rPr lang="cs-CZ" dirty="0" err="1"/>
              <a:t>auch</a:t>
            </a:r>
            <a:r>
              <a:rPr lang="cs-CZ" dirty="0"/>
              <a:t> </a:t>
            </a:r>
            <a:r>
              <a:rPr lang="de-DE" b="1" dirty="0"/>
              <a:t>symbolische Kompetenz</a:t>
            </a:r>
            <a:r>
              <a:rPr lang="cs-CZ" b="1" dirty="0"/>
              <a:t> </a:t>
            </a:r>
            <a:r>
              <a:rPr lang="cs-CZ" dirty="0" err="1"/>
              <a:t>akzentuiert</a:t>
            </a:r>
            <a:endParaRPr lang="cs-CZ" dirty="0"/>
          </a:p>
          <a:p>
            <a:r>
              <a:rPr lang="cs-CZ" dirty="0"/>
              <a:t>-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öffentlichen</a:t>
            </a:r>
            <a:r>
              <a:rPr lang="cs-CZ" dirty="0"/>
              <a:t> Texte </a:t>
            </a:r>
            <a:r>
              <a:rPr lang="cs-CZ" dirty="0" err="1"/>
              <a:t>bringen</a:t>
            </a:r>
            <a:r>
              <a:rPr lang="cs-CZ" dirty="0"/>
              <a:t> </a:t>
            </a:r>
            <a:r>
              <a:rPr lang="cs-CZ" dirty="0" err="1"/>
              <a:t>uns</a:t>
            </a:r>
            <a:r>
              <a:rPr lang="cs-CZ" dirty="0"/>
              <a:t> </a:t>
            </a:r>
            <a:r>
              <a:rPr lang="cs-CZ" b="1" dirty="0" err="1"/>
              <a:t>aus</a:t>
            </a:r>
            <a:r>
              <a:rPr lang="cs-CZ" b="1" dirty="0"/>
              <a:t> der „</a:t>
            </a:r>
            <a:r>
              <a:rPr lang="cs-CZ" b="1" dirty="0" err="1"/>
              <a:t>comfort</a:t>
            </a:r>
            <a:r>
              <a:rPr lang="cs-CZ" b="1" dirty="0"/>
              <a:t> </a:t>
            </a:r>
            <a:r>
              <a:rPr lang="cs-CZ" b="1" dirty="0" err="1"/>
              <a:t>zone</a:t>
            </a:r>
            <a:r>
              <a:rPr lang="cs-CZ" b="1" dirty="0"/>
              <a:t>“ </a:t>
            </a:r>
            <a:r>
              <a:rPr lang="cs-CZ" dirty="0"/>
              <a:t>des </a:t>
            </a:r>
            <a:r>
              <a:rPr lang="cs-CZ" dirty="0" err="1"/>
              <a:t>üblichen</a:t>
            </a:r>
            <a:r>
              <a:rPr lang="cs-CZ" dirty="0"/>
              <a:t> </a:t>
            </a:r>
            <a:r>
              <a:rPr lang="cs-CZ" dirty="0" err="1"/>
              <a:t>Sprachunterrichts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der </a:t>
            </a:r>
            <a:r>
              <a:rPr lang="cs-CZ" dirty="0" err="1"/>
              <a:t>Lehrbücher</a:t>
            </a:r>
            <a:r>
              <a:rPr lang="cs-CZ" dirty="0"/>
              <a:t> – </a:t>
            </a:r>
            <a:r>
              <a:rPr lang="cs-CZ" dirty="0" err="1"/>
              <a:t>erschwerte</a:t>
            </a:r>
            <a:r>
              <a:rPr lang="cs-CZ" dirty="0"/>
              <a:t> </a:t>
            </a:r>
            <a:r>
              <a:rPr lang="cs-CZ" dirty="0" err="1"/>
              <a:t>Wahrnehmungsbedingungen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9327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D6F593-DA21-429D-B21F-E03859A65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INPUTS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63F04F-A6DF-4B49-A809-002DECF3A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b="1" dirty="0"/>
              <a:t>- </a:t>
            </a:r>
            <a:r>
              <a:rPr lang="cs-CZ" b="1" dirty="0" err="1"/>
              <a:t>die</a:t>
            </a:r>
            <a:r>
              <a:rPr lang="cs-CZ" b="1" dirty="0"/>
              <a:t> </a:t>
            </a:r>
            <a:r>
              <a:rPr lang="cs-CZ" b="1" dirty="0" err="1"/>
              <a:t>Lehrenden</a:t>
            </a:r>
            <a:r>
              <a:rPr lang="cs-CZ" b="1" dirty="0"/>
              <a:t> </a:t>
            </a:r>
            <a:r>
              <a:rPr lang="cs-CZ" b="1" dirty="0" err="1"/>
              <a:t>fotografieren</a:t>
            </a:r>
            <a:r>
              <a:rPr lang="cs-CZ" b="1" dirty="0"/>
              <a:t> </a:t>
            </a:r>
            <a:r>
              <a:rPr lang="cs-CZ" b="1" dirty="0" err="1"/>
              <a:t>selbst</a:t>
            </a:r>
            <a:r>
              <a:rPr lang="cs-CZ" b="1" dirty="0"/>
              <a:t> – </a:t>
            </a:r>
            <a:r>
              <a:rPr lang="cs-CZ" b="1" dirty="0" err="1"/>
              <a:t>mit</a:t>
            </a:r>
            <a:r>
              <a:rPr lang="cs-CZ" b="1" dirty="0"/>
              <a:t> </a:t>
            </a:r>
            <a:r>
              <a:rPr lang="cs-CZ" b="1" dirty="0" err="1"/>
              <a:t>einem</a:t>
            </a:r>
            <a:r>
              <a:rPr lang="cs-CZ" b="1" dirty="0"/>
              <a:t> (</a:t>
            </a:r>
            <a:r>
              <a:rPr lang="cs-CZ" b="1" dirty="0" err="1"/>
              <a:t>im</a:t>
            </a:r>
            <a:r>
              <a:rPr lang="cs-CZ" b="1" dirty="0"/>
              <a:t> </a:t>
            </a:r>
            <a:r>
              <a:rPr lang="cs-CZ" b="1" dirty="0" err="1"/>
              <a:t>Voraus</a:t>
            </a:r>
            <a:r>
              <a:rPr lang="cs-CZ" b="1" dirty="0"/>
              <a:t>) </a:t>
            </a:r>
            <a:r>
              <a:rPr lang="cs-CZ" b="1" dirty="0" err="1"/>
              <a:t>bestimmten</a:t>
            </a:r>
            <a:r>
              <a:rPr lang="cs-CZ" b="1" dirty="0"/>
              <a:t> </a:t>
            </a:r>
            <a:r>
              <a:rPr lang="cs-CZ" b="1" dirty="0" err="1"/>
              <a:t>Ziel</a:t>
            </a:r>
            <a:r>
              <a:rPr lang="cs-CZ" b="1" dirty="0"/>
              <a:t>, oder „</a:t>
            </a:r>
            <a:r>
              <a:rPr lang="cs-CZ" b="1" dirty="0" err="1"/>
              <a:t>zufälligerweise</a:t>
            </a:r>
            <a:r>
              <a:rPr lang="cs-CZ" b="1" dirty="0"/>
              <a:t>“ – </a:t>
            </a:r>
            <a:r>
              <a:rPr lang="cs-CZ" b="1" dirty="0" err="1"/>
              <a:t>die</a:t>
            </a:r>
            <a:r>
              <a:rPr lang="cs-CZ" b="1" dirty="0"/>
              <a:t> </a:t>
            </a:r>
            <a:r>
              <a:rPr lang="cs-CZ" b="1" dirty="0" err="1"/>
              <a:t>Auswahl</a:t>
            </a:r>
            <a:r>
              <a:rPr lang="cs-CZ" b="1" dirty="0"/>
              <a:t> </a:t>
            </a:r>
            <a:r>
              <a:rPr lang="cs-CZ" b="1" dirty="0" err="1"/>
              <a:t>erfolgt</a:t>
            </a:r>
            <a:r>
              <a:rPr lang="cs-CZ" b="1" dirty="0"/>
              <a:t> </a:t>
            </a:r>
            <a:r>
              <a:rPr lang="cs-CZ" b="1" dirty="0" err="1"/>
              <a:t>erst</a:t>
            </a:r>
            <a:r>
              <a:rPr lang="cs-CZ" b="1" dirty="0"/>
              <a:t> </a:t>
            </a:r>
            <a:r>
              <a:rPr lang="cs-CZ" b="1" dirty="0" err="1"/>
              <a:t>später</a:t>
            </a:r>
            <a:r>
              <a:rPr lang="cs-CZ" b="1" dirty="0"/>
              <a:t> </a:t>
            </a:r>
            <a:r>
              <a:rPr lang="cs-CZ" b="1" dirty="0" err="1"/>
              <a:t>beim</a:t>
            </a:r>
            <a:r>
              <a:rPr lang="cs-CZ" b="1" dirty="0"/>
              <a:t> </a:t>
            </a:r>
            <a:r>
              <a:rPr lang="cs-CZ" b="1" dirty="0" err="1"/>
              <a:t>Didaktisieren</a:t>
            </a:r>
            <a:r>
              <a:rPr lang="cs-CZ" b="1" dirty="0"/>
              <a:t> (</a:t>
            </a:r>
            <a:r>
              <a:rPr lang="cs-CZ" b="1" dirty="0" err="1"/>
              <a:t>Vorteile</a:t>
            </a:r>
            <a:r>
              <a:rPr lang="cs-CZ" b="1" dirty="0"/>
              <a:t> x </a:t>
            </a:r>
            <a:r>
              <a:rPr lang="cs-CZ" b="1" dirty="0" err="1"/>
              <a:t>Nachteile</a:t>
            </a:r>
            <a:r>
              <a:rPr lang="cs-CZ" b="1" dirty="0"/>
              <a:t>)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- </a:t>
            </a:r>
            <a:r>
              <a:rPr lang="cs-CZ" dirty="0" err="1"/>
              <a:t>Schüler</a:t>
            </a:r>
            <a:r>
              <a:rPr lang="cs-CZ" dirty="0"/>
              <a:t> </a:t>
            </a:r>
            <a:r>
              <a:rPr lang="cs-CZ" dirty="0" err="1"/>
              <a:t>fotografieren</a:t>
            </a:r>
            <a:r>
              <a:rPr lang="cs-CZ" dirty="0"/>
              <a:t> </a:t>
            </a:r>
            <a:r>
              <a:rPr lang="cs-CZ" dirty="0" err="1"/>
              <a:t>lassen</a:t>
            </a:r>
            <a:r>
              <a:rPr lang="cs-CZ" dirty="0"/>
              <a:t> – </a:t>
            </a:r>
            <a:r>
              <a:rPr lang="cs-CZ" dirty="0" err="1"/>
              <a:t>mit</a:t>
            </a:r>
            <a:r>
              <a:rPr lang="cs-CZ" dirty="0"/>
              <a:t> </a:t>
            </a:r>
            <a:r>
              <a:rPr lang="cs-CZ" dirty="0" err="1"/>
              <a:t>einer</a:t>
            </a:r>
            <a:r>
              <a:rPr lang="cs-CZ" dirty="0"/>
              <a:t> </a:t>
            </a:r>
            <a:r>
              <a:rPr lang="cs-CZ" dirty="0" err="1"/>
              <a:t>konkreten</a:t>
            </a:r>
            <a:r>
              <a:rPr lang="cs-CZ" dirty="0"/>
              <a:t> </a:t>
            </a:r>
            <a:r>
              <a:rPr lang="cs-CZ" dirty="0" err="1"/>
              <a:t>Aufgabe</a:t>
            </a:r>
            <a:r>
              <a:rPr lang="cs-CZ" dirty="0"/>
              <a:t>: </a:t>
            </a:r>
            <a:r>
              <a:rPr lang="cs-CZ" dirty="0" err="1"/>
              <a:t>Fotografieren</a:t>
            </a:r>
            <a:r>
              <a:rPr lang="cs-CZ" dirty="0"/>
              <a:t> </a:t>
            </a:r>
            <a:r>
              <a:rPr lang="cs-CZ" dirty="0" err="1"/>
              <a:t>Sie</a:t>
            </a:r>
            <a:r>
              <a:rPr lang="cs-CZ" dirty="0"/>
              <a:t>,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Sie</a:t>
            </a:r>
            <a:r>
              <a:rPr lang="cs-CZ" dirty="0"/>
              <a:t> gut </a:t>
            </a:r>
            <a:r>
              <a:rPr lang="cs-CZ" dirty="0" err="1"/>
              <a:t>verstehen</a:t>
            </a:r>
            <a:r>
              <a:rPr lang="cs-CZ" dirty="0"/>
              <a:t>,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Sie</a:t>
            </a:r>
            <a:r>
              <a:rPr lang="cs-CZ" dirty="0"/>
              <a:t> </a:t>
            </a:r>
            <a:r>
              <a:rPr lang="cs-CZ" dirty="0" err="1"/>
              <a:t>nicht</a:t>
            </a:r>
            <a:r>
              <a:rPr lang="cs-CZ" dirty="0"/>
              <a:t> </a:t>
            </a:r>
            <a:r>
              <a:rPr lang="cs-CZ" dirty="0" err="1"/>
              <a:t>verstehen,was</a:t>
            </a:r>
            <a:r>
              <a:rPr lang="cs-CZ" dirty="0"/>
              <a:t> </a:t>
            </a:r>
            <a:r>
              <a:rPr lang="cs-CZ" dirty="0" err="1"/>
              <a:t>ein</a:t>
            </a:r>
            <a:r>
              <a:rPr lang="cs-CZ" dirty="0"/>
              <a:t> </a:t>
            </a:r>
            <a:r>
              <a:rPr lang="cs-CZ" dirty="0" err="1"/>
              <a:t>Thema</a:t>
            </a:r>
            <a:r>
              <a:rPr lang="cs-CZ" dirty="0"/>
              <a:t> </a:t>
            </a:r>
            <a:r>
              <a:rPr lang="cs-CZ" dirty="0" err="1"/>
              <a:t>betrifft</a:t>
            </a:r>
            <a:r>
              <a:rPr lang="cs-CZ" dirty="0"/>
              <a:t> </a:t>
            </a:r>
            <a:r>
              <a:rPr lang="cs-CZ" dirty="0" err="1"/>
              <a:t>u.a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844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B43F89-233F-4190-90F1-0E3E62D84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Textfragmente</a:t>
            </a:r>
            <a:r>
              <a:rPr lang="cs-CZ" dirty="0"/>
              <a:t>/</a:t>
            </a:r>
            <a:r>
              <a:rPr lang="cs-CZ" dirty="0" err="1"/>
              <a:t>Abkürz</a:t>
            </a:r>
            <a:r>
              <a:rPr lang="cs-CZ" dirty="0"/>
              <a:t>.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8E1784B-9773-4CC6-A05A-044F7431FD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36" y="1737360"/>
            <a:ext cx="6379213" cy="3588307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BA9E2F5-1B94-4DB6-8E38-B60B86936E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443" y="465851"/>
            <a:ext cx="3333542" cy="592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59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96FD7-291E-4CE2-A756-4AB22EFEF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Texte-</a:t>
            </a:r>
            <a:r>
              <a:rPr lang="cs-CZ" dirty="0" err="1"/>
              <a:t>Gewirr</a:t>
            </a:r>
            <a:endParaRPr lang="cs-CZ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E62B3AF-2D32-446A-9404-075E1F149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965" y="286603"/>
            <a:ext cx="4880715" cy="5797927"/>
          </a:xfrm>
        </p:spPr>
      </p:pic>
    </p:spTree>
    <p:extLst>
      <p:ext uri="{BB962C8B-B14F-4D97-AF65-F5344CB8AC3E}">
        <p14:creationId xmlns:p14="http://schemas.microsoft.com/office/powerpoint/2010/main" val="269589237"/>
      </p:ext>
    </p:extLst>
  </p:cSld>
  <p:clrMapOvr>
    <a:masterClrMapping/>
  </p:clrMapOvr>
</p:sld>
</file>

<file path=ppt/theme/theme1.xml><?xml version="1.0" encoding="utf-8"?>
<a:theme xmlns:a="http://schemas.openxmlformats.org/drawingml/2006/main" name="Rückblick">
  <a:themeElements>
    <a:clrScheme name="Rückblic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ückblick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Override1.xml><?xml version="1.0" encoding="utf-8"?>
<a:themeOverride xmlns:a="http://schemas.openxmlformats.org/drawingml/2006/main">
  <a:clrScheme name="Rückblick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1434</Words>
  <Application>Microsoft Office PowerPoint</Application>
  <PresentationFormat>Širokoúhlá obrazovka</PresentationFormat>
  <Paragraphs>132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Rückblick</vt:lpstr>
      <vt:lpstr>LiLa – methodisches Portal für Didaktisierung von authentischen Texten im DaF-Unterricht</vt:lpstr>
      <vt:lpstr>Struktur</vt:lpstr>
      <vt:lpstr>Prezentace aplikace PowerPoint</vt:lpstr>
      <vt:lpstr>LL im FSU</vt:lpstr>
      <vt:lpstr>SITUATION: Wahrnehmung von fremden Zeichen</vt:lpstr>
      <vt:lpstr>Rezeption der öffentlichen Texte (Badstübner-Kizik: 2018)</vt:lpstr>
      <vt:lpstr>INPUTS</vt:lpstr>
      <vt:lpstr>Textfragmente/Abkürz.</vt:lpstr>
      <vt:lpstr>Texte-Gewirr</vt:lpstr>
      <vt:lpstr>Eingeschränkte Sichtbarkeit - Piktogramm</vt:lpstr>
      <vt:lpstr>Moderne Technologien, Online-Suche (Google smog)</vt:lpstr>
      <vt:lpstr>Kontext verstehen</vt:lpstr>
      <vt:lpstr>Zusammenfassung von LL und Ausgangssituation für LiLa</vt:lpstr>
      <vt:lpstr>B) LiLa – methodisches Portal für Didaktisierung von authentischen Texten im DaF-Unterricht</vt:lpstr>
      <vt:lpstr>LiLa – Zur Struktur des Portals</vt:lpstr>
      <vt:lpstr>Methodisches Verfahren: 3-Phasen</vt:lpstr>
      <vt:lpstr>Prezentace aplikace PowerPoint</vt:lpstr>
      <vt:lpstr>U1 (ursprüngliche Version) </vt:lpstr>
      <vt:lpstr>C) Reflexion der Pilotierung/Erprobung </vt:lpstr>
      <vt:lpstr>Reflexion der Pilotierung/Erprobung </vt:lpstr>
      <vt:lpstr>U1- neue Version </vt:lpstr>
      <vt:lpstr>Reflexion der Pilotierung/Erprobung </vt:lpstr>
      <vt:lpstr>Reflexion der Pilotierung/Erprobung </vt:lpstr>
      <vt:lpstr>Vorteile der Arbeit mit öffentlichen Texten im Fremdspracheunterricht (Badstübner-Kizik: 2018)</vt:lpstr>
      <vt:lpstr>Ausblick</vt:lpstr>
      <vt:lpstr>Vielen Dank für Ihre Aufmerksamkeit.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LiLa – methodisches Portal für Didaktisierung von authentischen Texten im DaF-Unterricht</dc:title>
  <dc:creator>Jana</dc:creator>
  <cp:lastModifiedBy>Jana</cp:lastModifiedBy>
  <cp:revision>25</cp:revision>
  <dcterms:created xsi:type="dcterms:W3CDTF">2019-05-22T11:42:45Z</dcterms:created>
  <dcterms:modified xsi:type="dcterms:W3CDTF">2019-05-31T08:39:37Z</dcterms:modified>
</cp:coreProperties>
</file>