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9" r:id="rId10"/>
    <p:sldId id="270" r:id="rId11"/>
    <p:sldId id="263" r:id="rId12"/>
    <p:sldId id="267" r:id="rId13"/>
    <p:sldId id="268" r:id="rId14"/>
    <p:sldId id="264" r:id="rId15"/>
    <p:sldId id="266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D77300"/>
    <a:srgbClr val="B9006E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BDD082-1CAD-4400-AE10-CD0E2417F0A2}" v="36" dt="2020-12-06T10:01:24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na ikonu pridáte obrázok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dition.cnn.com/travel/article/morocco-high-speed-tgv-trains/index.html" TargetMode="External"/><Relationship Id="rId3" Type="http://schemas.openxmlformats.org/officeDocument/2006/relationships/hyperlink" Target="https://sk.wikipedia.org/wiki/Africk%C3%A1_%C3%BAnia#/media/S%C3%BAbor:Flag_of_the_African_Union.svg" TargetMode="External"/><Relationship Id="rId7" Type="http://schemas.openxmlformats.org/officeDocument/2006/relationships/hyperlink" Target="https://face2faceafrica.com/article/african-standby-force" TargetMode="External"/><Relationship Id="rId2" Type="http://schemas.openxmlformats.org/officeDocument/2006/relationships/hyperlink" Target="https://en.wikipedia.org/wiki/Organisation_of_African_Unity#/media/File:Flag_of_the_Organization_of_African_Unity_(1970%E2%80%932002);_Flag_of_the_African_Union_(2004%E2%80%932010)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u.int/es/node/37864" TargetMode="External"/><Relationship Id="rId11" Type="http://schemas.openxmlformats.org/officeDocument/2006/relationships/hyperlink" Target="https://au.int/en" TargetMode="External"/><Relationship Id="rId5" Type="http://schemas.openxmlformats.org/officeDocument/2006/relationships/hyperlink" Target="https://en.wikipedia.org/wiki/Assembly_of_the_African_Union#/media/File:50th_Anniversary_African_Union_Summit_in_Addis_Ababa,_Ethiopia.jpg" TargetMode="External"/><Relationship Id="rId10" Type="http://schemas.openxmlformats.org/officeDocument/2006/relationships/hyperlink" Target="https://is.muni.cz/th/f40ni/Nemcak.pdf" TargetMode="External"/><Relationship Id="rId4" Type="http://schemas.openxmlformats.org/officeDocument/2006/relationships/hyperlink" Target="https://au.int/en/about/symbols" TargetMode="External"/><Relationship Id="rId9" Type="http://schemas.openxmlformats.org/officeDocument/2006/relationships/hyperlink" Target="https://twitter.com/agenda2063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33F4BBA-DDA9-4AC4-AFC8-464A9131ED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A3965DA3-3308-41B7-B9EC-559D11747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71A2AD-4E2A-4146-8AD6-BAD04CB02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4040148" cy="528635"/>
          </a:xfrm>
        </p:spPr>
        <p:txBody>
          <a:bodyPr/>
          <a:lstStyle/>
          <a:p>
            <a:r>
              <a:rPr lang="sk-SK" dirty="0"/>
              <a:t>AFRICKÁ ÚNIA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D48B2A1-2190-4E3E-9B1B-AA685B905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69741"/>
            <a:ext cx="1430298" cy="517518"/>
          </a:xfrm>
        </p:spPr>
        <p:txBody>
          <a:bodyPr/>
          <a:lstStyle/>
          <a:p>
            <a:r>
              <a:rPr lang="sk-SK" sz="1800" dirty="0"/>
              <a:t>Adam Mokráň</a:t>
            </a:r>
          </a:p>
          <a:p>
            <a:r>
              <a:rPr lang="sk-SK" sz="1800" dirty="0"/>
              <a:t>UČO: 482017</a:t>
            </a:r>
          </a:p>
        </p:txBody>
      </p:sp>
    </p:spTree>
    <p:extLst>
      <p:ext uri="{BB962C8B-B14F-4D97-AF65-F5344CB8AC3E}">
        <p14:creationId xmlns:p14="http://schemas.microsoft.com/office/powerpoint/2010/main" val="145726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B279BD5-AA0C-4EF9-92ED-09B6456FA7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D565669-0C0C-4CF1-9106-65EE627C9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05800C-72B6-47B6-9D39-1476207A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AFRICKÉ POHOTOVOSTNÉ SILY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050F2555-A678-499B-9A49-2C164F1E8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5"/>
            <a:ext cx="5890350" cy="48711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Zakladajúca zmluva AÚ umožňuje intervenciu členského štátu v prípade:</a:t>
            </a:r>
          </a:p>
          <a:p>
            <a:pPr lvl="1" algn="just"/>
            <a:r>
              <a:rPr lang="sk-SK" sz="1800" b="1" dirty="0"/>
              <a:t>Vojnových zločinov</a:t>
            </a:r>
          </a:p>
          <a:p>
            <a:pPr lvl="1" algn="just"/>
            <a:r>
              <a:rPr lang="sk-SK" sz="1800" b="1" dirty="0"/>
              <a:t>Zločinov proti ľudskosti</a:t>
            </a:r>
          </a:p>
          <a:p>
            <a:pPr lvl="1" algn="just"/>
            <a:r>
              <a:rPr lang="sk-SK" sz="1800" b="1" dirty="0"/>
              <a:t>Genocídy</a:t>
            </a:r>
            <a:endParaRPr lang="en-GB" sz="1800" dirty="0"/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Funkcie ASF:</a:t>
            </a:r>
          </a:p>
          <a:p>
            <a:pPr lvl="1" algn="just"/>
            <a:r>
              <a:rPr lang="sk-SK" sz="1800" b="1" dirty="0"/>
              <a:t>Intervencia členského štátu s cieľom obnoviť mier a bezpečnosť</a:t>
            </a:r>
          </a:p>
          <a:p>
            <a:pPr lvl="1" algn="just"/>
            <a:r>
              <a:rPr lang="sk-SK" sz="1800" b="1" dirty="0"/>
              <a:t>Preventívne operácie s cieľom predísť konfliktu, zmierniť eskaláciu konfliktu, zabrániť rozšíreniu konfliktu do okolitých krajín, zabezpečiť mier, pokiaľ súperiace strany uzavreli dohodu</a:t>
            </a:r>
          </a:p>
          <a:p>
            <a:pPr lvl="1" algn="just"/>
            <a:r>
              <a:rPr lang="sk-SK" sz="1800" dirty="0"/>
              <a:t>Demobilizačné operácie v obdobiach po konfliktoch</a:t>
            </a:r>
          </a:p>
          <a:p>
            <a:pPr lvl="1" algn="just"/>
            <a:r>
              <a:rPr lang="sk-SK" sz="1800" dirty="0"/>
              <a:t>Pomoc civilnému obyvateľstvu pri veľkých prírodných katastrofách</a:t>
            </a:r>
          </a:p>
          <a:p>
            <a:pPr lvl="1" algn="just"/>
            <a:r>
              <a:rPr lang="sk-SK" sz="1800" dirty="0"/>
              <a:t>Pozorovacie a monitorovacie misie</a:t>
            </a:r>
          </a:p>
          <a:p>
            <a:pPr lvl="1" algn="just"/>
            <a:r>
              <a:rPr lang="sk-SK" sz="1800" b="1" dirty="0"/>
              <a:t>Ďalšie funkcie môže kedykoľvek stanoviť Rada pre mier a bezpečnosť</a:t>
            </a:r>
            <a:endParaRPr lang="sk-SK" sz="1800" dirty="0"/>
          </a:p>
        </p:txBody>
      </p:sp>
      <p:pic>
        <p:nvPicPr>
          <p:cNvPr id="9" name="Obrázok 8" descr="Obrázok, na ktorom je osoba, vonkajšie, uniforma, muž&#10;&#10;Automaticky generovaný popis">
            <a:extLst>
              <a:ext uri="{FF2B5EF4-FFF2-40B4-BE49-F238E27FC236}">
                <a16:creationId xmlns:a16="http://schemas.microsoft.com/office/drawing/2014/main" id="{9D6CC6FF-5AC1-4CEF-B730-7BE80E30A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125" y="2057120"/>
            <a:ext cx="3952875" cy="2743760"/>
          </a:xfrm>
          <a:prstGeom prst="rect">
            <a:avLst/>
          </a:prstGeom>
        </p:spPr>
      </p:pic>
      <p:sp>
        <p:nvSpPr>
          <p:cNvPr id="10" name="BlokTextu 9">
            <a:extLst>
              <a:ext uri="{FF2B5EF4-FFF2-40B4-BE49-F238E27FC236}">
                <a16:creationId xmlns:a16="http://schemas.microsoft.com/office/drawing/2014/main" id="{C6451963-B99E-4B13-8BAE-57401191B04C}"/>
              </a:ext>
            </a:extLst>
          </p:cNvPr>
          <p:cNvSpPr txBox="1"/>
          <p:nvPr/>
        </p:nvSpPr>
        <p:spPr>
          <a:xfrm>
            <a:off x="7706812" y="4800880"/>
            <a:ext cx="3577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/>
              <a:t>Obrázok 06: Africké pohotovostné sily</a:t>
            </a:r>
          </a:p>
        </p:txBody>
      </p:sp>
    </p:spTree>
    <p:extLst>
      <p:ext uri="{BB962C8B-B14F-4D97-AF65-F5344CB8AC3E}">
        <p14:creationId xmlns:p14="http://schemas.microsoft.com/office/powerpoint/2010/main" val="1089497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207755-D05E-464D-9903-49E493CA50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5C9B56B-194A-479E-9D38-7832BA6658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7AD40D-A9BF-4655-B22B-089A5313C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AGENDA 2063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A5307A5D-E334-4CC1-840C-3C8778E9A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7300"/>
            <a:ext cx="6604725" cy="4880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/>
              <a:t>Dokument bol prijatý na oslavách 50. výročia založenia OAJ v roku 2013</a:t>
            </a:r>
          </a:p>
          <a:p>
            <a:pPr algn="just">
              <a:lnSpc>
                <a:spcPct val="100000"/>
              </a:lnSpc>
            </a:pPr>
            <a:r>
              <a:rPr lang="sk-SK" sz="1800" b="1" dirty="0"/>
              <a:t>Plán na 50 rokov (2013-2063)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Strategický politický plán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Vznikol kvôli potrebe predefinovania priorít AÚ (z boja proti kolonializmu a apartheidu sa priority presunuli na ekonomickú spoluprácu a politickú súdržnosť)</a:t>
            </a:r>
          </a:p>
          <a:p>
            <a:pPr algn="just">
              <a:lnSpc>
                <a:spcPct val="100000"/>
              </a:lnSpc>
            </a:pPr>
            <a:r>
              <a:rPr lang="sk-SK" sz="1800" b="1" dirty="0"/>
              <a:t>Rozdelená na 5 10-ročných implementačných plánov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Oblasti, o ktorých hovorí Agenda 2063:</a:t>
            </a:r>
          </a:p>
          <a:p>
            <a:pPr lvl="1" algn="just"/>
            <a:r>
              <a:rPr lang="sk-SK" sz="1800" dirty="0"/>
              <a:t>Ekonomický rozvoj</a:t>
            </a:r>
          </a:p>
          <a:p>
            <a:pPr lvl="1" algn="just"/>
            <a:r>
              <a:rPr lang="sk-SK" sz="1800" dirty="0"/>
              <a:t>Sociálny rozvoj</a:t>
            </a:r>
          </a:p>
          <a:p>
            <a:pPr lvl="1" algn="just"/>
            <a:r>
              <a:rPr lang="sk-SK" sz="1800" dirty="0"/>
              <a:t>Kontinentálna integrácia</a:t>
            </a:r>
          </a:p>
          <a:p>
            <a:pPr lvl="1" algn="just"/>
            <a:r>
              <a:rPr lang="sk-SK" sz="1800" dirty="0"/>
              <a:t>Regionálna integrácia</a:t>
            </a:r>
          </a:p>
          <a:p>
            <a:pPr lvl="1" algn="just"/>
            <a:r>
              <a:rPr lang="sk-SK" sz="1800" dirty="0"/>
              <a:t>Rozvoj demokracie</a:t>
            </a:r>
          </a:p>
          <a:p>
            <a:pPr lvl="1" algn="just"/>
            <a:r>
              <a:rPr lang="sk-SK" sz="1800" dirty="0"/>
              <a:t>Zabezpečenie mieru na africkom kontinente</a:t>
            </a:r>
          </a:p>
          <a:p>
            <a:pPr lvl="1" algn="just"/>
            <a:r>
              <a:rPr lang="sk-SK" sz="1800" dirty="0"/>
              <a:t>Bezpečnosť kontinentu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6EED9AB2-44A2-4E8F-BEC7-34F54955F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000" y="1524000"/>
            <a:ext cx="3810000" cy="3810000"/>
          </a:xfrm>
          <a:prstGeom prst="rect">
            <a:avLst/>
          </a:prstGeom>
        </p:spPr>
      </p:pic>
      <p:sp>
        <p:nvSpPr>
          <p:cNvPr id="10" name="BlokTextu 9">
            <a:extLst>
              <a:ext uri="{FF2B5EF4-FFF2-40B4-BE49-F238E27FC236}">
                <a16:creationId xmlns:a16="http://schemas.microsoft.com/office/drawing/2014/main" id="{D556DD3A-502A-49B1-8D59-4FCECA0B55BE}"/>
              </a:ext>
            </a:extLst>
          </p:cNvPr>
          <p:cNvSpPr txBox="1"/>
          <p:nvPr/>
        </p:nvSpPr>
        <p:spPr>
          <a:xfrm>
            <a:off x="8311650" y="4884787"/>
            <a:ext cx="251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i="1" dirty="0">
                <a:latin typeface="+mn-lt"/>
              </a:rPr>
              <a:t>Obrázok 07: Agenda 2063, propagačná grafika</a:t>
            </a:r>
          </a:p>
        </p:txBody>
      </p:sp>
    </p:spTree>
    <p:extLst>
      <p:ext uri="{BB962C8B-B14F-4D97-AF65-F5344CB8AC3E}">
        <p14:creationId xmlns:p14="http://schemas.microsoft.com/office/powerpoint/2010/main" val="2628209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43765C4-FDB1-407F-89DB-5C9C820368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B9D31B3-5D8F-4618-8366-6143E11D8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F6EDF7-059A-4172-9BA3-0A041221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AGENDA 2063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82687968-0913-4344-8540-7557BE48F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5"/>
            <a:ext cx="10753200" cy="487117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sk-SK" sz="1800" b="1" dirty="0">
                <a:solidFill>
                  <a:srgbClr val="0000DC"/>
                </a:solidFill>
              </a:rPr>
              <a:t>Výber konkrétnych zámerov (prvá desaťročnica, 2013-2023):</a:t>
            </a:r>
          </a:p>
          <a:p>
            <a:pPr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Postavenie žien a detí:</a:t>
            </a:r>
          </a:p>
          <a:p>
            <a:pPr lvl="1"/>
            <a:r>
              <a:rPr lang="sk-SK" sz="1800" b="1" dirty="0"/>
              <a:t>Do roku 2023 skončí: obchodovanie s ľuďmi, odvádzanie detí do armády, detská práca, manželstvá neplnoletých</a:t>
            </a:r>
            <a:endParaRPr lang="sk-SK" sz="1800" dirty="0">
              <a:solidFill>
                <a:srgbClr val="0000DC"/>
              </a:solidFill>
            </a:endParaRPr>
          </a:p>
          <a:p>
            <a:pPr lvl="1"/>
            <a:r>
              <a:rPr lang="sk-SK" sz="1800" dirty="0"/>
              <a:t>Do roku 2023 budú odstránené všetky prekážky v nadobúdaní majetku/dedení majetku ženami, v podpisovaní pracovných zmlúv ženami, vo vedení a spravovaní bankového účtu ženami</a:t>
            </a:r>
          </a:p>
          <a:p>
            <a:pPr lvl="1"/>
            <a:r>
              <a:rPr lang="sk-SK" sz="1800" dirty="0"/>
              <a:t>Rodová rovnosť bude normou pre všetky orgány AÚ</a:t>
            </a:r>
          </a:p>
          <a:p>
            <a:pPr lvl="1"/>
            <a:r>
              <a:rPr lang="sk-SK" sz="1800" dirty="0"/>
              <a:t>Do roku 2023 sa znížia všetky formy násilia páchaného na ženách o 1/3</a:t>
            </a:r>
          </a:p>
          <a:p>
            <a:pPr lvl="1"/>
            <a:r>
              <a:rPr lang="sk-SK" sz="1800" dirty="0"/>
              <a:t>15% všetkých nových firiem bude vychádzať z talentu a vynaliezavosti mládeže</a:t>
            </a:r>
          </a:p>
          <a:p>
            <a:pPr lvl="1"/>
            <a:r>
              <a:rPr lang="sk-SK" sz="1800" dirty="0"/>
              <a:t>Mládež bude mobilná</a:t>
            </a:r>
          </a:p>
          <a:p>
            <a:pPr lvl="1"/>
            <a:r>
              <a:rPr lang="sk-SK" sz="1800" dirty="0"/>
              <a:t>Podiel nezamestnaných mladých ľudí sa zníži aspoň o 1/4 v porovnaní s rokom 2013</a:t>
            </a:r>
          </a:p>
          <a:p>
            <a:pPr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Integrácia Afriky:</a:t>
            </a:r>
          </a:p>
          <a:p>
            <a:pPr lvl="1"/>
            <a:r>
              <a:rPr lang="sk-SK" sz="1800" b="1" dirty="0"/>
              <a:t>Zabezpečí sa voľný pohyb tovarov, služieb a kapitálu</a:t>
            </a:r>
          </a:p>
          <a:p>
            <a:pPr lvl="1"/>
            <a:r>
              <a:rPr lang="sk-SK" sz="1800" b="1" dirty="0"/>
              <a:t>Osoby cestujúce do ktoréhokoľvek členského štátu budú mať možnosť získať vízum v mieste vstupu do štátu</a:t>
            </a:r>
          </a:p>
          <a:p>
            <a:pPr lvl="1"/>
            <a:r>
              <a:rPr lang="sk-SK" sz="1800" dirty="0"/>
              <a:t>Od roku 2023 budú prevádzkyschopné Africká colná únia, Africký spoločný trh a Africká menová únia</a:t>
            </a:r>
          </a:p>
          <a:p>
            <a:pPr lvl="1"/>
            <a:r>
              <a:rPr lang="sk-SK" sz="1800" dirty="0"/>
              <a:t>Sieť afrických rýchlostných vlakov prejde počiatočnou schvaľovacou fázou a rýchlovlak bude prevážať pasažierov medzi 2 prvými spojenými mestami</a:t>
            </a:r>
          </a:p>
        </p:txBody>
      </p:sp>
    </p:spTree>
    <p:extLst>
      <p:ext uri="{BB962C8B-B14F-4D97-AF65-F5344CB8AC3E}">
        <p14:creationId xmlns:p14="http://schemas.microsoft.com/office/powerpoint/2010/main" val="351075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DE4BD48-A2BD-4358-9773-F86A44E7F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B074163-B7CA-461C-9F8A-383816426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A3B7EC-7AB1-46AD-82A9-C94983D19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AGENDA 2063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AD05429F-26AA-4AEC-AC32-47B45D462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6"/>
            <a:ext cx="5376000" cy="487117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Zvyšovanie životnej úrovne:</a:t>
            </a:r>
          </a:p>
          <a:p>
            <a:pPr lvl="1" algn="just"/>
            <a:r>
              <a:rPr lang="sk-SK" sz="1800" b="1" dirty="0"/>
              <a:t>Reálne príjmy na obyvateľa budú o 1/3 vyššie, než v roku 2013</a:t>
            </a:r>
          </a:p>
          <a:p>
            <a:pPr lvl="1" algn="just"/>
            <a:r>
              <a:rPr lang="sk-SK" sz="1800" b="1" dirty="0"/>
              <a:t>Na polovicu v porovnaní s rokom 2013 budú znížené: úmrtia tehotných žien, úmrtia z podvýživy, úmrtia novorodencov, úmrtia v súvislosti s HIV/AIDS, úmrtia v súvislosti s maláriou</a:t>
            </a:r>
          </a:p>
          <a:p>
            <a:pPr lvl="1" algn="just"/>
            <a:r>
              <a:rPr lang="sk-SK" sz="1800" b="1" dirty="0"/>
              <a:t>9/10 ľudí bude mať prístup k pitnej vode</a:t>
            </a:r>
          </a:p>
          <a:p>
            <a:pPr lvl="1" algn="just"/>
            <a:r>
              <a:rPr lang="sk-SK" sz="1800" dirty="0"/>
              <a:t>Mestá budú recyklovať aspoň 50% odpadov, ktoré vyprodukujú</a:t>
            </a:r>
          </a:p>
          <a:p>
            <a:pPr lvl="1" algn="just"/>
            <a:r>
              <a:rPr lang="sk-SK" sz="1800" dirty="0" err="1"/>
              <a:t>Pripojiteľnosť</a:t>
            </a:r>
            <a:r>
              <a:rPr lang="sk-SK" sz="1800" dirty="0"/>
              <a:t> k internetu a elektrickej energii sa zvýši o 50%</a:t>
            </a:r>
          </a:p>
          <a:p>
            <a:pPr lvl="1" algn="just"/>
            <a:r>
              <a:rPr lang="sk-SK" sz="1800" dirty="0"/>
              <a:t>Budú existovať pracovné príležitosti aspoň pre každého štvrtého obyvateľa, hľadajúceho prácu</a:t>
            </a:r>
          </a:p>
          <a:p>
            <a:pPr lvl="1" algn="just"/>
            <a:endParaRPr lang="sk-SK" sz="1800" dirty="0"/>
          </a:p>
        </p:txBody>
      </p:sp>
      <p:pic>
        <p:nvPicPr>
          <p:cNvPr id="7" name="Obrázok 6" descr="Obrázok, na ktorom je vonkajšie, doprava, obrovské, muž&#10;&#10;Automaticky generovaný popis">
            <a:extLst>
              <a:ext uri="{FF2B5EF4-FFF2-40B4-BE49-F238E27FC236}">
                <a16:creationId xmlns:a16="http://schemas.microsoft.com/office/drawing/2014/main" id="{729C84F3-352B-4A59-88B6-0D287C064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750" y="2116984"/>
            <a:ext cx="4667250" cy="2624032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F5C53CA0-59A4-42AD-A2B0-6452F4F55E4D}"/>
              </a:ext>
            </a:extLst>
          </p:cNvPr>
          <p:cNvSpPr txBox="1"/>
          <p:nvPr/>
        </p:nvSpPr>
        <p:spPr>
          <a:xfrm>
            <a:off x="6749550" y="4741016"/>
            <a:ext cx="4777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>
                <a:latin typeface="+mn-lt"/>
              </a:rPr>
              <a:t>Obrázok 08: prvý africký rýchlovlak (Maroko), 2018</a:t>
            </a:r>
          </a:p>
        </p:txBody>
      </p:sp>
    </p:spTree>
    <p:extLst>
      <p:ext uri="{BB962C8B-B14F-4D97-AF65-F5344CB8AC3E}">
        <p14:creationId xmlns:p14="http://schemas.microsoft.com/office/powerpoint/2010/main" val="98459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9CE6DBD-6A9C-4793-8F7C-1870819AFB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EF175C7-26F1-4E53-8B4E-E2AA0513F8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CBC7BA-0130-4BF8-9ED6-0445A5331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ROZPOČET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59244C1-FA67-4B40-AF78-BE7236D8E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7300"/>
            <a:ext cx="10753200" cy="4880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Na finančný rok 2019: </a:t>
            </a:r>
          </a:p>
          <a:p>
            <a:pPr lvl="1" algn="just"/>
            <a:r>
              <a:rPr lang="sk-SK" sz="1800" dirty="0"/>
              <a:t>Schválený na summite AÚ v Nouakchott (Mauritánia)</a:t>
            </a:r>
          </a:p>
          <a:p>
            <a:pPr lvl="1" algn="just"/>
            <a:r>
              <a:rPr lang="sk-SK" sz="1800" b="1" dirty="0"/>
              <a:t>681,5 mil. $</a:t>
            </a:r>
          </a:p>
          <a:p>
            <a:pPr lvl="1" algn="just"/>
            <a:r>
              <a:rPr lang="sk-SK" sz="1800" dirty="0"/>
              <a:t>12% nárast v porovnaní s rokom 2018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Na finančný rok 2020:</a:t>
            </a:r>
          </a:p>
          <a:p>
            <a:pPr lvl="1" algn="just"/>
            <a:r>
              <a:rPr lang="sk-SK" sz="1800" dirty="0"/>
              <a:t>Schválený na summite AÚ v Niamey (Niger)</a:t>
            </a:r>
          </a:p>
          <a:p>
            <a:pPr lvl="1" algn="just"/>
            <a:r>
              <a:rPr lang="sk-SK" sz="1800" b="1" dirty="0"/>
              <a:t>647,3 mil. $:</a:t>
            </a:r>
          </a:p>
          <a:p>
            <a:pPr marL="1200150" lvl="2" indent="-285750" algn="just">
              <a:buClr>
                <a:srgbClr val="0000DC"/>
              </a:buClr>
              <a:buFont typeface="Arial" panose="020B0604020202020204" pitchFamily="34" charset="0"/>
              <a:buChar char="‒"/>
            </a:pPr>
            <a:r>
              <a:rPr lang="sk-SK" sz="1800" dirty="0"/>
              <a:t>157,2 mil. $: operatívny rozpočet: administratíva</a:t>
            </a:r>
          </a:p>
          <a:p>
            <a:pPr marL="1200150" lvl="2" indent="-285750" algn="just">
              <a:buClr>
                <a:srgbClr val="0000DC"/>
              </a:buClr>
              <a:buFont typeface="Arial" panose="020B0604020202020204" pitchFamily="34" charset="0"/>
              <a:buChar char="‒"/>
            </a:pPr>
            <a:r>
              <a:rPr lang="sk-SK" sz="1800" dirty="0"/>
              <a:t>216,9 mil. $: programový rozpočet: plnenie kľúčových politík (napr. Agenda 2063)</a:t>
            </a:r>
          </a:p>
          <a:p>
            <a:pPr marL="1200150" lvl="2" indent="-285750" algn="just">
              <a:buClr>
                <a:srgbClr val="0000DC"/>
              </a:buClr>
              <a:buFont typeface="Arial" panose="020B0604020202020204" pitchFamily="34" charset="0"/>
              <a:buChar char="‒"/>
            </a:pPr>
            <a:r>
              <a:rPr lang="sk-SK" sz="1800" dirty="0"/>
              <a:t>273,1 mil. $: operácie na posilnenie mieru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Členské krajiny často nemajú prostriedky na prispievanie do rozpočtu a preto za </a:t>
            </a:r>
            <a:r>
              <a:rPr lang="sk-SK" sz="1800" dirty="0" err="1"/>
              <a:t>ne</a:t>
            </a:r>
            <a:r>
              <a:rPr lang="sk-SK" sz="1800" dirty="0"/>
              <a:t> platia bohatšie krajiny (príspevky chudobných krajín sa ale odkladajú na neurčito)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V porovnaní napr. s rozpočtom EÚ je rozpočet AÚ veľmi nízky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Mnoho politikov v Afrike kritizuje neplnenie stanovených plánov napr. v Agende 2063 (je to spôsobené aj nízkym rozpočtom, ktorý pokrýva skôr len administratívne zabezpečenie všetkých inštitúcií AÚ</a:t>
            </a:r>
          </a:p>
        </p:txBody>
      </p:sp>
    </p:spTree>
    <p:extLst>
      <p:ext uri="{BB962C8B-B14F-4D97-AF65-F5344CB8AC3E}">
        <p14:creationId xmlns:p14="http://schemas.microsoft.com/office/powerpoint/2010/main" val="85879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7270794-A4E1-4F48-94AE-EF58BA3D31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0F671B6-325D-4F09-AD77-9DC8AE80C9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086396-D99C-43A6-AEF2-5CEB7CDF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ZDROJE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AB00CE7-C5D2-4166-806C-3EB9DF1B9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5"/>
            <a:ext cx="10753200" cy="48711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400" dirty="0"/>
              <a:t>Obrázok 01: </a:t>
            </a:r>
            <a:r>
              <a:rPr lang="sk-SK" sz="1400" dirty="0">
                <a:hlinkClick r:id="rId2"/>
              </a:rPr>
              <a:t>https://en.wikipedia.org/wiki/Organisation_of_African_Unity#/media/File:Flag_of_the_Organization_of_African_Unity_(1970%E2%80%932002);_Flag_of_the_African_Union_(2004%E2%80%932010).svg</a:t>
            </a: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sk-SK" sz="1400" dirty="0"/>
              <a:t> Obrázok 02: </a:t>
            </a:r>
            <a:r>
              <a:rPr lang="sk-SK" sz="1400" dirty="0">
                <a:hlinkClick r:id="rId3"/>
              </a:rPr>
              <a:t>https://sk.wikipedia.org/wiki/Africk%C3%A1_%C3%BAnia#/media/S%C3%BAbor:Flag_of_the_African_Union.svg</a:t>
            </a: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sk-SK" sz="1400" dirty="0"/>
              <a:t>Obrázok 03: </a:t>
            </a:r>
            <a:r>
              <a:rPr lang="sk-SK" sz="1400" dirty="0">
                <a:hlinkClick r:id="rId4"/>
              </a:rPr>
              <a:t>https://au.int/en/about/symbols</a:t>
            </a: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sk-SK" sz="1400" dirty="0"/>
              <a:t>Obrázok 04: </a:t>
            </a:r>
            <a:r>
              <a:rPr lang="sk-SK" sz="1400" dirty="0">
                <a:hlinkClick r:id="rId5"/>
              </a:rPr>
              <a:t>https://en.wikipedia.org/wiki/Assembly_of_the_African_Union#/media/File:50th_Anniversary_African_Union_Summit_in_Addis_Ababa,_Ethiopia.jpg</a:t>
            </a:r>
            <a:r>
              <a:rPr lang="sk-SK" sz="14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sk-SK" sz="1400" dirty="0"/>
              <a:t>Obrázok 05: </a:t>
            </a:r>
            <a:r>
              <a:rPr lang="sk-SK" sz="1400" dirty="0">
                <a:hlinkClick r:id="rId6"/>
              </a:rPr>
              <a:t>https://au.int/es/node/37864</a:t>
            </a:r>
            <a:r>
              <a:rPr lang="sk-SK" sz="14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sk-SK" sz="1400" dirty="0"/>
              <a:t>Obrázok 06: </a:t>
            </a:r>
            <a:r>
              <a:rPr lang="sk-SK" sz="1400" dirty="0">
                <a:hlinkClick r:id="rId7"/>
              </a:rPr>
              <a:t>https://face2faceafrica.com/article/african-standby-force</a:t>
            </a: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sk-SK" sz="1400" dirty="0"/>
              <a:t>Obrázok 07: </a:t>
            </a:r>
            <a:r>
              <a:rPr lang="sk-SK" sz="1400" dirty="0">
                <a:hlinkClick r:id="rId8"/>
              </a:rPr>
              <a:t>https://edition.cnn.com/travel/article/morocco-high-speed-tgv-trains/index.html</a:t>
            </a: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sk-SK" sz="1400" dirty="0"/>
              <a:t>Obrázok 08: </a:t>
            </a:r>
            <a:r>
              <a:rPr lang="sk-SK" sz="1400" dirty="0">
                <a:hlinkClick r:id="rId9"/>
              </a:rPr>
              <a:t>https://twitter.com/agenda2063n </a:t>
            </a:r>
            <a:r>
              <a:rPr lang="sk-SK" sz="1400" dirty="0">
                <a:hlinkClick r:id="rId8"/>
              </a:rPr>
              <a:t>https://edition.cnn.com/travel/article/morocco-high-speed-tgv-trains/index.html</a:t>
            </a:r>
            <a:endParaRPr lang="sk-SK" sz="1400" dirty="0"/>
          </a:p>
          <a:p>
            <a:pPr algn="just">
              <a:lnSpc>
                <a:spcPct val="100000"/>
              </a:lnSpc>
            </a:pP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cs-CZ" sz="1400" dirty="0" err="1"/>
              <a:t>Němčák</a:t>
            </a:r>
            <a:r>
              <a:rPr lang="cs-CZ" sz="1400" dirty="0"/>
              <a:t>, V. (2008). </a:t>
            </a:r>
            <a:r>
              <a:rPr lang="cs-CZ" sz="1400" i="1" dirty="0"/>
              <a:t>Ochrana lidských práv v rámci Africké unie</a:t>
            </a:r>
            <a:r>
              <a:rPr lang="sk-SK" sz="1400" dirty="0"/>
              <a:t> (Bakalárska práca). Dostupné z </a:t>
            </a:r>
            <a:r>
              <a:rPr lang="sk-SK" sz="1400" dirty="0">
                <a:hlinkClick r:id="rId10"/>
              </a:rPr>
              <a:t>https://is.muni.cz/th/f40ni/Nemcak.pdf</a:t>
            </a:r>
            <a:endParaRPr lang="sk-SK" sz="1400" dirty="0"/>
          </a:p>
          <a:p>
            <a:pPr algn="just">
              <a:lnSpc>
                <a:spcPct val="100000"/>
              </a:lnSpc>
            </a:pPr>
            <a:r>
              <a:rPr lang="sk-SK" sz="1400" dirty="0"/>
              <a:t>Webstránka Africkej únie: </a:t>
            </a:r>
            <a:r>
              <a:rPr lang="sk-SK" sz="1400" dirty="0">
                <a:hlinkClick r:id="rId11"/>
              </a:rPr>
              <a:t>https://au.int/en</a:t>
            </a:r>
            <a:endParaRPr lang="sk-SK" sz="1400" dirty="0"/>
          </a:p>
          <a:p>
            <a:pPr algn="just"/>
            <a:endParaRPr lang="sk-SK" sz="1000" dirty="0"/>
          </a:p>
        </p:txBody>
      </p:sp>
    </p:spTree>
    <p:extLst>
      <p:ext uri="{BB962C8B-B14F-4D97-AF65-F5344CB8AC3E}">
        <p14:creationId xmlns:p14="http://schemas.microsoft.com/office/powerpoint/2010/main" val="24068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988FC710-5C1B-4A86-88A0-797DBA8851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FBD37E4-9FC4-4D2B-833A-0BE98C62E0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25A533-7938-4EE0-AC1C-D190441C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SITUÁCIA PO 2. SV. VOJNE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B23F892-B539-482B-B3E9-95AF7C0B1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7300"/>
            <a:ext cx="6214200" cy="4880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/>
              <a:t>2 prúdy integrácie afrického kontinentu: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>
                <a:solidFill>
                  <a:srgbClr val="0000DC"/>
                </a:solidFill>
              </a:rPr>
              <a:t>Federatívne usporiadanie:</a:t>
            </a:r>
            <a:r>
              <a:rPr lang="sk-SK" sz="1800" dirty="0"/>
              <a:t> Africké štáty by tvorili 1 súdržný celok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>
                <a:solidFill>
                  <a:srgbClr val="0000DC"/>
                </a:solidFill>
              </a:rPr>
              <a:t>Medzinárodná organizácia:</a:t>
            </a:r>
            <a:r>
              <a:rPr lang="sk-SK" sz="1800" dirty="0"/>
              <a:t> spolupráca suverénnych štátov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1963:</a:t>
            </a:r>
            <a:r>
              <a:rPr lang="sk-SK" sz="1800" dirty="0"/>
              <a:t> vznik </a:t>
            </a:r>
            <a:r>
              <a:rPr lang="sk-SK" sz="1800" b="1" dirty="0"/>
              <a:t>Organizácie africkej jednoty</a:t>
            </a:r>
            <a:r>
              <a:rPr lang="sk-SK" sz="1800" dirty="0"/>
              <a:t> – OAJ (</a:t>
            </a:r>
            <a:r>
              <a:rPr lang="en-GB" sz="1800" dirty="0"/>
              <a:t>Organisation of African Unity</a:t>
            </a:r>
            <a:r>
              <a:rPr lang="sk-SK" sz="18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Zámery OAJ: zbaviť sa zbytkov koloniálnych systémov na kontinente, potlačiť apartheid, zabezpečiť suverenitu jednotlivých členských štátov, pôsobiť súdržne a solidárne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OAJ nedosahovala výraznejších úspechov v zahraničnej politike, ani nepôsobila zjednocujúco dovnútra </a:t>
            </a:r>
            <a:r>
              <a:rPr lang="sk-SK" sz="1800" dirty="0">
                <a:sym typeface="Wingdings" panose="05000000000000000000" pitchFamily="2" charset="2"/>
              </a:rPr>
              <a:t> mnoho politikov sa dožadovalo reforiem, alebo vzniku novej organizácie africkej integrácie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  <a:sym typeface="Wingdings" panose="05000000000000000000" pitchFamily="2" charset="2"/>
              </a:rPr>
              <a:t>2001:</a:t>
            </a:r>
            <a:r>
              <a:rPr lang="sk-SK" sz="1800" dirty="0">
                <a:sym typeface="Wingdings" panose="05000000000000000000" pitchFamily="2" charset="2"/>
              </a:rPr>
              <a:t> vznik </a:t>
            </a:r>
            <a:r>
              <a:rPr lang="sk-SK" sz="1800" b="1" dirty="0">
                <a:sym typeface="Wingdings" panose="05000000000000000000" pitchFamily="2" charset="2"/>
              </a:rPr>
              <a:t>Africkej únie</a:t>
            </a:r>
            <a:r>
              <a:rPr lang="sk-SK" sz="1800" dirty="0">
                <a:sym typeface="Wingdings" panose="05000000000000000000" pitchFamily="2" charset="2"/>
              </a:rPr>
              <a:t> – AÚ (</a:t>
            </a:r>
            <a:r>
              <a:rPr lang="en-GB" sz="1800" dirty="0">
                <a:sym typeface="Wingdings" panose="05000000000000000000" pitchFamily="2" charset="2"/>
              </a:rPr>
              <a:t>African Union</a:t>
            </a:r>
            <a:r>
              <a:rPr lang="sk-SK" sz="1800" dirty="0">
                <a:sym typeface="Wingdings" panose="05000000000000000000" pitchFamily="2" charset="2"/>
              </a:rPr>
              <a:t>)</a:t>
            </a:r>
            <a:endParaRPr lang="sk-SK" sz="1800" dirty="0"/>
          </a:p>
          <a:p>
            <a:endParaRPr lang="sk-SK" sz="160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9F42D40-CF2B-467D-B020-84AA7A1C88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108" y="2131876"/>
            <a:ext cx="3892892" cy="2594248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F3B9E154-5CB6-4D1F-A226-714908E3E0E1}"/>
              </a:ext>
            </a:extLst>
          </p:cNvPr>
          <p:cNvSpPr txBox="1"/>
          <p:nvPr/>
        </p:nvSpPr>
        <p:spPr>
          <a:xfrm>
            <a:off x="8329226" y="4726124"/>
            <a:ext cx="23926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>
                <a:latin typeface="+mn-lt"/>
              </a:rPr>
              <a:t>Obrázok 01: vlajka OAJ</a:t>
            </a:r>
          </a:p>
        </p:txBody>
      </p:sp>
    </p:spTree>
    <p:extLst>
      <p:ext uri="{BB962C8B-B14F-4D97-AF65-F5344CB8AC3E}">
        <p14:creationId xmlns:p14="http://schemas.microsoft.com/office/powerpoint/2010/main" val="88160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CF3ED01-838D-43E9-BCDB-ED01999397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6D3B859-CEAF-4343-A344-FEE90F6F9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8A90F5-AEA9-4182-B596-51F2D7BAE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VZNIK AFRICKEJ ÚNIE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B5AEA03-E530-4BC5-B4C8-9ABD7B969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57300"/>
            <a:ext cx="7242901" cy="4880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1999:</a:t>
            </a:r>
            <a:r>
              <a:rPr lang="sk-SK" sz="1800" dirty="0"/>
              <a:t> prvý popud na vznik AÚ zo strany hláv štátov OAJ (</a:t>
            </a:r>
            <a:r>
              <a:rPr lang="sk-SK" sz="1800" dirty="0" err="1"/>
              <a:t>Sirtská</a:t>
            </a:r>
            <a:r>
              <a:rPr lang="sk-SK" sz="1800" dirty="0"/>
              <a:t> deklarácia)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2001:</a:t>
            </a:r>
            <a:r>
              <a:rPr lang="sk-SK" sz="1800" dirty="0"/>
              <a:t> </a:t>
            </a:r>
            <a:r>
              <a:rPr lang="sk-SK" sz="1800" b="1" dirty="0"/>
              <a:t>summit v Lusake</a:t>
            </a:r>
            <a:r>
              <a:rPr lang="sk-SK" sz="1800" dirty="0"/>
              <a:t> (Zambia) – určenie plánu pre vznik AÚ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Júl 2002:</a:t>
            </a:r>
            <a:r>
              <a:rPr lang="sk-SK" sz="1800" dirty="0"/>
              <a:t> prvé zasadnutie hláv štátov AÚ v Durbane (JAR) – </a:t>
            </a:r>
            <a:r>
              <a:rPr lang="sk-SK" sz="1800" b="1" dirty="0"/>
              <a:t>oficiálny začiatok činnosti AÚ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Zmena hlavných priorít:</a:t>
            </a:r>
          </a:p>
          <a:p>
            <a:pPr lvl="1" algn="just"/>
            <a:r>
              <a:rPr lang="sk-SK" sz="1800" dirty="0"/>
              <a:t>Skoncovanie s kolonializmom a apartheidom (OAJ) </a:t>
            </a:r>
            <a:r>
              <a:rPr lang="sk-SK" sz="1800" dirty="0">
                <a:sym typeface="Wingdings" panose="05000000000000000000" pitchFamily="2" charset="2"/>
              </a:rPr>
              <a:t> súdržnosť a kooperácia členských štátov, ekonomický rozvoj kontinentu (AÚ)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  <a:sym typeface="Wingdings" panose="05000000000000000000" pitchFamily="2" charset="2"/>
              </a:rPr>
              <a:t>Záujmy a ciele AÚ: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Podpora spolupráce členských štátov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Účinná medzinárodná kooperácia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Zabezpečenie mieru a bezpečnosti na africkom kontinente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Podpora demokratických princípov a inštitúcií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Zabezpečenie ľudských práv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Podpora udržateľného rozvoja</a:t>
            </a:r>
          </a:p>
          <a:p>
            <a:pPr lvl="1" algn="just"/>
            <a:r>
              <a:rPr lang="sk-SK" sz="1800" dirty="0">
                <a:sym typeface="Wingdings" panose="05000000000000000000" pitchFamily="2" charset="2"/>
              </a:rPr>
              <a:t>Zvýšenie životného štandardu obyvateľov afrického kontinentu</a:t>
            </a:r>
          </a:p>
          <a:p>
            <a:pPr>
              <a:lnSpc>
                <a:spcPct val="100000"/>
              </a:lnSpc>
            </a:pPr>
            <a:endParaRPr lang="sk-SK" sz="1800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448201CD-B870-4F3D-A4D0-19D135D51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062" y="2212839"/>
            <a:ext cx="3298937" cy="2432322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1A3EEB9D-B072-423C-BDFA-2657990C6583}"/>
              </a:ext>
            </a:extLst>
          </p:cNvPr>
          <p:cNvSpPr txBox="1"/>
          <p:nvPr/>
        </p:nvSpPr>
        <p:spPr>
          <a:xfrm>
            <a:off x="8722236" y="4645161"/>
            <a:ext cx="2200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>
                <a:latin typeface="+mn-lt"/>
              </a:rPr>
              <a:t>Obrázok 02: vlajka AÚ</a:t>
            </a:r>
          </a:p>
        </p:txBody>
      </p:sp>
    </p:spTree>
    <p:extLst>
      <p:ext uri="{BB962C8B-B14F-4D97-AF65-F5344CB8AC3E}">
        <p14:creationId xmlns:p14="http://schemas.microsoft.com/office/powerpoint/2010/main" val="322673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E538E1C-346E-4453-B11A-0622F67177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1D1B3BB8-40BA-434E-950F-32AAF56FA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FC11-0148-4118-A0BF-7EDAEC2E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ČLENSKÉ KRAJINY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F102980-9B81-4B53-BB15-C2FA5DA4F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6"/>
            <a:ext cx="10753200" cy="28003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/>
              <a:t>55 členských štátov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Všetky štáty na území afrického kontinentu sú členmi AÚ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Rozdelenie do 5 regiónov: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/>
              <a:t>Stredná Afrika 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/>
              <a:t>Východná Afrika 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/>
              <a:t>Severná Afrika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/>
              <a:t>Južná Afrika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dirty="0"/>
              <a:t>Západná Afrika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Úradné jazyky: arabčina, angličtina, francúzština, portugalčina, španielčina, svahilčina, akýkoľvek africký jazyk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058E282F-9E9D-4751-9E98-63810B1F7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26854"/>
            <a:ext cx="4160901" cy="2011146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11C281C9-9C7D-4CCA-91BF-5180E95C4CF3}"/>
              </a:ext>
            </a:extLst>
          </p:cNvPr>
          <p:cNvSpPr txBox="1"/>
          <p:nvPr/>
        </p:nvSpPr>
        <p:spPr>
          <a:xfrm>
            <a:off x="4174851" y="4963150"/>
            <a:ext cx="29593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>
                <a:latin typeface="+mn-lt"/>
              </a:rPr>
              <a:t>Obrázok 03: znak Africkej únie</a:t>
            </a:r>
          </a:p>
        </p:txBody>
      </p:sp>
    </p:spTree>
    <p:extLst>
      <p:ext uri="{BB962C8B-B14F-4D97-AF65-F5344CB8AC3E}">
        <p14:creationId xmlns:p14="http://schemas.microsoft.com/office/powerpoint/2010/main" val="181179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71B5693-34CC-4965-BF73-28775F6236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6B07327A-9E5A-4FCD-A366-19519B8BA4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943B2E-AE41-41F2-B6D2-969523A68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HLAVNÉ ORGÁNY AÚ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780EA9E-2516-41D3-A51F-3D2802A0E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5"/>
            <a:ext cx="9871800" cy="48711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Rozhodovacie orgány: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Zhromaždenie hláv štátov Africkej únie</a:t>
            </a:r>
            <a:r>
              <a:rPr lang="sk-SK" sz="1800" dirty="0"/>
              <a:t> </a:t>
            </a:r>
            <a:r>
              <a:rPr lang="en-GB" sz="1800" dirty="0"/>
              <a:t>(Assembly of Heads of State and Government)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Výkonný výbor</a:t>
            </a:r>
            <a:r>
              <a:rPr lang="sk-SK" sz="1800" dirty="0"/>
              <a:t> </a:t>
            </a:r>
            <a:r>
              <a:rPr lang="en-GB" sz="1800" dirty="0"/>
              <a:t>(Executive Council)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Komisia stálych zástupcov</a:t>
            </a:r>
            <a:r>
              <a:rPr lang="sk-SK" sz="1800" dirty="0"/>
              <a:t> </a:t>
            </a:r>
            <a:r>
              <a:rPr lang="en-GB" sz="1800" dirty="0"/>
              <a:t>(Permanent Representatives Committee)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Špeciálne technické komisie</a:t>
            </a:r>
            <a:r>
              <a:rPr lang="sk-SK" sz="1800" dirty="0"/>
              <a:t> </a:t>
            </a:r>
            <a:r>
              <a:rPr lang="en-GB" sz="1800" dirty="0"/>
              <a:t>(Specialised Technical Committees)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Rada pre mier a bezpečnosť </a:t>
            </a:r>
            <a:r>
              <a:rPr lang="en-GB" sz="1800" dirty="0"/>
              <a:t>(Peace and Security Council)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Komisia Africkej únie</a:t>
            </a:r>
            <a:r>
              <a:rPr lang="sk-SK" sz="1800" dirty="0"/>
              <a:t> </a:t>
            </a:r>
            <a:r>
              <a:rPr lang="en-GB" sz="1800" dirty="0"/>
              <a:t>(African Union Commission)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Panafrický parlament</a:t>
            </a:r>
            <a:r>
              <a:rPr lang="sk-SK" sz="1800" dirty="0"/>
              <a:t> </a:t>
            </a:r>
            <a:r>
              <a:rPr lang="en-GB" sz="1800" dirty="0"/>
              <a:t>(Pan-African Parliament)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Hospodárska, sociálna a kultúrna rada</a:t>
            </a:r>
            <a:r>
              <a:rPr lang="sk-SK" sz="1800" dirty="0"/>
              <a:t> </a:t>
            </a:r>
            <a:r>
              <a:rPr lang="en-GB" sz="1800" dirty="0"/>
              <a:t>(Economic, Social &amp; Cultural Council)</a:t>
            </a:r>
          </a:p>
          <a:p>
            <a:pPr marL="324000" lvl="1" indent="0" algn="just">
              <a:buNone/>
            </a:pPr>
            <a:endParaRPr lang="sk-SK" sz="1800" dirty="0"/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Súdne orgány, problematika ľudských práv: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Africká komisia pre ľudské práva a práva národov</a:t>
            </a:r>
            <a:r>
              <a:rPr lang="sk-SK" sz="1800" dirty="0"/>
              <a:t> </a:t>
            </a:r>
            <a:r>
              <a:rPr lang="en-GB" sz="1800" dirty="0"/>
              <a:t>(African Commis</a:t>
            </a:r>
            <a:r>
              <a:rPr lang="sk-SK" sz="1800" dirty="0"/>
              <a:t>s</a:t>
            </a:r>
            <a:r>
              <a:rPr lang="en-GB" sz="1800" dirty="0"/>
              <a:t>ion on Human and People`s Rights)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Africký súd pre ľudské práva a práva národov</a:t>
            </a:r>
            <a:r>
              <a:rPr lang="sk-SK" sz="1800" dirty="0"/>
              <a:t> </a:t>
            </a:r>
            <a:r>
              <a:rPr lang="en-GB" sz="1800" dirty="0"/>
              <a:t>(African Court on Human and People`s Rights)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Komisia AÚ pre medzinárodné právo</a:t>
            </a:r>
            <a:r>
              <a:rPr lang="sk-SK" sz="1800" dirty="0"/>
              <a:t> </a:t>
            </a:r>
            <a:r>
              <a:rPr lang="en-GB" sz="1800" dirty="0"/>
              <a:t>(AU Commission on International Law)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Poradný výbor AÚ pre korupciu</a:t>
            </a:r>
            <a:r>
              <a:rPr lang="sk-SK" sz="1800" dirty="0"/>
              <a:t> </a:t>
            </a:r>
            <a:r>
              <a:rPr lang="en-GB" sz="1800" dirty="0"/>
              <a:t>(AU Advisory Board on Corruption)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rabicPeriod"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420874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76877EBC-50BD-404B-B631-FE0A43984C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A5ED94E6-B516-41FF-B8DC-7B8E16834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E96B24-FBB1-4A75-9E1B-F0C9426F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HLAVNÉ ORGÁNY AÚ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08405946-C02E-4ED4-BC2A-4F7BE3284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6"/>
            <a:ext cx="9976575" cy="1143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Finančné inštitúcie: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Africká centrálna banka</a:t>
            </a:r>
            <a:r>
              <a:rPr lang="sk-SK" sz="1800" dirty="0"/>
              <a:t> </a:t>
            </a:r>
            <a:r>
              <a:rPr lang="en-GB" sz="1800" dirty="0"/>
              <a:t>(African Central Bank)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Africká investičná banka</a:t>
            </a:r>
            <a:r>
              <a:rPr lang="sk-SK" sz="1800" dirty="0"/>
              <a:t> </a:t>
            </a:r>
            <a:r>
              <a:rPr lang="en-GB" sz="1800" dirty="0"/>
              <a:t>(African Investment Bank)</a:t>
            </a:r>
          </a:p>
          <a:p>
            <a:pPr marL="666900" lvl="1" indent="-342900" algn="just">
              <a:buFont typeface="+mj-lt"/>
              <a:buAutoNum type="arabicPeriod"/>
            </a:pPr>
            <a:r>
              <a:rPr lang="sk-SK" sz="1800" b="1" dirty="0"/>
              <a:t>Africký menový fond</a:t>
            </a:r>
            <a:r>
              <a:rPr lang="sk-SK" sz="1800" dirty="0"/>
              <a:t> </a:t>
            </a:r>
            <a:r>
              <a:rPr lang="en-GB" sz="1800" dirty="0"/>
              <a:t>(African Monetary Fund)</a:t>
            </a:r>
          </a:p>
          <a:p>
            <a:pPr>
              <a:lnSpc>
                <a:spcPct val="100000"/>
              </a:lnSpc>
            </a:pPr>
            <a:endParaRPr lang="sk-SK" sz="1800" dirty="0"/>
          </a:p>
        </p:txBody>
      </p:sp>
      <p:pic>
        <p:nvPicPr>
          <p:cNvPr id="7" name="Obrázok 6" descr="Obrázok, na ktorom je vnútri, stôl, koláč, obrovské&#10;&#10;Automaticky generovaný popis">
            <a:extLst>
              <a:ext uri="{FF2B5EF4-FFF2-40B4-BE49-F238E27FC236}">
                <a16:creationId xmlns:a16="http://schemas.microsoft.com/office/drawing/2014/main" id="{36BAC946-1587-4DFA-B612-22CCEFDB41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36" y="2795696"/>
            <a:ext cx="4948520" cy="3046433"/>
          </a:xfrm>
          <a:prstGeom prst="rect">
            <a:avLst/>
          </a:prstGeom>
        </p:spPr>
      </p:pic>
      <p:sp>
        <p:nvSpPr>
          <p:cNvPr id="8" name="BlokTextu 7">
            <a:extLst>
              <a:ext uri="{FF2B5EF4-FFF2-40B4-BE49-F238E27FC236}">
                <a16:creationId xmlns:a16="http://schemas.microsoft.com/office/drawing/2014/main" id="{283A8AFB-0C39-4C51-BA54-3F6F748EB27B}"/>
              </a:ext>
            </a:extLst>
          </p:cNvPr>
          <p:cNvSpPr txBox="1"/>
          <p:nvPr/>
        </p:nvSpPr>
        <p:spPr>
          <a:xfrm>
            <a:off x="711546" y="5842129"/>
            <a:ext cx="4956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>
                <a:latin typeface="+mn-lt"/>
              </a:rPr>
              <a:t>Obrázok 04: rokovanie Zhromaždenia hláv štátov AÚ </a:t>
            </a:r>
          </a:p>
        </p:txBody>
      </p:sp>
      <p:pic>
        <p:nvPicPr>
          <p:cNvPr id="10" name="Obrázok 9" descr="Obrázok, na ktorom je osoba, skupina, vnútri, ľudia&#10;&#10;Automaticky generovaný popis">
            <a:extLst>
              <a:ext uri="{FF2B5EF4-FFF2-40B4-BE49-F238E27FC236}">
                <a16:creationId xmlns:a16="http://schemas.microsoft.com/office/drawing/2014/main" id="{CD667FD3-461B-4D1D-B52A-DE52BCFC3E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2" y="2795696"/>
            <a:ext cx="5170712" cy="2714624"/>
          </a:xfrm>
          <a:prstGeom prst="rect">
            <a:avLst/>
          </a:prstGeom>
        </p:spPr>
      </p:pic>
      <p:sp>
        <p:nvSpPr>
          <p:cNvPr id="11" name="BlokTextu 10">
            <a:extLst>
              <a:ext uri="{FF2B5EF4-FFF2-40B4-BE49-F238E27FC236}">
                <a16:creationId xmlns:a16="http://schemas.microsoft.com/office/drawing/2014/main" id="{086E52C6-A3F2-40B1-8125-12983BB6234A}"/>
              </a:ext>
            </a:extLst>
          </p:cNvPr>
          <p:cNvSpPr txBox="1"/>
          <p:nvPr/>
        </p:nvSpPr>
        <p:spPr>
          <a:xfrm>
            <a:off x="7395484" y="5503575"/>
            <a:ext cx="2990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i="1" dirty="0">
                <a:latin typeface="+mn-lt"/>
              </a:rPr>
              <a:t>Obrázok 05: výkonný výbor</a:t>
            </a:r>
          </a:p>
        </p:txBody>
      </p:sp>
    </p:spTree>
    <p:extLst>
      <p:ext uri="{BB962C8B-B14F-4D97-AF65-F5344CB8AC3E}">
        <p14:creationId xmlns:p14="http://schemas.microsoft.com/office/powerpoint/2010/main" val="307044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1BE9FFF-552E-49A4-9DC9-6273AFB4E2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6DF286B3-1A11-4683-A2DB-1D4F612ADB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D379D2-5E15-4E15-92D7-749932701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ZHROMAŽDENIE HLÁV ŠTÁTOV AÚ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A948933-1AA4-4A69-A8F6-DA07D1903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8" y="1257300"/>
            <a:ext cx="10753199" cy="4880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Vybrané kompetencie Zhromaždenia hláv štátov AÚ:</a:t>
            </a:r>
          </a:p>
          <a:p>
            <a:pPr lvl="1" algn="just"/>
            <a:r>
              <a:rPr lang="sk-SK" sz="1800" b="1" dirty="0"/>
              <a:t>vytvára program na 1 rok dopredu</a:t>
            </a:r>
          </a:p>
          <a:p>
            <a:pPr lvl="1" algn="just"/>
            <a:r>
              <a:rPr lang="sk-SK" sz="1800" b="1" dirty="0"/>
              <a:t>volí predsedu Komisie Africkej únie</a:t>
            </a:r>
          </a:p>
          <a:p>
            <a:pPr lvl="1" algn="just"/>
            <a:r>
              <a:rPr lang="sk-SK" sz="1800" b="1" dirty="0"/>
              <a:t>Schvaľuje členstvo v AÚ</a:t>
            </a:r>
          </a:p>
          <a:p>
            <a:pPr lvl="1" algn="just"/>
            <a:r>
              <a:rPr lang="sk-SK" sz="1800" b="1" dirty="0"/>
              <a:t>Prijíma rozpočet AÚ</a:t>
            </a:r>
          </a:p>
          <a:p>
            <a:pPr lvl="1" algn="just"/>
            <a:r>
              <a:rPr lang="sk-SK" sz="1800" b="1" dirty="0"/>
              <a:t>Schvaľuje nariadenia Komisie Africkej únie</a:t>
            </a:r>
          </a:p>
          <a:p>
            <a:pPr lvl="1" algn="just"/>
            <a:r>
              <a:rPr lang="sk-SK" sz="1800" b="1" dirty="0"/>
              <a:t>určuje funkcie, právomoci a organizáciu Výkonného výboru</a:t>
            </a:r>
          </a:p>
          <a:p>
            <a:pPr lvl="1" algn="just"/>
            <a:r>
              <a:rPr lang="sk-SK" sz="1800" dirty="0"/>
              <a:t>Stanovuje a monitoruje politiky AÚ</a:t>
            </a:r>
            <a:endParaRPr lang="sk-SK" sz="1800" b="1" dirty="0"/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Spôsob hlasovania:</a:t>
            </a:r>
          </a:p>
          <a:p>
            <a:pPr lvl="1" algn="just"/>
            <a:r>
              <a:rPr lang="sk-SK" sz="1800" b="1" dirty="0"/>
              <a:t>Kvórum zhromaždenia je tvorené 2/3 prítomných</a:t>
            </a:r>
          </a:p>
          <a:p>
            <a:pPr lvl="1" algn="just"/>
            <a:r>
              <a:rPr lang="sk-SK" sz="1800" b="1" dirty="0"/>
              <a:t>Zhromaždenie rozhoduje konsenzom, no ak nie je možný, za návrh musia byť 2/3 prítomných</a:t>
            </a:r>
          </a:p>
          <a:p>
            <a:pPr>
              <a:lnSpc>
                <a:spcPct val="100000"/>
              </a:lnSpc>
            </a:pPr>
            <a:r>
              <a:rPr lang="sk-SK" sz="1800" dirty="0"/>
              <a:t>Zhromaždenie sa musí stretnúť aspoň 1-krát do roka; od roku 2004 sa schádzalo pravidelne 2-krát do roka; od roku 2017 sa schádza opäť 1-krát do roka</a:t>
            </a:r>
          </a:p>
          <a:p>
            <a:pPr lvl="1"/>
            <a:endParaRPr lang="sk-SK" sz="1800" dirty="0"/>
          </a:p>
          <a:p>
            <a:pPr>
              <a:lnSpc>
                <a:spcPct val="100000"/>
              </a:lnSpc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561232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C99CB494-5F56-4792-94C2-27B5CBEB21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5665261-1E1F-4611-8081-357E76B95B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FE7F2A-445E-4B54-8E2F-78520E55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VÝKONNÝ VÝBOR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D821AA1-0323-483C-B58A-CE6BC1707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66825"/>
            <a:ext cx="10753200" cy="48711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sk-SK" sz="1800" dirty="0"/>
              <a:t>Zodpovedá sa Zhromaždeniu hláv štátov AÚ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Skladá sa prevažne z ministrov zahraničných vecí členských štátov (členský štát môže vo výbore zastupovať aj iný z ministrov)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Krajina, ktorá predsedá Zhromaždeniu hláv štátov AÚ, predsedá aj Výkonnému výboru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Sídlo: Addis Abeba (Etiópia) – oficiálne sídlo celej Africkej únie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Kompetencie:</a:t>
            </a:r>
          </a:p>
          <a:p>
            <a:pPr lvl="1" algn="just"/>
            <a:r>
              <a:rPr lang="sk-SK" sz="1800" b="1" dirty="0"/>
              <a:t>Prijíma opatrenia v oblastiach spoločného záujmu členských štátov</a:t>
            </a:r>
          </a:p>
          <a:p>
            <a:pPr lvl="1" algn="just"/>
            <a:r>
              <a:rPr lang="sk-SK" sz="1800" dirty="0"/>
              <a:t>Dozerá na implementáciu politík, formulovaných Zhromaždením hláv štátov AÚ</a:t>
            </a:r>
          </a:p>
          <a:p>
            <a:pPr lvl="1" algn="just"/>
            <a:r>
              <a:rPr lang="sk-SK" sz="1800" dirty="0"/>
              <a:t>Pripravuje program zasadnutí Zhromaždenia hláv štátov AÚ</a:t>
            </a:r>
          </a:p>
          <a:p>
            <a:pPr lvl="1" algn="just"/>
            <a:r>
              <a:rPr lang="sk-SK" sz="1800" dirty="0"/>
              <a:t>Riadi spoluprácu s Hospodárskou komisiou Organizácie Spoločnosti národov pre Afriku (</a:t>
            </a:r>
            <a:r>
              <a:rPr lang="en-GB" sz="1800" dirty="0"/>
              <a:t>UN Economic Commission for Africa</a:t>
            </a:r>
            <a:r>
              <a:rPr lang="sk-SK" sz="18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Spôsob hlasovania:</a:t>
            </a:r>
          </a:p>
          <a:p>
            <a:pPr lvl="1" algn="just"/>
            <a:r>
              <a:rPr lang="sk-SK" sz="1800" dirty="0"/>
              <a:t>Rozhodnutia sa prijímajú buď konsenzom, alebo 2/3 väčšinou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Schádza sa aspoň 2x do roka, stretnutia sa väčšinou prekrývajú so zasadaniami Zhromaždenia hláv štátov AÚ</a:t>
            </a:r>
          </a:p>
        </p:txBody>
      </p:sp>
    </p:spTree>
    <p:extLst>
      <p:ext uri="{BB962C8B-B14F-4D97-AF65-F5344CB8AC3E}">
        <p14:creationId xmlns:p14="http://schemas.microsoft.com/office/powerpoint/2010/main" val="336055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4DAC2BCC-FCC8-48D9-A8F3-EDB50D2E75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Africká </a:t>
            </a:r>
            <a:r>
              <a:rPr lang="cs-CZ" dirty="0" err="1"/>
              <a:t>únia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: OVp022/01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A7FD9409-A11C-499E-9CC6-197E16B17D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F7F9F-E15D-4FA8-9283-5A56CB42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AFRICKÉ POHOTOVOSTNÉ SILY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13F232F-F278-44F7-9328-3C04949E4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825"/>
            <a:ext cx="10753200" cy="48711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GB" sz="1800" b="1" dirty="0"/>
              <a:t>African Standby Force</a:t>
            </a:r>
            <a:r>
              <a:rPr lang="sk-SK" sz="1800" b="1" dirty="0"/>
              <a:t> (ASF)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Medzinárodné spojenie armády a polície na africkom kontinente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ASF spadajú pod správu Africkej únie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Hlavné veliteľstvo ASF: Addis Abeba (Etiópia)</a:t>
            </a:r>
          </a:p>
          <a:p>
            <a:pPr algn="just">
              <a:lnSpc>
                <a:spcPct val="100000"/>
              </a:lnSpc>
            </a:pPr>
            <a:r>
              <a:rPr lang="sk-SK" sz="1800" dirty="0"/>
              <a:t>Nasadzujú sa počas rôznych kríz, ktoré sa objavujú na africkom kontinente pomerne často (v Afrike vznikajú rôzne povstalecké alebo teroristické skupiny; napr. </a:t>
            </a:r>
            <a:r>
              <a:rPr lang="en-GB" sz="1800" dirty="0"/>
              <a:t>Lord`s Resistance Army </a:t>
            </a:r>
            <a:r>
              <a:rPr lang="sk-SK" sz="1800" dirty="0"/>
              <a:t>(LRA) – Armáda Božieho odporu v Ugande a pod.)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Vznik:</a:t>
            </a:r>
          </a:p>
          <a:p>
            <a:pPr lvl="1" algn="just"/>
            <a:r>
              <a:rPr lang="sk-SK" sz="1800" dirty="0"/>
              <a:t>OAJ: nemala žiadnu vlastnú armádu, alebo obranné štruktúry, pretože razila politiku nemiešania sa do vnútorných záležitostí jednotlivých členských štátov</a:t>
            </a:r>
          </a:p>
          <a:p>
            <a:pPr lvl="1" algn="just"/>
            <a:r>
              <a:rPr lang="sk-SK" sz="1800" dirty="0"/>
              <a:t>Pri vzniku AÚ sa prístup zmenil a umožnil sa vznik spoločnej armády</a:t>
            </a:r>
          </a:p>
          <a:p>
            <a:pPr lvl="1" algn="just"/>
            <a:r>
              <a:rPr lang="sk-SK" sz="1800" b="1" dirty="0"/>
              <a:t>Protokol zakladajúci ASF vstúpil v platnosť v decembri 2003</a:t>
            </a:r>
          </a:p>
          <a:p>
            <a:pPr algn="just">
              <a:lnSpc>
                <a:spcPct val="100000"/>
              </a:lnSpc>
            </a:pPr>
            <a:r>
              <a:rPr lang="sk-SK" sz="1800" dirty="0">
                <a:solidFill>
                  <a:srgbClr val="0000DC"/>
                </a:solidFill>
              </a:rPr>
              <a:t>Rozdelenie na 5 brigád:</a:t>
            </a:r>
          </a:p>
          <a:p>
            <a:pPr lvl="1" algn="just"/>
            <a:r>
              <a:rPr lang="sk-SK" sz="1800" dirty="0"/>
              <a:t>Severoafrická regionálna pohotovostná brigáda</a:t>
            </a:r>
          </a:p>
          <a:p>
            <a:pPr lvl="1" algn="just"/>
            <a:r>
              <a:rPr lang="sk-SK" sz="1800" dirty="0"/>
              <a:t>Východoafrická pohotovostná brigáda</a:t>
            </a:r>
          </a:p>
          <a:p>
            <a:pPr lvl="1" algn="just"/>
            <a:r>
              <a:rPr lang="fr-FR" sz="1800" dirty="0"/>
              <a:t>Force Multinationale de l`Afrique Centrale</a:t>
            </a:r>
            <a:r>
              <a:rPr lang="sk-SK" sz="1800" dirty="0"/>
              <a:t> (pre strednú Afriku)</a:t>
            </a:r>
          </a:p>
          <a:p>
            <a:pPr lvl="1" algn="just"/>
            <a:r>
              <a:rPr lang="sk-SK" sz="1800" dirty="0"/>
              <a:t>Juhoafrická pohotovostná brigáda</a:t>
            </a:r>
          </a:p>
          <a:p>
            <a:pPr lvl="1" algn="just"/>
            <a:r>
              <a:rPr lang="sk-SK" sz="1800" dirty="0"/>
              <a:t>ECOWAS </a:t>
            </a:r>
            <a:r>
              <a:rPr lang="en-GB" sz="1800" dirty="0"/>
              <a:t>Standby Brigade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7721147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nová šablóna prezentácie 16,9</Template>
  <TotalTime>2052</TotalTime>
  <Words>1845</Words>
  <Application>Microsoft Office PowerPoint</Application>
  <PresentationFormat>Širokoúhlá obrazovka</PresentationFormat>
  <Paragraphs>211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AFRICKÁ ÚNIA</vt:lpstr>
      <vt:lpstr>SITUÁCIA PO 2. SV. VOJNE</vt:lpstr>
      <vt:lpstr>VZNIK AFRICKEJ ÚNIE</vt:lpstr>
      <vt:lpstr>ČLENSKÉ KRAJINY</vt:lpstr>
      <vt:lpstr>HLAVNÉ ORGÁNY AÚ</vt:lpstr>
      <vt:lpstr>HLAVNÉ ORGÁNY AÚ</vt:lpstr>
      <vt:lpstr>ZHROMAŽDENIE HLÁV ŠTÁTOV AÚ</vt:lpstr>
      <vt:lpstr>VÝKONNÝ VÝBOR</vt:lpstr>
      <vt:lpstr>AFRICKÉ POHOTOVOSTNÉ SILY</vt:lpstr>
      <vt:lpstr>AFRICKÉ POHOTOVOSTNÉ SILY</vt:lpstr>
      <vt:lpstr>AGENDA 2063</vt:lpstr>
      <vt:lpstr>AGENDA 2063</vt:lpstr>
      <vt:lpstr>AGENDA 2063</vt:lpstr>
      <vt:lpstr>ROZPOČET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AFRICKÁ ÚNIA</dc:title>
  <dc:creator>Adam Mokráň</dc:creator>
  <cp:lastModifiedBy>Marta Goňcová</cp:lastModifiedBy>
  <cp:revision>4</cp:revision>
  <cp:lastPrinted>1601-01-01T00:00:00Z</cp:lastPrinted>
  <dcterms:created xsi:type="dcterms:W3CDTF">2020-12-04T10:06:00Z</dcterms:created>
  <dcterms:modified xsi:type="dcterms:W3CDTF">2020-12-08T20:40:32Z</dcterms:modified>
</cp:coreProperties>
</file>