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BCDC2-B269-42C9-B565-F29DD7D37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4C3887-B6AD-46F2-9594-5F0ED1F07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01645A-90F1-459F-B32F-DFDED8261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AC76-8877-41F7-B412-64F9781158AD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6EC8CA-73CB-45DA-81D0-32E7289D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E2243-96CF-4086-8D85-F4170C84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62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9E975-0982-448D-B800-10605250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DA2530E-88DF-4DD6-8BBA-4AB7D56B9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87C517-9234-4322-9679-9480C2F0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AC76-8877-41F7-B412-64F9781158AD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32C925-9418-4F69-B071-798576ABA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02BB9E-91F0-44CF-9972-8B352AEB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12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64C0536-5422-4C1D-A5C0-2532645D4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5DC50F-D6FC-46EA-BB9C-D70224BE3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EC313F-297F-40F2-B882-26936334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AC76-8877-41F7-B412-64F9781158AD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CD5BE1-23AA-4C19-960A-75110FC5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DB4FF7-C8B0-4D04-9EA5-E84B0B75A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61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FDDE7-13DF-41D6-9B57-DFDC73F68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B8F9B5-4182-4441-9555-C41B132D6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5A7F75-5F06-422D-B400-2E58282E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AC76-8877-41F7-B412-64F9781158AD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2531D9-22C3-44DC-8E47-AB0763FD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3A8984-99AC-4F6A-BE32-84948C70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58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231B3-234B-46FB-AF6F-52387AF0A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A4B2B8-D39A-4F3B-BBDD-09C6D1091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8FCE69-5C1B-4481-BB77-E5B6C525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AC76-8877-41F7-B412-64F9781158AD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8D801E-99BC-4376-B196-56D21A9B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8241CB-4FF7-4CD5-B13E-DDACFE62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20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612F0-8F1D-464E-BDC3-3AB62978C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92B2C1-45AC-4202-9B2F-0ECE6D661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70F4BF-BABC-49B5-8DB0-3ED7AA92C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5A91D6-0759-4FCA-9276-20BBE924A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AC76-8877-41F7-B412-64F9781158AD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29AC93-6F58-4724-948F-CD3361BA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3AB1AA-CDEC-4019-9741-7300C633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24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652C4-68A2-4D7D-B9F9-5CA3F502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CBDB0F-232C-4633-88B2-A1140D7BA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B19C95-824C-4592-B008-EB92A5A25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F61D97D-FFDA-4143-A5AC-5592FBC4E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C6CC3CC-D08A-4B04-9227-757313B98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8DBBD88-1B7E-4DCB-BB46-3C30F10C0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AC76-8877-41F7-B412-64F9781158AD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6F4F5D6-CF5E-4BBB-8DE5-3F288097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A54889C-7C7B-458A-BB90-C506025A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27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A9D30-E342-4809-90A6-FDCCB685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471A0C4-FAAE-4117-B47E-2467208D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AC76-8877-41F7-B412-64F9781158AD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240EF9-2185-42B4-8E0B-6E113E81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BB3744-11A2-47EC-94D2-BF5454A5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32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568068D-DBC4-4EC1-8BB7-4CD367C1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AC76-8877-41F7-B412-64F9781158AD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56F69F-2C94-4068-BE45-FC9E19C34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709BF29-A5F2-44E5-8909-44BD21C4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88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7CC78B-97B5-44C4-84B9-829835FE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3A0108-AEAD-4487-BD55-5DCBEF206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B441834-3C8A-42F1-A50A-D0CBEEA13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AF9A78-CFCA-4DD5-A614-D164D72F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AC76-8877-41F7-B412-64F9781158AD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025C3C-6B8C-450D-9BBF-B8992567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9C37F3-17EA-4B96-AC17-82D1009D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64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843EB-43E5-438D-B1B9-031CD9CC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B1EC885-6527-476A-A9DA-290BF52FE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E89A72-BAE5-44C1-82E5-5D4D67B56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47222A-3379-4B03-97E4-8C985E00B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AC76-8877-41F7-B412-64F9781158AD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34E42E-B31A-425C-AF84-FBF331C9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E3420F-F019-4CD1-9C62-D62816C2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56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FA8F05F-C2E2-4E13-91D7-A4D40CCA6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1CC335-CC96-48C1-B29E-7C34CB3C8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E12B47-541E-42C1-A13C-FE6B6304B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AAC76-8877-41F7-B412-64F9781158AD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F50DC0-7630-462D-A2EC-E773A0DF3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57A665-C557-4FD0-9873-3B24C6C6E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02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uardian.com/politics/2019/oct/17/how-is-boris-johnson-brexit-deal-different-from-theresa-may" TargetMode="External"/><Relationship Id="rId3" Type="http://schemas.openxmlformats.org/officeDocument/2006/relationships/hyperlink" Target="https://www.consilium.europa.eu/cs/policies/eu-uk-after-referendum/" TargetMode="External"/><Relationship Id="rId7" Type="http://schemas.openxmlformats.org/officeDocument/2006/relationships/hyperlink" Target="https://www.theguardian.com/uk-news/2018/mar/31/aggregateiq-canadian-tech-brexit-data-riddle-cambridge-analytica" TargetMode="External"/><Relationship Id="rId2" Type="http://schemas.openxmlformats.org/officeDocument/2006/relationships/hyperlink" Target="https://www.brexitinfo.cz/cs_cz/vystoupeni-velke-britanie-z-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ndard.co.uk/lifestyle/london-life/how-will-straw-and-dominic-cummings-are-pulling-the-strings-of-the-eu-referendum-power-players-a3188156.html" TargetMode="External"/><Relationship Id="rId5" Type="http://schemas.openxmlformats.org/officeDocument/2006/relationships/hyperlink" Target="https://metro.co.uk/2018/12/11/david-cameron-call-referendum-brexit-8231803/" TargetMode="External"/><Relationship Id="rId4" Type="http://schemas.openxmlformats.org/officeDocument/2006/relationships/hyperlink" Target="https://zpravy.aktualne.cz/brexit/l~094c20bad6e911e59045002590604f2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54B684-9325-4306-9850-F2C776673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</p:spPr>
        <p:txBody>
          <a:bodyPr>
            <a:normAutofit/>
          </a:bodyPr>
          <a:lstStyle/>
          <a:p>
            <a:r>
              <a:rPr lang="cs-CZ" sz="6600" dirty="0"/>
              <a:t>BREXIT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83EA92-2122-4AD6-8C23-BE66CE4FA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</p:spPr>
        <p:txBody>
          <a:bodyPr>
            <a:normAutofit/>
          </a:bodyPr>
          <a:lstStyle/>
          <a:p>
            <a:r>
              <a:rPr lang="cs-CZ" dirty="0"/>
              <a:t>Vypracovala Becky </a:t>
            </a:r>
            <a:r>
              <a:rPr lang="cs-CZ" dirty="0" err="1"/>
              <a:t>Kay</a:t>
            </a:r>
            <a:r>
              <a:rPr lang="cs-CZ" dirty="0"/>
              <a:t> Livingstonová, 481140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26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DA1CAF-6429-4FBC-A962-A2BE1F5C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Co je brexit?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9A1F26-8F8B-4690-A26C-0D57B9362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cs-CZ" sz="2400" dirty="0"/>
              <a:t>Proces vystoupení Spojeného království Velké Británie a Severního Irska z Evropské unie</a:t>
            </a:r>
          </a:p>
          <a:p>
            <a:r>
              <a:rPr lang="cs-CZ" sz="2400" dirty="0"/>
              <a:t>Složené slovo z </a:t>
            </a:r>
            <a:r>
              <a:rPr lang="cs-CZ" sz="2400" dirty="0" err="1"/>
              <a:t>Britain</a:t>
            </a:r>
            <a:r>
              <a:rPr lang="cs-CZ" sz="2400" dirty="0"/>
              <a:t> (Británie) + exit (odchod)</a:t>
            </a:r>
          </a:p>
          <a:p>
            <a:r>
              <a:rPr lang="cs-CZ" sz="2400" dirty="0"/>
              <a:t>20. února 2016 - projev Davida Camerona</a:t>
            </a:r>
          </a:p>
          <a:p>
            <a:r>
              <a:rPr lang="cs-CZ" sz="2400" dirty="0"/>
              <a:t>23. června 2016 – referendum </a:t>
            </a:r>
          </a:p>
        </p:txBody>
      </p:sp>
    </p:spTree>
    <p:extLst>
      <p:ext uri="{BB962C8B-B14F-4D97-AF65-F5344CB8AC3E}">
        <p14:creationId xmlns:p14="http://schemas.microsoft.com/office/powerpoint/2010/main" val="108909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AEA0B-2483-4B82-98B1-3883A58F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cs-CZ" dirty="0"/>
              <a:t>Proč referendum?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Nigel Farage – Wikipedie">
            <a:extLst>
              <a:ext uri="{FF2B5EF4-FFF2-40B4-BE49-F238E27FC236}">
                <a16:creationId xmlns:a16="http://schemas.microsoft.com/office/drawing/2014/main" id="{0A77483F-57EF-46F1-8F6E-846571455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" b="28273"/>
          <a:stretch/>
        </p:blipFill>
        <p:spPr bwMode="auto"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K Independence Party - Wikipedia">
            <a:extLst>
              <a:ext uri="{FF2B5EF4-FFF2-40B4-BE49-F238E27FC236}">
                <a16:creationId xmlns:a16="http://schemas.microsoft.com/office/drawing/2014/main" id="{F96BBED3-5B6B-4831-BF81-2F60462E5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6" r="1" b="6230"/>
          <a:stretch/>
        </p:blipFill>
        <p:spPr bwMode="auto"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vid Cameron – Wikipedie">
            <a:extLst>
              <a:ext uri="{FF2B5EF4-FFF2-40B4-BE49-F238E27FC236}">
                <a16:creationId xmlns:a16="http://schemas.microsoft.com/office/drawing/2014/main" id="{EB180C04-4B58-42E6-8DB9-CDBAC0ADC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7" r="1" b="24868"/>
          <a:stretch/>
        </p:blipFill>
        <p:spPr bwMode="auto"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CC9ADE-A4DE-47E8-A469-69BC15874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r>
              <a:rPr lang="cs-CZ" dirty="0"/>
              <a:t>Euroskeptici ve straně Davida Camerona </a:t>
            </a:r>
          </a:p>
          <a:p>
            <a:r>
              <a:rPr lang="cs-CZ" dirty="0"/>
              <a:t>Vítězství ve dvou předchozích referendech, která vyhlásil</a:t>
            </a:r>
          </a:p>
          <a:p>
            <a:r>
              <a:rPr lang="cs-CZ" dirty="0" err="1"/>
              <a:t>Nigel</a:t>
            </a:r>
            <a:r>
              <a:rPr lang="cs-CZ" dirty="0"/>
              <a:t> </a:t>
            </a:r>
            <a:r>
              <a:rPr lang="cs-CZ" dirty="0" err="1"/>
              <a:t>Farage</a:t>
            </a:r>
            <a:r>
              <a:rPr lang="cs-CZ" dirty="0"/>
              <a:t> - UKIP</a:t>
            </a:r>
          </a:p>
        </p:txBody>
      </p:sp>
    </p:spTree>
    <p:extLst>
      <p:ext uri="{BB962C8B-B14F-4D97-AF65-F5344CB8AC3E}">
        <p14:creationId xmlns:p14="http://schemas.microsoft.com/office/powerpoint/2010/main" val="1172515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Muslim Council of Britain Congratulates New London Mayor Sadiq Khan -  Muslim Council of Britain (MCB)">
            <a:extLst>
              <a:ext uri="{FF2B5EF4-FFF2-40B4-BE49-F238E27FC236}">
                <a16:creationId xmlns:a16="http://schemas.microsoft.com/office/drawing/2014/main" id="{449C24F3-A39B-47AA-9DE7-9ABF1D81D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7755" y="485412"/>
            <a:ext cx="2596212" cy="260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igel Farage (@Nigel_Farage) | Twitter">
            <a:extLst>
              <a:ext uri="{FF2B5EF4-FFF2-40B4-BE49-F238E27FC236}">
                <a16:creationId xmlns:a16="http://schemas.microsoft.com/office/drawing/2014/main" id="{58825CD9-17A9-4FF7-8AA7-D9F347E04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579" y="3787424"/>
            <a:ext cx="2613376" cy="26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eremy Corbyn – Wikipedie">
            <a:extLst>
              <a:ext uri="{FF2B5EF4-FFF2-40B4-BE49-F238E27FC236}">
                <a16:creationId xmlns:a16="http://schemas.microsoft.com/office/drawing/2014/main" id="{731BDDED-0A3F-48D2-98A1-7CC10C08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2057" y="457200"/>
            <a:ext cx="2065041" cy="27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oris Johnson – Wikipedie">
            <a:extLst>
              <a:ext uri="{FF2B5EF4-FFF2-40B4-BE49-F238E27FC236}">
                <a16:creationId xmlns:a16="http://schemas.microsoft.com/office/drawing/2014/main" id="{2E37864E-4BFA-4D58-A89E-B0B2F04BD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5262" y="3648755"/>
            <a:ext cx="1954906" cy="27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resa Mayová – Wikipedie">
            <a:extLst>
              <a:ext uri="{FF2B5EF4-FFF2-40B4-BE49-F238E27FC236}">
                <a16:creationId xmlns:a16="http://schemas.microsoft.com/office/drawing/2014/main" id="{57F29EB4-A882-4F0D-AE85-410FB953D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712" y="457200"/>
            <a:ext cx="1953157" cy="292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5B4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72716D-F3FA-4EFE-9B5E-9080A7CA4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>
            <a:normAutofit/>
          </a:bodyPr>
          <a:lstStyle/>
          <a:p>
            <a:r>
              <a:rPr lang="cs-CZ" sz="3200">
                <a:solidFill>
                  <a:srgbClr val="FFFFFF"/>
                </a:solidFill>
              </a:rPr>
              <a:t>Proč vyhrál odchod?</a:t>
            </a:r>
          </a:p>
        </p:txBody>
      </p:sp>
      <p:sp>
        <p:nvSpPr>
          <p:cNvPr id="2064" name="Content Placeholder 2063">
            <a:extLst>
              <a:ext uri="{FF2B5EF4-FFF2-40B4-BE49-F238E27FC236}">
                <a16:creationId xmlns:a16="http://schemas.microsoft.com/office/drawing/2014/main" id="{13ED2A01-B766-4CF2-B050-A809052E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2050" name="Picture 2" descr="David Cameron Speaking Engagements, Schedule, &amp; Fee | WSB">
            <a:extLst>
              <a:ext uri="{FF2B5EF4-FFF2-40B4-BE49-F238E27FC236}">
                <a16:creationId xmlns:a16="http://schemas.microsoft.com/office/drawing/2014/main" id="{3CA3E7D7-7FB1-4A6A-9611-61795E586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299" y="399052"/>
            <a:ext cx="1953157" cy="292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3821DBD-B81B-4389-AB40-D93F0C87011D}"/>
              </a:ext>
            </a:extLst>
          </p:cNvPr>
          <p:cNvSpPr txBox="1"/>
          <p:nvPr/>
        </p:nvSpPr>
        <p:spPr>
          <a:xfrm>
            <a:off x="6145910" y="3429000"/>
            <a:ext cx="6046090" cy="3429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6913351-38BD-456D-92C1-178E6DDE6906}"/>
              </a:ext>
            </a:extLst>
          </p:cNvPr>
          <p:cNvSpPr txBox="1"/>
          <p:nvPr/>
        </p:nvSpPr>
        <p:spPr>
          <a:xfrm>
            <a:off x="6752330" y="4482116"/>
            <a:ext cx="5193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+mj-lt"/>
              </a:rPr>
              <a:t>Proč vyhrál odchod?</a:t>
            </a:r>
          </a:p>
          <a:p>
            <a:endParaRPr lang="cs-CZ" sz="1600" dirty="0">
              <a:latin typeface="+mj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AE74E1B-1C27-4393-8C89-FCAF58D68C2A}"/>
              </a:ext>
            </a:extLst>
          </p:cNvPr>
          <p:cNvSpPr txBox="1"/>
          <p:nvPr/>
        </p:nvSpPr>
        <p:spPr>
          <a:xfrm>
            <a:off x="2280470" y="3057116"/>
            <a:ext cx="225972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Konzervativní strana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C01BD04-6028-4663-AB4D-68F419FFBE52}"/>
              </a:ext>
            </a:extLst>
          </p:cNvPr>
          <p:cNvSpPr txBox="1"/>
          <p:nvPr/>
        </p:nvSpPr>
        <p:spPr>
          <a:xfrm>
            <a:off x="8306137" y="2915446"/>
            <a:ext cx="2259724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Labouristická strana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27F2488-3A9B-4914-B344-7638A9479ACA}"/>
              </a:ext>
            </a:extLst>
          </p:cNvPr>
          <p:cNvSpPr txBox="1"/>
          <p:nvPr/>
        </p:nvSpPr>
        <p:spPr>
          <a:xfrm>
            <a:off x="3692853" y="6298898"/>
            <a:ext cx="225972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Konzervativní strana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D7B4E17-397F-4ECE-877F-6689025BC2BC}"/>
              </a:ext>
            </a:extLst>
          </p:cNvPr>
          <p:cNvSpPr txBox="1"/>
          <p:nvPr/>
        </p:nvSpPr>
        <p:spPr>
          <a:xfrm>
            <a:off x="1470411" y="300746"/>
            <a:ext cx="1620117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Theresa May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B646F43-42F9-4878-9F1F-850490116E78}"/>
              </a:ext>
            </a:extLst>
          </p:cNvPr>
          <p:cNvSpPr txBox="1"/>
          <p:nvPr/>
        </p:nvSpPr>
        <p:spPr>
          <a:xfrm>
            <a:off x="4633877" y="153051"/>
            <a:ext cx="1620117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David Cameron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B9E10261-4D1F-4494-B096-DDF1CCAD3EAE}"/>
              </a:ext>
            </a:extLst>
          </p:cNvPr>
          <p:cNvSpPr txBox="1"/>
          <p:nvPr/>
        </p:nvSpPr>
        <p:spPr>
          <a:xfrm>
            <a:off x="7468410" y="165265"/>
            <a:ext cx="1620117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Jeremy </a:t>
            </a:r>
            <a:r>
              <a:rPr lang="cs-CZ" dirty="0" err="1"/>
              <a:t>Corbyn</a:t>
            </a:r>
            <a:endParaRPr lang="cs-CZ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6EB0B9A9-3387-4EAC-A2F7-5A58E0398230}"/>
              </a:ext>
            </a:extLst>
          </p:cNvPr>
          <p:cNvSpPr txBox="1"/>
          <p:nvPr/>
        </p:nvSpPr>
        <p:spPr>
          <a:xfrm>
            <a:off x="10721589" y="174699"/>
            <a:ext cx="1312759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Sadiq</a:t>
            </a:r>
            <a:r>
              <a:rPr lang="cs-CZ" dirty="0"/>
              <a:t> </a:t>
            </a:r>
            <a:r>
              <a:rPr lang="cs-CZ" dirty="0" err="1"/>
              <a:t>Khan</a:t>
            </a:r>
            <a:endParaRPr lang="cs-CZ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D250431-9C07-4409-8159-B62D47D7B4CC}"/>
              </a:ext>
            </a:extLst>
          </p:cNvPr>
          <p:cNvSpPr txBox="1"/>
          <p:nvPr/>
        </p:nvSpPr>
        <p:spPr>
          <a:xfrm>
            <a:off x="1861017" y="3542528"/>
            <a:ext cx="1405271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Nigel</a:t>
            </a:r>
            <a:r>
              <a:rPr lang="cs-CZ" dirty="0"/>
              <a:t> </a:t>
            </a:r>
            <a:r>
              <a:rPr lang="cs-CZ" dirty="0" err="1"/>
              <a:t>Farage</a:t>
            </a:r>
            <a:endParaRPr lang="cs-CZ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EB59ED31-834D-4729-950A-B12AA505F898}"/>
              </a:ext>
            </a:extLst>
          </p:cNvPr>
          <p:cNvSpPr txBox="1"/>
          <p:nvPr/>
        </p:nvSpPr>
        <p:spPr>
          <a:xfrm>
            <a:off x="4582004" y="3474720"/>
            <a:ext cx="1467239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Boris Johnson</a:t>
            </a:r>
          </a:p>
        </p:txBody>
      </p:sp>
    </p:spTree>
    <p:extLst>
      <p:ext uri="{BB962C8B-B14F-4D97-AF65-F5344CB8AC3E}">
        <p14:creationId xmlns:p14="http://schemas.microsoft.com/office/powerpoint/2010/main" val="1970166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A826C1-0E7C-4DC1-8518-CFA7DEFD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56" y="694142"/>
            <a:ext cx="3608896" cy="469236"/>
          </a:xfrm>
        </p:spPr>
        <p:txBody>
          <a:bodyPr anchor="b">
            <a:normAutofit fontScale="90000"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Kampaně</a:t>
            </a:r>
          </a:p>
        </p:txBody>
      </p:sp>
      <p:pic>
        <p:nvPicPr>
          <p:cNvPr id="4" name="Picture 10" descr="Michael Gove says Dominic Cummings' drive to Barnard Castle to test his  eyes was 'wise' and 'sensible' - Wales Online">
            <a:extLst>
              <a:ext uri="{FF2B5EF4-FFF2-40B4-BE49-F238E27FC236}">
                <a16:creationId xmlns:a16="http://schemas.microsoft.com/office/drawing/2014/main" id="{1A0A73BF-0C30-43E9-88DF-667910B0C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5080" y="567028"/>
            <a:ext cx="2251560" cy="176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Content Placeholder 3081">
            <a:extLst>
              <a:ext uri="{FF2B5EF4-FFF2-40B4-BE49-F238E27FC236}">
                <a16:creationId xmlns:a16="http://schemas.microsoft.com/office/drawing/2014/main" id="{7B6F1A6F-92B9-495F-9F27-DFF8ADDC2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222" y="1216604"/>
            <a:ext cx="3607930" cy="4231696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cs-CZ" sz="2100" b="1" dirty="0" err="1">
                <a:solidFill>
                  <a:srgbClr val="FFFFFF"/>
                </a:solidFill>
              </a:rPr>
              <a:t>Vote</a:t>
            </a:r>
            <a:r>
              <a:rPr lang="cs-CZ" sz="2100" b="1" dirty="0">
                <a:solidFill>
                  <a:srgbClr val="FFFFFF"/>
                </a:solidFill>
              </a:rPr>
              <a:t> </a:t>
            </a:r>
            <a:r>
              <a:rPr lang="cs-CZ" sz="2100" b="1" dirty="0" err="1">
                <a:solidFill>
                  <a:srgbClr val="FFFFFF"/>
                </a:solidFill>
              </a:rPr>
              <a:t>Leave</a:t>
            </a:r>
            <a:endParaRPr lang="cs-CZ" sz="2100" b="1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21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Dominic </a:t>
            </a:r>
            <a:r>
              <a:rPr lang="cs-CZ" sz="21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Cummings</a:t>
            </a:r>
            <a:endParaRPr lang="cs-CZ" sz="2100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1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1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espokojenost z řady Britů s EU, neznalost </a:t>
            </a:r>
          </a:p>
          <a:p>
            <a:pPr>
              <a:lnSpc>
                <a:spcPct val="100000"/>
              </a:lnSpc>
            </a:pPr>
            <a:r>
              <a:rPr lang="cs-CZ" sz="21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Problémy Británie – slibovali nesplnitelné</a:t>
            </a:r>
          </a:p>
          <a:p>
            <a:pPr>
              <a:lnSpc>
                <a:spcPct val="100000"/>
              </a:lnSpc>
            </a:pPr>
            <a:r>
              <a:rPr lang="cs-CZ" sz="21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Nespolupracoval s</a:t>
            </a:r>
            <a:r>
              <a:rPr lang="cs-CZ" sz="21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1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Faragem</a:t>
            </a:r>
            <a:r>
              <a:rPr lang="cs-CZ" sz="21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1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UKIPem</a:t>
            </a:r>
            <a:r>
              <a:rPr lang="cs-CZ" sz="21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který se zaměřoval na migraci (kontroverzní téma)</a:t>
            </a:r>
          </a:p>
          <a:p>
            <a:pPr>
              <a:lnSpc>
                <a:spcPct val="100000"/>
              </a:lnSpc>
            </a:pPr>
            <a:r>
              <a:rPr lang="cs-CZ" sz="21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Boris Johnson</a:t>
            </a:r>
          </a:p>
          <a:p>
            <a:pPr>
              <a:lnSpc>
                <a:spcPct val="100000"/>
              </a:lnSpc>
            </a:pPr>
            <a:r>
              <a:rPr lang="cs-CZ" sz="21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AggregateIQ</a:t>
            </a:r>
            <a:r>
              <a:rPr lang="cs-CZ" sz="21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 Cambridge </a:t>
            </a:r>
            <a:r>
              <a:rPr lang="cs-CZ" sz="21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Analytica</a:t>
            </a:r>
            <a:endParaRPr lang="cs-CZ" sz="2100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1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Britain</a:t>
            </a: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Stronger</a:t>
            </a: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1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</a:t>
            </a: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1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zaměřila se hlavně na ekonomiku a fakta, ne na emoce, na čemž </a:t>
            </a:r>
            <a:r>
              <a:rPr lang="cs-CZ" sz="2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Vote</a:t>
            </a:r>
            <a:r>
              <a:rPr lang="cs-CZ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Leave</a:t>
            </a:r>
            <a:r>
              <a:rPr lang="cs-CZ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postavila celou svou kampaň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3084" name="Picture 12" descr="Cambridge Analytica deceived Facebook users, rules FTC">
            <a:extLst>
              <a:ext uri="{FF2B5EF4-FFF2-40B4-BE49-F238E27FC236}">
                <a16:creationId xmlns:a16="http://schemas.microsoft.com/office/drawing/2014/main" id="{3C82672C-661A-44B1-9E10-71D4A39A5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5081" y="2792175"/>
            <a:ext cx="2251559" cy="150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ronger-in-europe | leothexplorer">
            <a:extLst>
              <a:ext uri="{FF2B5EF4-FFF2-40B4-BE49-F238E27FC236}">
                <a16:creationId xmlns:a16="http://schemas.microsoft.com/office/drawing/2014/main" id="{E7DDE876-D99C-428D-8772-57F5CE8F3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" r="3" b="2110"/>
          <a:stretch/>
        </p:blipFill>
        <p:spPr bwMode="auto">
          <a:xfrm>
            <a:off x="7616936" y="707202"/>
            <a:ext cx="4248944" cy="253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ggregateIQ - Crunchbase Company Profile &amp; Funding">
            <a:extLst>
              <a:ext uri="{FF2B5EF4-FFF2-40B4-BE49-F238E27FC236}">
                <a16:creationId xmlns:a16="http://schemas.microsoft.com/office/drawing/2014/main" id="{AC5824D2-563C-46E3-A45C-711D27503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0107" y="4644984"/>
            <a:ext cx="1869351" cy="186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nalytics firm linked to Vote Leave first to be slapped with GDPR notice  from ICO | The Drum">
            <a:extLst>
              <a:ext uri="{FF2B5EF4-FFF2-40B4-BE49-F238E27FC236}">
                <a16:creationId xmlns:a16="http://schemas.microsoft.com/office/drawing/2014/main" id="{696AE1E1-57E5-4B55-8E98-EAC37B5F3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2" r="-2" b="6468"/>
          <a:stretch/>
        </p:blipFill>
        <p:spPr bwMode="auto">
          <a:xfrm>
            <a:off x="7616936" y="3870961"/>
            <a:ext cx="4248944" cy="204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C738F92E-4FA8-4CC4-B399-7E7796F52D41}"/>
              </a:ext>
            </a:extLst>
          </p:cNvPr>
          <p:cNvSpPr txBox="1"/>
          <p:nvPr/>
        </p:nvSpPr>
        <p:spPr>
          <a:xfrm>
            <a:off x="676275" y="5501526"/>
            <a:ext cx="3730877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 odchod hlasovalo necelých 52% lidí, 48% pro zůstání. </a:t>
            </a:r>
          </a:p>
        </p:txBody>
      </p:sp>
    </p:spTree>
    <p:extLst>
      <p:ext uri="{BB962C8B-B14F-4D97-AF65-F5344CB8AC3E}">
        <p14:creationId xmlns:p14="http://schemas.microsoft.com/office/powerpoint/2010/main" val="2507704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599CBD-B601-44CA-B7AD-4466A6CB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cs-CZ" dirty="0"/>
              <a:t>Co se dělo po referendu?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BD5B4A-9716-4D17-8A5F-E74941BC8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907195" cy="4768215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>
                <a:effectLst/>
                <a:ea typeface="Calibri" panose="020F0502020204030204" pitchFamily="34" charset="0"/>
              </a:rPr>
              <a:t>Rezignace premiéra Davida Camerona</a:t>
            </a:r>
          </a:p>
          <a:p>
            <a:r>
              <a:rPr lang="en-GB" sz="1800" dirty="0">
                <a:effectLst/>
                <a:ea typeface="Calibri" panose="020F0502020204030204" pitchFamily="34" charset="0"/>
              </a:rPr>
              <a:t>29. </a:t>
            </a:r>
            <a:r>
              <a:rPr lang="cs-CZ" sz="1800" dirty="0">
                <a:effectLst/>
                <a:ea typeface="Calibri" panose="020F0502020204030204" pitchFamily="34" charset="0"/>
              </a:rPr>
              <a:t>března</a:t>
            </a:r>
            <a:r>
              <a:rPr lang="en-GB" sz="1800" dirty="0">
                <a:effectLst/>
                <a:ea typeface="Calibri" panose="020F0502020204030204" pitchFamily="34" charset="0"/>
              </a:rPr>
              <a:t> 2017– </a:t>
            </a:r>
            <a:r>
              <a:rPr lang="cs-CZ" sz="1800" dirty="0">
                <a:effectLst/>
                <a:ea typeface="Calibri" panose="020F0502020204030204" pitchFamily="34" charset="0"/>
              </a:rPr>
              <a:t>Spojené království</a:t>
            </a:r>
            <a:r>
              <a:rPr lang="en-GB" sz="1800" dirty="0">
                <a:effectLst/>
                <a:ea typeface="Calibri" panose="020F0502020204030204" pitchFamily="34" charset="0"/>
              </a:rPr>
              <a:t> </a:t>
            </a:r>
            <a:r>
              <a:rPr lang="cs-CZ" sz="1800" dirty="0">
                <a:effectLst/>
                <a:ea typeface="Calibri" panose="020F0502020204030204" pitchFamily="34" charset="0"/>
              </a:rPr>
              <a:t>oficiálně oznámilo úmysl vystoupit </a:t>
            </a:r>
            <a:r>
              <a:rPr lang="en-GB" sz="1800" dirty="0">
                <a:effectLst/>
                <a:ea typeface="Calibri" panose="020F0502020204030204" pitchFamily="34" charset="0"/>
              </a:rPr>
              <a:t>z EU</a:t>
            </a:r>
            <a:endParaRPr lang="cs-CZ" sz="1800" dirty="0">
              <a:ea typeface="Calibri" panose="020F0502020204030204" pitchFamily="34" charset="0"/>
            </a:endParaRPr>
          </a:p>
          <a:p>
            <a:r>
              <a:rPr lang="cs-CZ" sz="1800" dirty="0">
                <a:ea typeface="Calibri" panose="020F0502020204030204" pitchFamily="34" charset="0"/>
              </a:rPr>
              <a:t>Č</a:t>
            </a:r>
            <a:r>
              <a:rPr lang="cs-CZ" sz="1800" dirty="0">
                <a:effectLst/>
                <a:ea typeface="Calibri" panose="020F0502020204030204" pitchFamily="34" charset="0"/>
              </a:rPr>
              <a:t>lánek 50 Lisabonské smlouvy – dvouletá lhůta</a:t>
            </a:r>
          </a:p>
          <a:p>
            <a:r>
              <a:rPr lang="cs-CZ" sz="1800" dirty="0">
                <a:effectLst/>
                <a:ea typeface="Calibri" panose="020F0502020204030204" pitchFamily="34" charset="0"/>
              </a:rPr>
              <a:t>Nástup nové premiérky - Theresa May, bývalá ministryně vnitra</a:t>
            </a:r>
          </a:p>
          <a:p>
            <a:r>
              <a:rPr lang="cs-CZ" sz="1800" dirty="0">
                <a:effectLst/>
                <a:ea typeface="Calibri" panose="020F0502020204030204" pitchFamily="34" charset="0"/>
              </a:rPr>
              <a:t>Začala pracovat na dohodě o vystoupení z EU</a:t>
            </a:r>
          </a:p>
          <a:p>
            <a:r>
              <a:rPr lang="cs-CZ" sz="1800" dirty="0">
                <a:effectLst/>
                <a:ea typeface="Calibri" panose="020F0502020204030204" pitchFamily="34" charset="0"/>
              </a:rPr>
              <a:t>18. dubna.2017 vyhlásila předčasné volby - ve volbách ale ztratila 13 křesel, naopak Labouristé včele s 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Corbynem</a:t>
            </a:r>
            <a:r>
              <a:rPr lang="cs-CZ" sz="1800" dirty="0">
                <a:effectLst/>
                <a:ea typeface="Calibri" panose="020F0502020204030204" pitchFamily="34" charset="0"/>
              </a:rPr>
              <a:t> si polepšili o 30 křesel</a:t>
            </a:r>
          </a:p>
          <a:p>
            <a:r>
              <a:rPr lang="cs-CZ" sz="1800" dirty="0">
                <a:effectLst/>
                <a:ea typeface="Calibri" panose="020F0502020204030204" pitchFamily="34" charset="0"/>
              </a:rPr>
              <a:t>Dohodu o brexitu odmítlo 432 poslanců </a:t>
            </a:r>
            <a:r>
              <a:rPr lang="cs-CZ" sz="1800" dirty="0">
                <a:effectLst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cs-CZ" sz="1800" dirty="0">
                <a:effectLst/>
                <a:ea typeface="Calibri" panose="020F0502020204030204" pitchFamily="34" charset="0"/>
              </a:rPr>
              <a:t>pochybnosti o tom, že by k brexitu došlo už 29.března 2019</a:t>
            </a:r>
          </a:p>
          <a:p>
            <a:r>
              <a:rPr lang="cs-CZ" sz="1800" dirty="0">
                <a:effectLst/>
                <a:ea typeface="Calibri" panose="020F0502020204030204" pitchFamily="34" charset="0"/>
              </a:rPr>
              <a:t>Následující dvě </a:t>
            </a:r>
            <a:r>
              <a:rPr lang="cs-CZ" sz="1800" dirty="0">
                <a:ea typeface="Calibri" panose="020F0502020204030204" pitchFamily="34" charset="0"/>
              </a:rPr>
              <a:t>upravené verze dohody byly taky odmítnuty – hlasování o No-</a:t>
            </a:r>
            <a:r>
              <a:rPr lang="cs-CZ" sz="1800" dirty="0" err="1">
                <a:ea typeface="Calibri" panose="020F0502020204030204" pitchFamily="34" charset="0"/>
              </a:rPr>
              <a:t>deal</a:t>
            </a:r>
            <a:r>
              <a:rPr lang="cs-CZ" sz="1800" dirty="0">
                <a:ea typeface="Calibri" panose="020F0502020204030204" pitchFamily="34" charset="0"/>
              </a:rPr>
              <a:t> brexitu (vystoupení VB bez dohody) – opět prohrála</a:t>
            </a:r>
          </a:p>
          <a:p>
            <a:r>
              <a:rPr lang="cs-CZ" sz="1800" dirty="0">
                <a:ea typeface="Calibri" panose="020F0502020204030204" pitchFamily="34" charset="0"/>
              </a:rPr>
              <a:t>Žádost EU o prodloužení lhůty odchodu do 31. října 2019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Theresa May Refuses to Dance Like Steve Bannon - Bloomberg">
            <a:extLst>
              <a:ext uri="{FF2B5EF4-FFF2-40B4-BE49-F238E27FC236}">
                <a16:creationId xmlns:a16="http://schemas.microsoft.com/office/drawing/2014/main" id="{0DCE2545-35B5-4DF3-A759-D6C16D23E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r="17453" b="-2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Arc 7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0" name="Picture 4" descr="David Cameron quits politics – EURACTIV.com">
            <a:extLst>
              <a:ext uri="{FF2B5EF4-FFF2-40B4-BE49-F238E27FC236}">
                <a16:creationId xmlns:a16="http://schemas.microsoft.com/office/drawing/2014/main" id="{4ADF35BE-E59C-4545-A1A4-123FA910B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04" b="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202CBB22-E552-48F2-8011-39CA482570BD}"/>
              </a:ext>
            </a:extLst>
          </p:cNvPr>
          <p:cNvSpPr/>
          <p:nvPr/>
        </p:nvSpPr>
        <p:spPr>
          <a:xfrm>
            <a:off x="10367938" y="1298315"/>
            <a:ext cx="1181100" cy="105461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22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ris Johnson's most cringeworthy gaffes revealed as he resigns as Foreign  Secretary - Mirror Online">
            <a:extLst>
              <a:ext uri="{FF2B5EF4-FFF2-40B4-BE49-F238E27FC236}">
                <a16:creationId xmlns:a16="http://schemas.microsoft.com/office/drawing/2014/main" id="{7A88F5F9-8DEA-481D-BCB4-9F8841CDF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0" r="23900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E14401-9D35-449F-BCA4-810CDC816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670560"/>
            <a:ext cx="5176703" cy="5390413"/>
          </a:xfr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Premiérka ztratila důvěru většiny konzervativních poslanců - ohlásila odstoupení jak z funkce vůdce strany, tak z postu předsedy vlády</a:t>
            </a:r>
          </a:p>
          <a:p>
            <a:pPr>
              <a:lnSpc>
                <a:spcPct val="120000"/>
              </a:lnSpc>
            </a:pP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24.července 2019 nastoupil Boris Johnson</a:t>
            </a:r>
          </a:p>
          <a:p>
            <a:pPr>
              <a:lnSpc>
                <a:spcPct val="120000"/>
              </a:lnSpc>
            </a:pP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Plán Johnsona – buď vyjednat s Evropskou komisí lepší podmínky (hlavně časové omezení </a:t>
            </a:r>
            <a:r>
              <a:rPr lang="cs-CZ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backstopu</a:t>
            </a: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pro Severní Irsko) nebo provést tvrdý no-</a:t>
            </a:r>
            <a:r>
              <a:rPr lang="cs-CZ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deal</a:t>
            </a:r>
            <a:r>
              <a:rPr lang="cs-CZ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brexit</a:t>
            </a:r>
          </a:p>
          <a:p>
            <a:pPr>
              <a:lnSpc>
                <a:spcPct val="120000"/>
              </a:lnSpc>
            </a:pPr>
            <a:r>
              <a:rPr lang="cs-CZ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Pokusil se na </a:t>
            </a: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 týdnů pozastavit Dolní komoru - soud po několika dnech rozhodl, že to je protizákonné</a:t>
            </a:r>
          </a:p>
          <a:p>
            <a:pPr>
              <a:lnSpc>
                <a:spcPct val="120000"/>
              </a:lnSpc>
            </a:pP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Johnsona čekalo první hlasování - opozice mu chtěla zablokovat no-</a:t>
            </a:r>
            <a:r>
              <a:rPr lang="cs-CZ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deal</a:t>
            </a: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brexit, Johnson prohrál</a:t>
            </a:r>
            <a:r>
              <a:rPr lang="cs-CZ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brexit posunutý na 31. </a:t>
            </a:r>
            <a:r>
              <a:rPr lang="cs-CZ" sz="22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ledna 2020</a:t>
            </a:r>
            <a:endParaRPr lang="cs-CZ" sz="2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21 konzervativců se v hlasování postavilo proti Johnsonovi – Johnson je vyhodil ze strany </a:t>
            </a: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Johnson premiérem menšinové vlády – pokus o vyvolání předčasných voleb (15. října 2019), poslanci odmítli</a:t>
            </a:r>
            <a:endParaRPr lang="cs-CZ" sz="2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cs-CZ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12. prosince 2019 – předčasné volby, výhra konzervativní strany Johnsona</a:t>
            </a:r>
            <a:endParaRPr lang="cs-CZ" sz="2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5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Připravte se na BREXIT">
            <a:extLst>
              <a:ext uri="{FF2B5EF4-FFF2-40B4-BE49-F238E27FC236}">
                <a16:creationId xmlns:a16="http://schemas.microsoft.com/office/drawing/2014/main" id="{896AAE6B-C93A-44D1-BEE7-3B941F6D8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2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166497-C23F-462D-A96E-96F8F3687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GB" sz="1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23. ledna 2020 královna </a:t>
            </a:r>
            <a:r>
              <a:rPr lang="en-GB" sz="1700">
                <a:ea typeface="Calibri" panose="020F0502020204030204" pitchFamily="34" charset="0"/>
                <a:cs typeface="Times New Roman" panose="02020603050405020304" pitchFamily="18" charset="0"/>
              </a:rPr>
              <a:t>Alžběta II.</a:t>
            </a:r>
            <a:r>
              <a:rPr lang="en-GB" sz="1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podepsala zákon k brexitové dohodě</a:t>
            </a:r>
            <a:r>
              <a:rPr lang="cs-CZ" sz="1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zákon </a:t>
            </a:r>
            <a:r>
              <a:rPr lang="en-GB" sz="1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 vstoupil v platnost </a:t>
            </a:r>
            <a:endParaRPr lang="cs-CZ" sz="17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31. ledna 2020 definitivně skončilo členství Spojeného království v Evropské unii</a:t>
            </a:r>
            <a:r>
              <a:rPr lang="cs-CZ" sz="1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- nastalo 11měsíční přechodné období, během něhož musí Velká Británie dále plnit závazky k EU</a:t>
            </a:r>
          </a:p>
          <a:p>
            <a:pPr marL="0" indent="0">
              <a:buNone/>
            </a:pPr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2430721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1DCD2-9B66-40B1-8F40-3C9F5032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761E8A-5FFB-4735-9844-4023C6128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hlinkClick r:id="rId2"/>
              </a:rPr>
              <a:t>https://www.brexitinfo.cz/cs_cz/vystoupeni-velke-britanie-z-eu/</a:t>
            </a:r>
            <a:endParaRPr lang="cs-CZ" dirty="0"/>
          </a:p>
          <a:p>
            <a:r>
              <a:rPr lang="cs-CZ" dirty="0">
                <a:hlinkClick r:id="rId3"/>
              </a:rPr>
              <a:t>https://www.consilium.europa.eu/cs/policies/eu-uk-after-referendum/</a:t>
            </a:r>
            <a:endParaRPr lang="cs-CZ" dirty="0"/>
          </a:p>
          <a:p>
            <a:r>
              <a:rPr lang="cs-CZ" dirty="0">
                <a:hlinkClick r:id="rId4"/>
              </a:rPr>
              <a:t>https://zpravy.aktualne.cz/brexit/l~094c20bad6e911e59045002590604f2e/</a:t>
            </a:r>
            <a:endParaRPr lang="cs-CZ" dirty="0"/>
          </a:p>
          <a:p>
            <a:r>
              <a:rPr lang="cs-CZ" dirty="0">
                <a:hlinkClick r:id="rId5"/>
              </a:rPr>
              <a:t>https://metro.co.uk/2018/12/11/david-cameron-call-referendum-brexit-8231803/</a:t>
            </a:r>
            <a:endParaRPr lang="cs-CZ" dirty="0"/>
          </a:p>
          <a:p>
            <a:r>
              <a:rPr lang="cs-CZ" dirty="0">
                <a:hlinkClick r:id="rId6"/>
              </a:rPr>
              <a:t>https://www.standard.co.uk/lifestyle/london-life/how-will-straw-and-dominic-cummings-are-pulling-the-strings-of-the-eu-referendum-power-players-a3188156.html</a:t>
            </a:r>
            <a:endParaRPr lang="cs-CZ" dirty="0"/>
          </a:p>
          <a:p>
            <a:r>
              <a:rPr lang="cs-CZ" dirty="0">
                <a:hlinkClick r:id="rId7"/>
              </a:rPr>
              <a:t>https://www.theguardian.com/uk-news/2018/mar/31/aggregateiq-canadian-tech-brexit-data-riddle-cambridge-analytica</a:t>
            </a:r>
            <a:endParaRPr lang="cs-CZ" dirty="0"/>
          </a:p>
          <a:p>
            <a:r>
              <a:rPr lang="cs-CZ">
                <a:hlinkClick r:id="rId8"/>
              </a:rPr>
              <a:t>https://www.theguardian.com/politics/2019/oct/17/how-is-boris-johnson-brexit-deal-different-from-theresa-may</a:t>
            </a:r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65745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591</Words>
  <Application>Microsoft Office PowerPoint</Application>
  <PresentationFormat>Širokoúhlá obrazovka</PresentationFormat>
  <Paragraphs>60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BREXIT</vt:lpstr>
      <vt:lpstr>Co je brexit?</vt:lpstr>
      <vt:lpstr>Proč referendum?</vt:lpstr>
      <vt:lpstr>Proč vyhrál odchod?</vt:lpstr>
      <vt:lpstr>Kampaně</vt:lpstr>
      <vt:lpstr>Co se dělo po referendu?</vt:lpstr>
      <vt:lpstr>Prezentace aplikace PowerPoint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BREXIT</dc:title>
  <dc:creator>Becky Livingstonová</dc:creator>
  <cp:lastModifiedBy>Marta Goňcová</cp:lastModifiedBy>
  <cp:revision>4</cp:revision>
  <dcterms:created xsi:type="dcterms:W3CDTF">2020-12-06T11:52:35Z</dcterms:created>
  <dcterms:modified xsi:type="dcterms:W3CDTF">2020-12-08T19:24:57Z</dcterms:modified>
</cp:coreProperties>
</file>