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71" r:id="rId12"/>
    <p:sldId id="27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5CD2608-D002-4127-96D9-84AA69F70081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B6A4905-F48C-4C88-B165-1222CBF41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84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D2608-D002-4127-96D9-84AA69F70081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4905-F48C-4C88-B165-1222CBF41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154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5CD2608-D002-4127-96D9-84AA69F70081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B6A4905-F48C-4C88-B165-1222CBF41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564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D2608-D002-4127-96D9-84AA69F70081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0B6A4905-F48C-4C88-B165-1222CBF41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210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5CD2608-D002-4127-96D9-84AA69F70081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B6A4905-F48C-4C88-B165-1222CBF41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955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D2608-D002-4127-96D9-84AA69F70081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4905-F48C-4C88-B165-1222CBF41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416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D2608-D002-4127-96D9-84AA69F70081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4905-F48C-4C88-B165-1222CBF41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039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D2608-D002-4127-96D9-84AA69F70081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4905-F48C-4C88-B165-1222CBF41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42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D2608-D002-4127-96D9-84AA69F70081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4905-F48C-4C88-B165-1222CBF41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625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5CD2608-D002-4127-96D9-84AA69F70081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B6A4905-F48C-4C88-B165-1222CBF41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735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D2608-D002-4127-96D9-84AA69F70081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4905-F48C-4C88-B165-1222CBF41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14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5CD2608-D002-4127-96D9-84AA69F70081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B6A4905-F48C-4C88-B165-1222CBF410F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464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ilium.europa.eu/cs/meetings/european-council/2020/07/17-21/" TargetMode="External"/><Relationship Id="rId7" Type="http://schemas.openxmlformats.org/officeDocument/2006/relationships/hyperlink" Target="https://newdirection.online/2018-publications-pdf/ND-Kominkova-print.pdf" TargetMode="External"/><Relationship Id="rId2" Type="http://schemas.openxmlformats.org/officeDocument/2006/relationships/hyperlink" Target="https://ec.europa.eu/budget/library/biblio/publications/glance/budget_glance_c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onsilium.europa.eu/cs/policies/the-eu-budget/long-term-eu-budget-2021-2027/" TargetMode="External"/><Relationship Id="rId5" Type="http://schemas.openxmlformats.org/officeDocument/2006/relationships/hyperlink" Target="https://europa.eu/european-union/about-eu/eu-budget/expenditure_cs" TargetMode="External"/><Relationship Id="rId4" Type="http://schemas.openxmlformats.org/officeDocument/2006/relationships/hyperlink" Target="https://www.statista.com/statistics/253712/eu-budget-expenditures-by-member-stat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79958C0-67DC-4F86-AA91-C9BB89236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E1B8D6-5183-4C9D-9631-F5831902AB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C2A55C6-0CDD-45CB-8276-8EE27FF290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6533" y="1507414"/>
            <a:ext cx="7628209" cy="3703320"/>
          </a:xfrm>
        </p:spPr>
        <p:txBody>
          <a:bodyPr anchor="b">
            <a:normAutofit/>
          </a:bodyPr>
          <a:lstStyle/>
          <a:p>
            <a:r>
              <a:rPr lang="cs-CZ" sz="5400" dirty="0">
                <a:solidFill>
                  <a:srgbClr val="FFFFFF"/>
                </a:solidFill>
              </a:rPr>
              <a:t>ROZPOČET</a:t>
            </a:r>
            <a:br>
              <a:rPr lang="cs-CZ" sz="5400" dirty="0">
                <a:solidFill>
                  <a:srgbClr val="FFFFFF"/>
                </a:solidFill>
              </a:rPr>
            </a:br>
            <a:r>
              <a:rPr lang="cs-CZ" sz="5400" dirty="0">
                <a:solidFill>
                  <a:srgbClr val="FFFFFF"/>
                </a:solidFill>
              </a:rPr>
              <a:t>EVROPSKÉ UNIE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63BC1BA-3E2D-4D9E-B9D1-1FC7218A40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84641" y="1507414"/>
            <a:ext cx="3546077" cy="4627056"/>
          </a:xfrm>
          <a:ln w="57150">
            <a:noFill/>
          </a:ln>
        </p:spPr>
        <p:txBody>
          <a:bodyPr anchor="b">
            <a:normAutofit/>
          </a:bodyPr>
          <a:lstStyle/>
          <a:p>
            <a:r>
              <a:rPr lang="cs-CZ" dirty="0">
                <a:solidFill>
                  <a:srgbClr val="FFFFFF">
                    <a:alpha val="70000"/>
                  </a:srgbClr>
                </a:solidFill>
              </a:rPr>
              <a:t>MARTIN BARTOLŠIC </a:t>
            </a:r>
          </a:p>
          <a:p>
            <a:r>
              <a:rPr lang="cs-CZ" dirty="0">
                <a:solidFill>
                  <a:srgbClr val="FFFFFF">
                    <a:alpha val="70000"/>
                  </a:srgbClr>
                </a:solidFill>
              </a:rPr>
              <a:t>480992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AA17EB-F169-483D-AF02-A7EC2B2D9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6259649"/>
            <a:ext cx="7628209" cy="1116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93E18B0-6B75-4819-8AF4-203AD4E0EA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84640" y="6259649"/>
            <a:ext cx="3546077" cy="111654"/>
          </a:xfrm>
          <a:prstGeom prst="rect">
            <a:avLst/>
          </a:prstGeom>
          <a:solidFill>
            <a:srgbClr val="FFFFFF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73958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84CF68-B575-4F4F-9DF6-FCF722111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VÍCELETÝ FINANČNÍ RÁMEC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(2021-2027)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EB27F7-7F7B-490A-BB58-5459CDD6B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88884"/>
          </a:xfrm>
        </p:spPr>
        <p:txBody>
          <a:bodyPr/>
          <a:lstStyle/>
          <a:p>
            <a:r>
              <a:rPr lang="cs-CZ" dirty="0"/>
              <a:t>investice do inovací a digitální ekonomiky</a:t>
            </a:r>
          </a:p>
          <a:p>
            <a:r>
              <a:rPr lang="cs-CZ" dirty="0"/>
              <a:t>vytváření vzdělávacích a pracovních příležitostí pro mladé lidi prostřednictvím posíleného programu Erasmus</a:t>
            </a:r>
            <a:r>
              <a:rPr lang="cs-CZ" dirty="0">
                <a:solidFill>
                  <a:schemeClr val="bg2"/>
                </a:solidFill>
              </a:rPr>
              <a:t>+</a:t>
            </a:r>
          </a:p>
          <a:p>
            <a:r>
              <a:rPr lang="cs-CZ" dirty="0"/>
              <a:t>komplexní přístup k migraci a správě hranic s cílem zajistit bezpečný prostor pro volný pohyb osob a zboží v Unii a podpořit správu a dlouhodobou integraci žadatelů o azyl a migrantů</a:t>
            </a:r>
          </a:p>
          <a:p>
            <a:r>
              <a:rPr lang="cs-CZ" dirty="0"/>
              <a:t>budování kapacity Unie v oblasti bezpečnosti a obrany</a:t>
            </a:r>
          </a:p>
          <a:p>
            <a:r>
              <a:rPr lang="cs-CZ" dirty="0"/>
              <a:t>ochrana životního prostředí a klimatu díky začleňování oblasti klimatu do všech programů EU (</a:t>
            </a:r>
            <a:r>
              <a:rPr lang="cs-CZ" dirty="0">
                <a:solidFill>
                  <a:srgbClr val="0070C0"/>
                </a:solidFill>
              </a:rPr>
              <a:t>Green </a:t>
            </a:r>
            <a:r>
              <a:rPr lang="cs-CZ" dirty="0" err="1">
                <a:solidFill>
                  <a:srgbClr val="0070C0"/>
                </a:solidFill>
              </a:rPr>
              <a:t>Deal</a:t>
            </a:r>
            <a:r>
              <a:rPr lang="cs-CZ" dirty="0"/>
              <a:t>)</a:t>
            </a:r>
          </a:p>
          <a:p>
            <a:r>
              <a:rPr lang="cs-CZ" dirty="0"/>
              <a:t>posílení hospodářské a měnové unie </a:t>
            </a:r>
          </a:p>
          <a:p>
            <a:r>
              <a:rPr lang="cs-CZ" dirty="0"/>
              <a:t>více peněz do rezervy – na nepředvídatelné události - reakce na pandemii COVID-19</a:t>
            </a:r>
          </a:p>
          <a:p>
            <a:r>
              <a:rPr lang="cs-CZ" dirty="0"/>
              <a:t>SZP – společná zemědělská politika – změny ve financování</a:t>
            </a:r>
          </a:p>
        </p:txBody>
      </p:sp>
    </p:spTree>
    <p:extLst>
      <p:ext uri="{BB962C8B-B14F-4D97-AF65-F5344CB8AC3E}">
        <p14:creationId xmlns:p14="http://schemas.microsoft.com/office/powerpoint/2010/main" val="332034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BF824B-B96B-4514-A3DC-94D321449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DOPAD finančního rámce NA ČESKOU REPUBLIKU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EDAF85-84A4-4305-BC0C-A6487405E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975348"/>
          </a:xfrm>
        </p:spPr>
        <p:txBody>
          <a:bodyPr/>
          <a:lstStyle/>
          <a:p>
            <a:r>
              <a:rPr lang="cs-CZ" dirty="0"/>
              <a:t>ČR by nadále měla zůstat čistým příjemcem</a:t>
            </a:r>
          </a:p>
          <a:p>
            <a:pPr lvl="1"/>
            <a:r>
              <a:rPr lang="cs-CZ" dirty="0">
                <a:solidFill>
                  <a:srgbClr val="0070C0"/>
                </a:solidFill>
              </a:rPr>
              <a:t>Období 2014–2020 – 24 miliard EUR</a:t>
            </a:r>
          </a:p>
          <a:p>
            <a:pPr lvl="1"/>
            <a:r>
              <a:rPr lang="cs-CZ" dirty="0">
                <a:solidFill>
                  <a:srgbClr val="0070C0"/>
                </a:solidFill>
              </a:rPr>
              <a:t>Období 2021–2027 – 17,8 miliard EUR (očekávaná výše)</a:t>
            </a:r>
          </a:p>
          <a:p>
            <a:r>
              <a:rPr lang="cs-CZ" dirty="0"/>
              <a:t>zajištění pozice čistého příjemce i po roce 2020 je jednou z priorit ČR</a:t>
            </a:r>
          </a:p>
          <a:p>
            <a:r>
              <a:rPr lang="cs-CZ" dirty="0"/>
              <a:t>daň z plastů je podle odhadů pro ČR výhodná (jako jediná z navrhovaných nových opatření)</a:t>
            </a:r>
          </a:p>
          <a:p>
            <a:r>
              <a:rPr lang="cs-CZ" dirty="0"/>
              <a:t>SZP - podpora malých a středních farem a pomoc mladým zemědělcům. </a:t>
            </a:r>
          </a:p>
          <a:p>
            <a:pPr marL="0" indent="0">
              <a:buNone/>
            </a:pPr>
            <a:r>
              <a:rPr lang="cs-CZ" dirty="0"/>
              <a:t>     Přímé platby zemědělcům mají být omezeny maximální hranicí na 100 000 EUR na jednu farmu. </a:t>
            </a:r>
          </a:p>
          <a:p>
            <a:pPr lvl="1"/>
            <a:r>
              <a:rPr lang="cs-CZ" dirty="0"/>
              <a:t>pokles financování zemědělství z 8,2 na 7,7 miliardy EUR</a:t>
            </a:r>
          </a:p>
          <a:p>
            <a:pPr lvl="2"/>
            <a:r>
              <a:rPr lang="cs-CZ" dirty="0"/>
              <a:t>pro ČR jsou typické velké farmy (až 85 %)</a:t>
            </a:r>
          </a:p>
        </p:txBody>
      </p:sp>
    </p:spTree>
    <p:extLst>
      <p:ext uri="{BB962C8B-B14F-4D97-AF65-F5344CB8AC3E}">
        <p14:creationId xmlns:p14="http://schemas.microsoft.com/office/powerpoint/2010/main" val="917857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0B8574-A6C1-40D1-8F12-63B4F367D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E28BE7-4488-4408-9BAA-3FF285C4C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err="1"/>
              <a:t>Goňcová</a:t>
            </a:r>
            <a:r>
              <a:rPr lang="cs-CZ" sz="1800" dirty="0"/>
              <a:t>, M. (2010). Evropská integrace: úvod do studia. Masarykova univerzita.</a:t>
            </a:r>
          </a:p>
          <a:p>
            <a:r>
              <a:rPr lang="cs-CZ" sz="1800" dirty="0"/>
              <a:t>König, P., Lacina, L., &amp; Přenosil, J. (2006). Učebnice evropské integrace. </a:t>
            </a:r>
            <a:r>
              <a:rPr lang="cs-CZ" sz="1800" dirty="0" err="1"/>
              <a:t>Barrister</a:t>
            </a:r>
            <a:r>
              <a:rPr lang="cs-CZ" sz="1800" dirty="0"/>
              <a:t> &amp; </a:t>
            </a:r>
            <a:r>
              <a:rPr lang="cs-CZ" sz="1800" dirty="0" err="1"/>
              <a:t>Principal</a:t>
            </a:r>
            <a:r>
              <a:rPr lang="cs-CZ" sz="1800" dirty="0"/>
              <a:t>.</a:t>
            </a:r>
          </a:p>
          <a:p>
            <a:r>
              <a:rPr lang="cs-CZ" sz="1800" dirty="0">
                <a:hlinkClick r:id="rId2"/>
              </a:rPr>
              <a:t>https://ec.europa.eu/budget/library/biblio/publications/glance/budget_glance_cs.pdf</a:t>
            </a:r>
            <a:endParaRPr lang="cs-CZ" sz="1800" dirty="0"/>
          </a:p>
          <a:p>
            <a:r>
              <a:rPr lang="cs-CZ" sz="1800" dirty="0">
                <a:hlinkClick r:id="rId3"/>
              </a:rPr>
              <a:t>https://www.consilium.europa.eu/cs/meetings/european-council/2020/07/17-21/</a:t>
            </a:r>
            <a:endParaRPr lang="cs-CZ" sz="1800" dirty="0"/>
          </a:p>
          <a:p>
            <a:r>
              <a:rPr lang="cs-CZ" sz="1800" dirty="0">
                <a:hlinkClick r:id="rId4"/>
              </a:rPr>
              <a:t>https://www.statista.com/statistics/253712/eu-budget-expenditures-by-member-state/</a:t>
            </a:r>
            <a:endParaRPr lang="cs-CZ" sz="1800" dirty="0"/>
          </a:p>
          <a:p>
            <a:r>
              <a:rPr lang="cs-CZ" sz="1800" dirty="0">
                <a:hlinkClick r:id="rId5"/>
              </a:rPr>
              <a:t>https://europa.eu/european-union/about-eu/eu-budget/expenditure_cs</a:t>
            </a:r>
            <a:endParaRPr lang="cs-CZ" sz="1800" dirty="0"/>
          </a:p>
          <a:p>
            <a:r>
              <a:rPr lang="cs-CZ" sz="1800" dirty="0">
                <a:hlinkClick r:id="rId6"/>
              </a:rPr>
              <a:t>https://www.consilium.europa.eu/cs/policies/the-eu-budget/long-term-eu-budget-2021-2027/</a:t>
            </a:r>
            <a:endParaRPr lang="cs-CZ" sz="1800" dirty="0"/>
          </a:p>
          <a:p>
            <a:r>
              <a:rPr lang="cs-CZ" sz="1800" dirty="0">
                <a:hlinkClick r:id="rId7"/>
              </a:rPr>
              <a:t>https://newdirection.online/2018-publications-pdf/ND-Kominkova-print.pdf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2280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D012E4-DE0C-4F0C-A46C-45E8EA605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evropské unie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A95FA1-B5B9-4DA5-BC20-D9967D8D5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078261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</a:rPr>
              <a:t>Finanční částka, kterou disponuje EU v jednom kalendářním roce.</a:t>
            </a:r>
          </a:p>
          <a:p>
            <a:r>
              <a:rPr lang="cs-CZ" sz="2000" dirty="0">
                <a:solidFill>
                  <a:schemeClr val="tx1"/>
                </a:solidFill>
              </a:rPr>
              <a:t>Rozpočet se schvaluje na každý rok, avšak jeho rámec</a:t>
            </a:r>
            <a:r>
              <a:rPr lang="cs-CZ" sz="2000" i="1" dirty="0">
                <a:solidFill>
                  <a:schemeClr val="tx1"/>
                </a:solidFill>
              </a:rPr>
              <a:t>, finanční perspektiva či víceletý finanční rámec, je sestavován na 7 let dopředu.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dříve byl sestavován na 5 let</a:t>
            </a:r>
          </a:p>
          <a:p>
            <a:r>
              <a:rPr lang="cs-CZ" sz="2000" dirty="0">
                <a:solidFill>
                  <a:schemeClr val="tx1"/>
                </a:solidFill>
              </a:rPr>
              <a:t>víceletý finanční rámec je pevnou právní součástí EU</a:t>
            </a:r>
          </a:p>
          <a:p>
            <a:r>
              <a:rPr lang="cs-CZ" sz="2000" dirty="0">
                <a:solidFill>
                  <a:schemeClr val="tx1"/>
                </a:solidFill>
              </a:rPr>
              <a:t>návrh rozpočtu předkládá Evropská komise a je sestavován </a:t>
            </a:r>
            <a:r>
              <a:rPr lang="cs-CZ" sz="2000" i="1" dirty="0">
                <a:solidFill>
                  <a:schemeClr val="tx1"/>
                </a:solidFill>
              </a:rPr>
              <a:t>rozpočtovým orgánem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</a:p>
          <a:p>
            <a:r>
              <a:rPr lang="cs-CZ" sz="2000" dirty="0">
                <a:solidFill>
                  <a:schemeClr val="tx1"/>
                </a:solidFill>
              </a:rPr>
              <a:t>o schválení rozpočtu rozhoduje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Rada EU – </a:t>
            </a:r>
            <a:r>
              <a:rPr lang="cs-CZ" dirty="0">
                <a:solidFill>
                  <a:srgbClr val="0070C0"/>
                </a:solidFill>
              </a:rPr>
              <a:t>ECOFIN (</a:t>
            </a:r>
            <a:r>
              <a:rPr lang="cs-CZ" dirty="0">
                <a:solidFill>
                  <a:srgbClr val="0070C0"/>
                </a:solidFill>
                <a:effectLst/>
                <a:latin typeface="Roboto"/>
              </a:rPr>
              <a:t>Rada Evropské unie pro hospodářské a finanční záležitosti)</a:t>
            </a:r>
            <a:r>
              <a:rPr lang="cs-CZ" dirty="0">
                <a:solidFill>
                  <a:schemeClr val="bg2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nutnost souhlasu všech členů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Evropský parlament – nutnost souhlasu </a:t>
            </a:r>
          </a:p>
        </p:txBody>
      </p:sp>
    </p:spTree>
    <p:extLst>
      <p:ext uri="{BB962C8B-B14F-4D97-AF65-F5344CB8AC3E}">
        <p14:creationId xmlns:p14="http://schemas.microsoft.com/office/powerpoint/2010/main" val="4159523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87D26DA-9773-4A0E-B213-DDF20A1F1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Zástupný obsah 10" descr="Graf popisující schvalování rozpočtu.">
            <a:extLst>
              <a:ext uri="{FF2B5EF4-FFF2-40B4-BE49-F238E27FC236}">
                <a16:creationId xmlns:a16="http://schemas.microsoft.com/office/drawing/2014/main" id="{F6D1D834-827A-4471-B56E-80A27E96BBFD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088372" cy="6858000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6B03BBA3-CF1C-4DB8-A166-B2D3CF36DF57}"/>
              </a:ext>
            </a:extLst>
          </p:cNvPr>
          <p:cNvSpPr txBox="1">
            <a:spLocks/>
          </p:cNvSpPr>
          <p:nvPr/>
        </p:nvSpPr>
        <p:spPr>
          <a:xfrm>
            <a:off x="7610923" y="2281291"/>
            <a:ext cx="6798608" cy="11477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cs-CZ" sz="2000" dirty="0">
                <a:solidFill>
                  <a:schemeClr val="tx2"/>
                </a:solidFill>
              </a:rPr>
            </a:br>
            <a:r>
              <a:rPr lang="cs-CZ" sz="2000" dirty="0">
                <a:solidFill>
                  <a:schemeClr val="tx2"/>
                </a:solidFill>
              </a:rPr>
              <a:t>grafické znázornění procesu </a:t>
            </a:r>
          </a:p>
          <a:p>
            <a:r>
              <a:rPr lang="cs-CZ" sz="2000" dirty="0">
                <a:solidFill>
                  <a:schemeClr val="tx2"/>
                </a:solidFill>
              </a:rPr>
              <a:t>přijetí rozpočtu evropské unie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463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4DB4B-425D-44FD-AADB-39E54C6A2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SESTAVOVÁNÍ ROZPOČTŮ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6221F3-9BA7-4CB9-8E5B-B7572B86A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Zásada jednotnosti a správnosti </a:t>
            </a:r>
          </a:p>
          <a:p>
            <a:pPr marL="324000" lvl="1" indent="0">
              <a:buNone/>
            </a:pPr>
            <a:r>
              <a:rPr lang="cs-CZ" sz="1800" dirty="0"/>
              <a:t>–</a:t>
            </a:r>
            <a:r>
              <a:rPr lang="cs-CZ" sz="1800" b="1" dirty="0"/>
              <a:t> </a:t>
            </a:r>
            <a:r>
              <a:rPr lang="cs-CZ" sz="1800" dirty="0"/>
              <a:t>veškeré příjmy a výdaje mají být zpracovány v jednom dokumentu (efektivnější kontrola)</a:t>
            </a:r>
          </a:p>
          <a:p>
            <a:r>
              <a:rPr lang="cs-CZ" sz="2000" b="1" dirty="0"/>
              <a:t>Zásada </a:t>
            </a:r>
            <a:r>
              <a:rPr lang="cs-CZ" sz="2000" b="1" dirty="0" err="1"/>
              <a:t>každoročnosti</a:t>
            </a:r>
            <a:r>
              <a:rPr lang="cs-CZ" sz="2000" b="1" dirty="0"/>
              <a:t> </a:t>
            </a:r>
          </a:p>
          <a:p>
            <a:pPr marL="324000" lvl="1" indent="0">
              <a:buNone/>
            </a:pPr>
            <a:r>
              <a:rPr lang="cs-CZ" sz="1800" dirty="0"/>
              <a:t>– rozpočet je přijímán na kalendářní rok (od 1. 1. do 31. 12.)</a:t>
            </a:r>
          </a:p>
          <a:p>
            <a:r>
              <a:rPr lang="cs-CZ" sz="2000" b="1" dirty="0"/>
              <a:t>Zásada vyrovnanosti</a:t>
            </a:r>
            <a:r>
              <a:rPr lang="cs-CZ" sz="2000" dirty="0"/>
              <a:t> </a:t>
            </a:r>
          </a:p>
          <a:p>
            <a:pPr marL="324000" lvl="1" indent="0">
              <a:buNone/>
            </a:pPr>
            <a:r>
              <a:rPr lang="cs-CZ" sz="1800" dirty="0"/>
              <a:t>– rovnováha mezi příjmy a výdaji (nikdy deficitní rozpočet)</a:t>
            </a:r>
          </a:p>
          <a:p>
            <a:r>
              <a:rPr lang="cs-CZ" sz="2000" b="1" dirty="0"/>
              <a:t>Zásada zúčtovací jednotky</a:t>
            </a:r>
            <a:r>
              <a:rPr lang="cs-CZ" sz="2000" dirty="0"/>
              <a:t> </a:t>
            </a:r>
          </a:p>
          <a:p>
            <a:pPr marL="324000" lvl="1" indent="0">
              <a:buNone/>
            </a:pPr>
            <a:r>
              <a:rPr lang="cs-CZ" sz="1800" dirty="0"/>
              <a:t>– od ledna 1999 jsou položky rozpočtu vyjádřeny v eurech</a:t>
            </a:r>
          </a:p>
        </p:txBody>
      </p:sp>
    </p:spTree>
    <p:extLst>
      <p:ext uri="{BB962C8B-B14F-4D97-AF65-F5344CB8AC3E}">
        <p14:creationId xmlns:p14="http://schemas.microsoft.com/office/powerpoint/2010/main" val="35890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AC64CB-3F6A-499B-8454-7C7024E73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SESTAVOVÁNÍ ROZPOČTŮ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B59B48-850D-432B-987B-E75F1A02E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11426"/>
          </a:xfrm>
        </p:spPr>
        <p:txBody>
          <a:bodyPr>
            <a:normAutofit/>
          </a:bodyPr>
          <a:lstStyle/>
          <a:p>
            <a:r>
              <a:rPr lang="cs-CZ" sz="2000" b="1" dirty="0"/>
              <a:t>Zásada všeobecnosti</a:t>
            </a:r>
            <a:r>
              <a:rPr lang="cs-CZ" sz="2000" dirty="0"/>
              <a:t> </a:t>
            </a:r>
          </a:p>
          <a:p>
            <a:pPr marL="324000" lvl="1" indent="0">
              <a:buNone/>
            </a:pPr>
            <a:r>
              <a:rPr lang="cs-CZ" sz="1800" dirty="0"/>
              <a:t>– příjmy nejsou přiřazeny jednotlivým výdajům (</a:t>
            </a:r>
            <a:r>
              <a:rPr lang="cs-CZ" sz="1800" dirty="0" err="1"/>
              <a:t>nepřiřazenost</a:t>
            </a:r>
            <a:r>
              <a:rPr lang="cs-CZ" sz="1800" dirty="0"/>
              <a:t>) a příjmy i výdaje jsou uváděny v plné výši bez vzájemných odpočtů </a:t>
            </a:r>
          </a:p>
          <a:p>
            <a:r>
              <a:rPr lang="cs-CZ" sz="2000" b="1" dirty="0"/>
              <a:t>Zásada specifikace </a:t>
            </a:r>
          </a:p>
          <a:p>
            <a:pPr marL="324000" lvl="1" indent="0">
              <a:buNone/>
            </a:pPr>
            <a:r>
              <a:rPr lang="cs-CZ" sz="1800" dirty="0"/>
              <a:t>– každá položka má svůj vlastní účel a cíl</a:t>
            </a:r>
          </a:p>
          <a:p>
            <a:r>
              <a:rPr lang="cs-CZ" sz="2000" b="1" dirty="0"/>
              <a:t>Zásada řízeného finančního hospodaření </a:t>
            </a:r>
          </a:p>
          <a:p>
            <a:pPr marL="324000" lvl="1" indent="0">
              <a:buNone/>
            </a:pPr>
            <a:r>
              <a:rPr lang="cs-CZ" sz="1800" dirty="0"/>
              <a:t>– s rozpočtem se musí nakládat hospodárně, účinně a efektivně</a:t>
            </a:r>
          </a:p>
          <a:p>
            <a:r>
              <a:rPr lang="cs-CZ" sz="2000" b="1" dirty="0"/>
              <a:t>Zásada průhlednosti</a:t>
            </a:r>
            <a:r>
              <a:rPr lang="cs-CZ" sz="2000" dirty="0"/>
              <a:t> </a:t>
            </a:r>
          </a:p>
          <a:p>
            <a:pPr marL="324000" lvl="1" indent="0">
              <a:buNone/>
            </a:pPr>
            <a:r>
              <a:rPr lang="cs-CZ" sz="1800" dirty="0"/>
              <a:t>– transparentnost – rozpočet a jednotlivé operace nejsou tajné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81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2C2BF8-1539-4B7C-AE74-AFACE0BB3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PŘÍJMY ROZPOČTU EVROPSKÉ UNIE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AADC3F-B963-4C3F-9F74-6E00C3663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44591"/>
          </a:xfrm>
        </p:spPr>
        <p:txBody>
          <a:bodyPr>
            <a:normAutofit/>
          </a:bodyPr>
          <a:lstStyle/>
          <a:p>
            <a:r>
              <a:rPr lang="cs-CZ" sz="2000" dirty="0"/>
              <a:t>čtyři vlastní zdroje: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(12 %) </a:t>
            </a:r>
            <a:r>
              <a:rPr lang="cs-CZ" dirty="0"/>
              <a:t>dva tradiční:</a:t>
            </a:r>
          </a:p>
          <a:p>
            <a:pPr lvl="2"/>
            <a:r>
              <a:rPr lang="cs-CZ" dirty="0"/>
              <a:t>dávky z dovozu zemědělských produktů </a:t>
            </a:r>
          </a:p>
          <a:p>
            <a:pPr lvl="3"/>
            <a:r>
              <a:rPr lang="cs-CZ" dirty="0"/>
              <a:t>ochrana zemědělského trhu EU – (unijní producenti jsou chráněni proti levným dovozcům)</a:t>
            </a:r>
          </a:p>
          <a:p>
            <a:pPr lvl="2"/>
            <a:r>
              <a:rPr lang="cs-CZ" dirty="0"/>
              <a:t>cla z dovozu zboží</a:t>
            </a:r>
          </a:p>
          <a:p>
            <a:pPr lvl="3"/>
            <a:r>
              <a:rPr lang="cs-CZ" dirty="0"/>
              <a:t>20 % vybrané částky připadá zemi, kde se výběr provedl, (náklady na výběr)</a:t>
            </a:r>
          </a:p>
          <a:p>
            <a:pPr marL="1371600" lvl="3" indent="0">
              <a:buNone/>
            </a:pPr>
            <a:r>
              <a:rPr lang="cs-CZ" dirty="0"/>
              <a:t>    - (v letech 2021-2027 nově 25 %)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(11 %) </a:t>
            </a:r>
            <a:r>
              <a:rPr lang="cs-CZ" dirty="0"/>
              <a:t>podíl ze základu DPH členských států ve výši 0,3 % </a:t>
            </a:r>
          </a:p>
          <a:p>
            <a:pPr lvl="2"/>
            <a:r>
              <a:rPr lang="cs-CZ" dirty="0"/>
              <a:t>pro Dánsko, Německo, Nizozemí, Rakousko a Švédsko paušálně sníženo, tzv. rabaty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(76 %) </a:t>
            </a:r>
            <a:r>
              <a:rPr lang="cs-CZ" dirty="0"/>
              <a:t>příspěvek členských států z HND </a:t>
            </a:r>
          </a:p>
          <a:p>
            <a:pPr lvl="2"/>
            <a:r>
              <a:rPr lang="cs-CZ" dirty="0"/>
              <a:t>procentuální podíl z hrubého národního produktu </a:t>
            </a:r>
            <a:r>
              <a:rPr lang="cs-CZ" sz="1600" dirty="0">
                <a:solidFill>
                  <a:schemeClr val="tx1"/>
                </a:solidFill>
              </a:rPr>
              <a:t>(</a:t>
            </a:r>
            <a:r>
              <a:rPr lang="cs-CZ" sz="1600" dirty="0">
                <a:solidFill>
                  <a:srgbClr val="0070C0"/>
                </a:solidFill>
              </a:rPr>
              <a:t>HND</a:t>
            </a:r>
            <a:r>
              <a:rPr lang="cs-CZ" sz="1600" dirty="0">
                <a:solidFill>
                  <a:schemeClr val="tx1"/>
                </a:solidFill>
              </a:rPr>
              <a:t> - souhrn příjmů výrobních faktorů na daném území za rok)</a:t>
            </a:r>
          </a:p>
          <a:p>
            <a:r>
              <a:rPr lang="cs-CZ" dirty="0"/>
              <a:t>ostatní příjmy – administrativní poplatky, pokuty a úroky z prodlení</a:t>
            </a:r>
          </a:p>
        </p:txBody>
      </p:sp>
    </p:spTree>
    <p:extLst>
      <p:ext uri="{BB962C8B-B14F-4D97-AF65-F5344CB8AC3E}">
        <p14:creationId xmlns:p14="http://schemas.microsoft.com/office/powerpoint/2010/main" val="256449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DEAB34-8FC9-4F29-BB6A-E7321ABE5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VÝDAJE ROZPOČTU EVROPSKÉ UNIE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2C26F1-FE7D-4C8C-8323-39741002A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29182"/>
          </a:xfrm>
        </p:spPr>
        <p:txBody>
          <a:bodyPr>
            <a:normAutofit/>
          </a:bodyPr>
          <a:lstStyle/>
          <a:p>
            <a:r>
              <a:rPr lang="cs-CZ" sz="2000" dirty="0"/>
              <a:t>rozpočtové výdaje se vždy rozčleňují na základě stávajícího finančního rámce do několika okruhů:</a:t>
            </a:r>
          </a:p>
          <a:p>
            <a:pPr marL="0" indent="0">
              <a:buNone/>
            </a:pPr>
            <a:endParaRPr lang="cs-CZ" sz="500" dirty="0"/>
          </a:p>
          <a:p>
            <a:pPr lvl="1"/>
            <a:r>
              <a:rPr lang="cs-CZ" dirty="0"/>
              <a:t>1.a </a:t>
            </a:r>
            <a:r>
              <a:rPr lang="cs-CZ" b="1" dirty="0">
                <a:solidFill>
                  <a:srgbClr val="0070C0"/>
                </a:solidFill>
              </a:rPr>
              <a:t>Konkurenceschopnost pro růst a zaměstnanost</a:t>
            </a:r>
          </a:p>
          <a:p>
            <a:pPr lvl="1"/>
            <a:r>
              <a:rPr lang="cs-CZ" dirty="0"/>
              <a:t>1.b </a:t>
            </a:r>
            <a:r>
              <a:rPr lang="cs-CZ" b="1" dirty="0">
                <a:solidFill>
                  <a:srgbClr val="0070C0"/>
                </a:solidFill>
              </a:rPr>
              <a:t>Hospodářská, sociální a územní soudržnost</a:t>
            </a:r>
          </a:p>
          <a:p>
            <a:pPr marL="914400" lvl="2" indent="0">
              <a:buNone/>
            </a:pPr>
            <a:r>
              <a:rPr lang="cs-CZ" sz="1600" dirty="0"/>
              <a:t>(výzkum, technologický rozvoj, rozvoj dopravních, komunikačních a energetických sítí a také prostředky na zlepšení kvality vzdělávání a programy sociální politiky)</a:t>
            </a:r>
          </a:p>
          <a:p>
            <a:pPr lvl="1"/>
            <a:r>
              <a:rPr lang="cs-CZ" dirty="0"/>
              <a:t>2. </a:t>
            </a:r>
            <a:r>
              <a:rPr lang="cs-CZ" b="1" dirty="0">
                <a:solidFill>
                  <a:srgbClr val="0070C0"/>
                </a:solidFill>
              </a:rPr>
              <a:t>Udržitelný růst: přírodní zdroje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/>
              <a:t>(zemědělství, ochrana životního prostředí, rybolov)</a:t>
            </a:r>
          </a:p>
          <a:p>
            <a:pPr lvl="1"/>
            <a:r>
              <a:rPr lang="cs-CZ" dirty="0"/>
              <a:t>3. </a:t>
            </a:r>
            <a:r>
              <a:rPr lang="cs-CZ" b="1" dirty="0">
                <a:solidFill>
                  <a:srgbClr val="0070C0"/>
                </a:solidFill>
              </a:rPr>
              <a:t>Bezpečnost a občanství</a:t>
            </a:r>
            <a:r>
              <a:rPr lang="cs-CZ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/>
              <a:t>(ochrana před terorismem a mezinárodním zločinem, zvládání migrace a ochrana vnějších hranic EU, podpora evropského občanství)</a:t>
            </a:r>
          </a:p>
          <a:p>
            <a:pPr lvl="1"/>
            <a:r>
              <a:rPr lang="cs-CZ" dirty="0"/>
              <a:t>4. </a:t>
            </a:r>
            <a:r>
              <a:rPr lang="cs-CZ" b="1" dirty="0">
                <a:solidFill>
                  <a:srgbClr val="0070C0"/>
                </a:solidFill>
              </a:rPr>
              <a:t>Globální Evropa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(rozvoj spolupráce EU s ostatními zeměmi, humanitní pomoc, rozvoj demokracie a lidských práv)</a:t>
            </a:r>
          </a:p>
          <a:p>
            <a:pPr lvl="1"/>
            <a:r>
              <a:rPr lang="cs-CZ" dirty="0"/>
              <a:t>5.</a:t>
            </a:r>
            <a:r>
              <a:rPr lang="cs-CZ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cs-CZ" b="1" dirty="0">
                <a:solidFill>
                  <a:srgbClr val="0070C0"/>
                </a:solidFill>
              </a:rPr>
              <a:t>Správa</a:t>
            </a:r>
            <a:r>
              <a:rPr lang="cs-CZ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/>
              <a:t>(administrativa, řízení a provoz institucí EU, náklady na zaměstnance a překladatelské služby)</a:t>
            </a:r>
          </a:p>
        </p:txBody>
      </p:sp>
    </p:spTree>
    <p:extLst>
      <p:ext uri="{BB962C8B-B14F-4D97-AF65-F5344CB8AC3E}">
        <p14:creationId xmlns:p14="http://schemas.microsoft.com/office/powerpoint/2010/main" val="684355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652B87-B84C-45F3-A1F8-1E617824A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cs-CZ" dirty="0"/>
            </a:br>
            <a:r>
              <a:rPr lang="cs-CZ" dirty="0"/>
              <a:t>ČISTÝ PLÁTCE A PŘÍJEMCE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0CC366-654E-4BD6-9BD5-44A6BC2CA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254929"/>
            <a:ext cx="11029615" cy="3900916"/>
          </a:xfrm>
        </p:spPr>
        <p:txBody>
          <a:bodyPr>
            <a:noAutofit/>
          </a:bodyPr>
          <a:lstStyle/>
          <a:p>
            <a:r>
              <a:rPr lang="cs-CZ" sz="2000" dirty="0"/>
              <a:t>v rámci rozpočtu se členský stát může dostat do dvou pozic:</a:t>
            </a:r>
          </a:p>
          <a:p>
            <a:pPr lvl="1"/>
            <a:r>
              <a:rPr lang="cs-CZ" sz="1800" b="1" dirty="0"/>
              <a:t>čistý příjemce </a:t>
            </a:r>
            <a:r>
              <a:rPr lang="cs-CZ" sz="1800" dirty="0"/>
              <a:t>– z rozpočtu více dostává než do něj platí</a:t>
            </a:r>
          </a:p>
          <a:p>
            <a:pPr lvl="1"/>
            <a:r>
              <a:rPr lang="cs-CZ" sz="1800" b="1" dirty="0"/>
              <a:t>čistý plátce </a:t>
            </a:r>
            <a:r>
              <a:rPr lang="cs-CZ" sz="1800" dirty="0"/>
              <a:t>– do rozpočtu více odvádí než z něj dostává</a:t>
            </a:r>
          </a:p>
          <a:p>
            <a:pPr lvl="1"/>
            <a:endParaRPr lang="cs-CZ" sz="2000" dirty="0"/>
          </a:p>
          <a:p>
            <a:r>
              <a:rPr lang="cs-CZ" sz="2000" dirty="0"/>
              <a:t>čistí příjemci: </a:t>
            </a:r>
            <a:r>
              <a:rPr lang="cs-CZ" dirty="0">
                <a:solidFill>
                  <a:srgbClr val="0070C0"/>
                </a:solidFill>
              </a:rPr>
              <a:t>Polsko, Maďarsko, Řecko, Portugalsko, Rumunsko, Španělsko, Litva, Slovensko, Bulharsko</a:t>
            </a:r>
          </a:p>
          <a:p>
            <a:r>
              <a:rPr lang="cs-CZ" sz="2000" dirty="0"/>
              <a:t>čistí plátci: </a:t>
            </a:r>
            <a:r>
              <a:rPr lang="cs-CZ" sz="1800" dirty="0">
                <a:solidFill>
                  <a:srgbClr val="0070C0"/>
                </a:solidFill>
              </a:rPr>
              <a:t>Německo, Francie, Itálie, Nizozemí, Švédsko, Rakousko, Dánsko, Finsko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Česká republika – se řadí mezi čisté příjemce</a:t>
            </a:r>
          </a:p>
          <a:p>
            <a:pPr lvl="1"/>
            <a:r>
              <a:rPr lang="cs-CZ" sz="1800" dirty="0"/>
              <a:t>v roce 2018 získala 2,39 miliard EUR</a:t>
            </a:r>
          </a:p>
        </p:txBody>
      </p:sp>
    </p:spTree>
    <p:extLst>
      <p:ext uri="{BB962C8B-B14F-4D97-AF65-F5344CB8AC3E}">
        <p14:creationId xmlns:p14="http://schemas.microsoft.com/office/powerpoint/2010/main" val="174212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63B0B4-600B-4FA2-9CC2-5D9E527FC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VÍCELETÝ FINANČNÍ RÁMEC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(2021-2027)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D20241-D7F2-4DA3-9D2E-74A1F7B20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58160"/>
          </a:xfrm>
        </p:spPr>
        <p:txBody>
          <a:bodyPr>
            <a:normAutofit/>
          </a:bodyPr>
          <a:lstStyle/>
          <a:p>
            <a:r>
              <a:rPr lang="cs-CZ" dirty="0"/>
              <a:t>rozpočet jako motor oživení po krizi COVID-19</a:t>
            </a:r>
          </a:p>
          <a:p>
            <a:r>
              <a:rPr lang="cs-CZ" dirty="0"/>
              <a:t>celkový rozpočet ve výši 1 824,3 miliard EUR</a:t>
            </a:r>
          </a:p>
          <a:p>
            <a:pPr lvl="1"/>
            <a:r>
              <a:rPr lang="cs-CZ" dirty="0"/>
              <a:t>víceletý finanční rámec (1 074,3 miliard EUR)</a:t>
            </a:r>
          </a:p>
          <a:p>
            <a:pPr lvl="1"/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Generation</a:t>
            </a:r>
            <a:r>
              <a:rPr lang="cs-CZ" dirty="0"/>
              <a:t> EU – snaha o oživení a pomoc EU vzpamatovat se z pandemie COVID-19 (750 miliard EUR)</a:t>
            </a:r>
          </a:p>
          <a:p>
            <a:pPr lvl="2"/>
            <a:r>
              <a:rPr lang="cs-CZ" dirty="0"/>
              <a:t>formou „balíčků ozdravných opatření“ s cílem podpořit ekonomiku jednotlivých států</a:t>
            </a:r>
          </a:p>
          <a:p>
            <a:pPr lvl="2"/>
            <a:r>
              <a:rPr lang="cs-CZ" dirty="0"/>
              <a:t>peníze z půjčky z globálních finančních trhů (EU ručí svým víceletým finančním rámcem, splácet cca. do roku 2058)</a:t>
            </a:r>
          </a:p>
          <a:p>
            <a:r>
              <a:rPr lang="cs-CZ" dirty="0"/>
              <a:t>příspěvek členských států z HND se stanovuje na 1,3 %</a:t>
            </a:r>
          </a:p>
          <a:p>
            <a:r>
              <a:rPr lang="cs-CZ" dirty="0"/>
              <a:t>reformace systém příjmů EU, tak aby byla snížená její stále větší závislost na podílu z HND členských států </a:t>
            </a:r>
          </a:p>
          <a:p>
            <a:pPr lvl="1"/>
            <a:r>
              <a:rPr lang="cs-CZ" dirty="0"/>
              <a:t>(zdanění digitálních služeb, daň z finančních transakcí, příjmy ze systému obchodování s emisemi, daň z plastového nerecyklovaného odpadu)</a:t>
            </a:r>
          </a:p>
          <a:p>
            <a:r>
              <a:rPr lang="cs-CZ" dirty="0"/>
              <a:t>s odchodem VB přišla EU o 12-13 miliard EUR ročně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42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ividenda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1104</Words>
  <Application>Microsoft Office PowerPoint</Application>
  <PresentationFormat>Širokoúhlá obrazovka</PresentationFormat>
  <Paragraphs>104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Gill Sans MT</vt:lpstr>
      <vt:lpstr>Roboto</vt:lpstr>
      <vt:lpstr>Wingdings 2</vt:lpstr>
      <vt:lpstr>Dividenda</vt:lpstr>
      <vt:lpstr>ROZPOČET EVROPSKÉ UNIE</vt:lpstr>
      <vt:lpstr>Rozpočet evropské unie</vt:lpstr>
      <vt:lpstr>Prezentace aplikace PowerPoint</vt:lpstr>
      <vt:lpstr>ZÁSADY SESTAVOVÁNÍ ROZPOČTŮ</vt:lpstr>
      <vt:lpstr>ZÁSADY SESTAVOVÁNÍ ROZPOČTŮ</vt:lpstr>
      <vt:lpstr>PŘÍJMY ROZPOČTU EVROPSKÉ UNIE</vt:lpstr>
      <vt:lpstr>VÝDAJE ROZPOČTU EVROPSKÉ UNIE</vt:lpstr>
      <vt:lpstr> ČISTÝ PLÁTCE A PŘÍJEMCE</vt:lpstr>
      <vt:lpstr>VÍCELETÝ FINANČNÍ RÁMEC (2021-2027)</vt:lpstr>
      <vt:lpstr>VÍCELETÝ FINANČNÍ RÁMEC (2021-2027)</vt:lpstr>
      <vt:lpstr>DOPAD finančního rámce NA ČESKOU REPUBLIKU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ROZPOČET EVROPSKÉ UNIE</dc:title>
  <dc:creator>Radek Tesař</dc:creator>
  <cp:lastModifiedBy>Marta Goňcová</cp:lastModifiedBy>
  <cp:revision>11</cp:revision>
  <dcterms:created xsi:type="dcterms:W3CDTF">2020-11-23T20:38:53Z</dcterms:created>
  <dcterms:modified xsi:type="dcterms:W3CDTF">2020-12-08T20:12:40Z</dcterms:modified>
</cp:coreProperties>
</file>