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4"/>
  </p:sldMasterIdLst>
  <p:sldIdLst>
    <p:sldId id="256" r:id="rId5"/>
    <p:sldId id="257" r:id="rId6"/>
    <p:sldId id="258" r:id="rId7"/>
    <p:sldId id="263" r:id="rId8"/>
    <p:sldId id="260" r:id="rId9"/>
    <p:sldId id="259" r:id="rId10"/>
    <p:sldId id="261" r:id="rId11"/>
    <p:sldId id="262" r:id="rId12"/>
    <p:sldId id="264" r:id="rId13"/>
    <p:sldId id="265" r:id="rId14"/>
    <p:sldId id="266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ka Dorazínová" initials="VD" lastIdx="1" clrIdx="0">
    <p:extLst>
      <p:ext uri="{19B8F6BF-5375-455C-9EA6-DF929625EA0E}">
        <p15:presenceInfo xmlns:p15="http://schemas.microsoft.com/office/powerpoint/2012/main" userId="9636200d8f4667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D09355-1B7C-4E8A-AD5B-3BF5327A02B0}" v="42" dt="2020-11-30T20:54:17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0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1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5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8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1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7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0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7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vm.ee/en/what-schengen-area" TargetMode="External"/><Relationship Id="rId3" Type="http://schemas.openxmlformats.org/officeDocument/2006/relationships/hyperlink" Target="https://www.schengenvisainfo.com/schengen-visa-countries-list/" TargetMode="External"/><Relationship Id="rId7" Type="http://schemas.openxmlformats.org/officeDocument/2006/relationships/hyperlink" Target="https://ec.europa.eu/home-affairs/what-we-do/policies/borders-and-visas/schengen_en?fbclid=IwAR32Mmh3hMLmnirOAlqNxzwvi9lM-LckE4lJegFcATU6An4FCQ2KB4JJtBw" TargetMode="External"/><Relationship Id="rId2" Type="http://schemas.openxmlformats.org/officeDocument/2006/relationships/hyperlink" Target="https://www.schengenvisainf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uswaertiges-amt.de/en/einreiseundaufenthalt/-/231202#content_1" TargetMode="External"/><Relationship Id="rId5" Type="http://schemas.openxmlformats.org/officeDocument/2006/relationships/hyperlink" Target="https://ec.europa.eu/home-affairs/e-library/glossary/schengen-agreement-convention_en" TargetMode="External"/><Relationship Id="rId4" Type="http://schemas.openxmlformats.org/officeDocument/2006/relationships/hyperlink" Target="https://www.schengenvisainfo.com/schengen-agreemen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engenvisainfo.com/schengen-agreement/" TargetMode="External"/><Relationship Id="rId2" Type="http://schemas.openxmlformats.org/officeDocument/2006/relationships/hyperlink" Target="https://commons.wikimedia.org/wiki/File:Schengen_Area_participation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7056444" cy="3255264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pc="-60">
                <a:solidFill>
                  <a:schemeClr val="accent1"/>
                </a:solidFill>
              </a:rPr>
              <a:t>Schengenský prostor</a:t>
            </a:r>
            <a:br>
              <a:rPr lang="en-US" spc="-60">
                <a:solidFill>
                  <a:schemeClr val="accent1"/>
                </a:solidFill>
              </a:rPr>
            </a:br>
            <a:r>
              <a:rPr lang="cs-CZ" spc="-60">
                <a:solidFill>
                  <a:schemeClr val="accent1"/>
                </a:solidFill>
              </a:rPr>
              <a:t>S</a:t>
            </a:r>
            <a:r>
              <a:rPr lang="en-US" spc="-60">
                <a:solidFill>
                  <a:schemeClr val="accent1"/>
                </a:solidFill>
              </a:rPr>
              <a:t>chengenské dohody</a:t>
            </a:r>
            <a:endParaRPr lang="en-US" spc="-60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28702" y="4084889"/>
            <a:ext cx="3021621" cy="1709159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r">
              <a:buFont typeface="Wingdings 2" pitchFamily="18" charset="2"/>
              <a:buChar char=""/>
            </a:pPr>
            <a:endParaRPr lang="en-US" sz="1700">
              <a:solidFill>
                <a:srgbClr val="FFFFFF"/>
              </a:solidFill>
            </a:endParaRPr>
          </a:p>
          <a:p>
            <a:pPr indent="-182880" algn="r">
              <a:buFont typeface="Wingdings 2" pitchFamily="18" charset="2"/>
              <a:buChar char=""/>
            </a:pPr>
            <a:endParaRPr lang="en-US" sz="1700">
              <a:solidFill>
                <a:srgbClr val="FFFFFF"/>
              </a:solidFill>
            </a:endParaRPr>
          </a:p>
          <a:p>
            <a:pPr indent="-182880" algn="r">
              <a:buFont typeface="Wingdings 2" pitchFamily="18" charset="2"/>
              <a:buChar char=""/>
            </a:pPr>
            <a:endParaRPr lang="en-US" sz="1700">
              <a:solidFill>
                <a:srgbClr val="FFFFFF"/>
              </a:solidFill>
            </a:endParaRPr>
          </a:p>
          <a:p>
            <a:pPr indent="-182880" algn="r">
              <a:buFont typeface="Wingdings 2" pitchFamily="18" charset="2"/>
              <a:buChar char=""/>
            </a:pPr>
            <a:r>
              <a:rPr lang="en-US" sz="1700">
                <a:solidFill>
                  <a:srgbClr val="FFFFFF"/>
                </a:solidFill>
              </a:rPr>
              <a:t>Veronika Dorazínová, 481723</a:t>
            </a:r>
          </a:p>
        </p:txBody>
      </p:sp>
    </p:spTree>
    <p:extLst>
      <p:ext uri="{BB962C8B-B14F-4D97-AF65-F5344CB8AC3E}">
        <p14:creationId xmlns:p14="http://schemas.microsoft.com/office/powerpoint/2010/main" val="1396130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C12F4-35A7-49CE-85C0-90349499E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4E0C3-5139-4450-BA2A-E2E57D91F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Vstupem Schengenského protokolu k Amsterodamské smlouvě ze dne 2. října 1997 v platnost dne 1. května 1999 byla do EU začleněna schengenská spolupráce</a:t>
            </a:r>
          </a:p>
          <a:p>
            <a:r>
              <a:rPr lang="cs-CZ" dirty="0"/>
              <a:t>A aby se vykompenzovala absence kontrol na vnitřních hranicích schengenského prostoru, byly zavedeny lepší a mnohem účinnější kontroly na jeho vnějších hranicích</a:t>
            </a:r>
          </a:p>
          <a:p>
            <a:r>
              <a:rPr lang="cs-CZ" dirty="0"/>
              <a:t>V únoru 2008 se stalo Lichtenštejnsko doposud poslední zemí, která je členskou zemí </a:t>
            </a:r>
            <a:r>
              <a:rPr lang="cs-CZ" dirty="0" err="1"/>
              <a:t>Schengenu</a:t>
            </a:r>
            <a:endParaRPr lang="cs-CZ" dirty="0"/>
          </a:p>
          <a:p>
            <a:r>
              <a:rPr lang="cs-CZ" dirty="0"/>
              <a:t>Spojené království součástí schengenského prostoru není</a:t>
            </a:r>
          </a:p>
        </p:txBody>
      </p:sp>
    </p:spTree>
    <p:extLst>
      <p:ext uri="{BB962C8B-B14F-4D97-AF65-F5344CB8AC3E}">
        <p14:creationId xmlns:p14="http://schemas.microsoft.com/office/powerpoint/2010/main" val="101495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25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27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ulka 19">
            <a:extLst>
              <a:ext uri="{FF2B5EF4-FFF2-40B4-BE49-F238E27FC236}">
                <a16:creationId xmlns:a16="http://schemas.microsoft.com/office/drawing/2014/main" id="{C95AE9B9-8A18-496C-80B2-F8E4E0A84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32764"/>
              </p:ext>
            </p:extLst>
          </p:nvPr>
        </p:nvGraphicFramePr>
        <p:xfrm>
          <a:off x="940904" y="771434"/>
          <a:ext cx="10217426" cy="527195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69989">
                  <a:extLst>
                    <a:ext uri="{9D8B030D-6E8A-4147-A177-3AD203B41FA5}">
                      <a16:colId xmlns:a16="http://schemas.microsoft.com/office/drawing/2014/main" val="1962346960"/>
                    </a:ext>
                  </a:extLst>
                </a:gridCol>
                <a:gridCol w="2935928">
                  <a:extLst>
                    <a:ext uri="{9D8B030D-6E8A-4147-A177-3AD203B41FA5}">
                      <a16:colId xmlns:a16="http://schemas.microsoft.com/office/drawing/2014/main" val="481434587"/>
                    </a:ext>
                  </a:extLst>
                </a:gridCol>
                <a:gridCol w="4511509">
                  <a:extLst>
                    <a:ext uri="{9D8B030D-6E8A-4147-A177-3AD203B41FA5}">
                      <a16:colId xmlns:a16="http://schemas.microsoft.com/office/drawing/2014/main" val="1702372241"/>
                    </a:ext>
                  </a:extLst>
                </a:gridCol>
              </a:tblGrid>
              <a:tr h="412090">
                <a:tc>
                  <a:txBody>
                    <a:bodyPr/>
                    <a:lstStyle/>
                    <a:p>
                      <a:r>
                        <a:rPr lang="cs-CZ" sz="1400" b="1" cap="none" spc="60">
                          <a:solidFill>
                            <a:schemeClr val="tx1"/>
                          </a:solidFill>
                        </a:rPr>
                        <a:t>Stát</a:t>
                      </a:r>
                    </a:p>
                  </a:txBody>
                  <a:tcPr marL="145217" marR="87130" marT="79908" marB="87130" anchor="ctr"/>
                </a:tc>
                <a:tc>
                  <a:txBody>
                    <a:bodyPr/>
                    <a:lstStyle/>
                    <a:p>
                      <a:r>
                        <a:rPr lang="cs-CZ" sz="1400" b="1" cap="none" spc="60">
                          <a:solidFill>
                            <a:schemeClr val="tx1"/>
                          </a:solidFill>
                        </a:rPr>
                        <a:t>Podpis</a:t>
                      </a:r>
                    </a:p>
                  </a:txBody>
                  <a:tcPr marL="145217" marR="87130" marT="79908" marB="87130" anchor="ctr"/>
                </a:tc>
                <a:tc>
                  <a:txBody>
                    <a:bodyPr/>
                    <a:lstStyle/>
                    <a:p>
                      <a:r>
                        <a:rPr lang="cs-CZ" sz="1400" b="1" cap="none" spc="60" dirty="0">
                          <a:solidFill>
                            <a:schemeClr val="tx1"/>
                          </a:solidFill>
                        </a:rPr>
                        <a:t>Datum první implementace</a:t>
                      </a:r>
                    </a:p>
                  </a:txBody>
                  <a:tcPr marL="145217" marR="87130" marT="79908" marB="87130" anchor="ctr"/>
                </a:tc>
                <a:extLst>
                  <a:ext uri="{0D108BD9-81ED-4DB2-BD59-A6C34878D82A}">
                    <a16:rowId xmlns:a16="http://schemas.microsoft.com/office/drawing/2014/main" val="2807664282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Lichtenštejnsko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28. února 2008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19. prosince 2011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4085640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Švýcarsko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října 2004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12. prosince 2008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576267137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Česko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4017571801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Estonsko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305441233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Maďarsko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2055825396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Lotyšsko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1378610726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Litva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401080346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Malta 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837236925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Polsko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64673266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Slovensko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2558767904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Slovinsko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21. prosince 2007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365714418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Dánsko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19. prosince 1996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25. března 2001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1304288901"/>
                  </a:ext>
                </a:extLst>
              </a:tr>
              <a:tr h="373836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Finsko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19. prosince 1996</a:t>
                      </a:r>
                    </a:p>
                  </a:txBody>
                  <a:tcPr marL="145217" marR="75513" marT="79908" marB="75513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25. března 2001</a:t>
                      </a:r>
                    </a:p>
                  </a:txBody>
                  <a:tcPr marL="145217" marR="75513" marT="79908" marB="75513"/>
                </a:tc>
                <a:extLst>
                  <a:ext uri="{0D108BD9-81ED-4DB2-BD59-A6C34878D82A}">
                    <a16:rowId xmlns:a16="http://schemas.microsoft.com/office/drawing/2014/main" val="665579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02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ulka 12">
            <a:extLst>
              <a:ext uri="{FF2B5EF4-FFF2-40B4-BE49-F238E27FC236}">
                <a16:creationId xmlns:a16="http://schemas.microsoft.com/office/drawing/2014/main" id="{13CE5AAB-DDD0-4C4F-B4BE-7039B8185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70623"/>
              </p:ext>
            </p:extLst>
          </p:nvPr>
        </p:nvGraphicFramePr>
        <p:xfrm>
          <a:off x="954157" y="771434"/>
          <a:ext cx="10013554" cy="527196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2559">
                  <a:extLst>
                    <a:ext uri="{9D8B030D-6E8A-4147-A177-3AD203B41FA5}">
                      <a16:colId xmlns:a16="http://schemas.microsoft.com/office/drawing/2014/main" val="3367514851"/>
                    </a:ext>
                  </a:extLst>
                </a:gridCol>
                <a:gridCol w="4265522">
                  <a:extLst>
                    <a:ext uri="{9D8B030D-6E8A-4147-A177-3AD203B41FA5}">
                      <a16:colId xmlns:a16="http://schemas.microsoft.com/office/drawing/2014/main" val="4097141082"/>
                    </a:ext>
                  </a:extLst>
                </a:gridCol>
                <a:gridCol w="3675473">
                  <a:extLst>
                    <a:ext uri="{9D8B030D-6E8A-4147-A177-3AD203B41FA5}">
                      <a16:colId xmlns:a16="http://schemas.microsoft.com/office/drawing/2014/main" val="43396533"/>
                    </a:ext>
                  </a:extLst>
                </a:gridCol>
              </a:tblGrid>
              <a:tr h="376569">
                <a:tc>
                  <a:txBody>
                    <a:bodyPr/>
                    <a:lstStyle/>
                    <a:p>
                      <a:r>
                        <a:rPr lang="cs-CZ" sz="1400" b="1" cap="none" spc="0">
                          <a:solidFill>
                            <a:schemeClr val="tx1"/>
                          </a:solidFill>
                        </a:rPr>
                        <a:t>Stát</a:t>
                      </a:r>
                    </a:p>
                  </a:txBody>
                  <a:tcPr marL="139920" marR="62118" marT="69959" marB="69959" anchor="b"/>
                </a:tc>
                <a:tc>
                  <a:txBody>
                    <a:bodyPr/>
                    <a:lstStyle/>
                    <a:p>
                      <a:r>
                        <a:rPr lang="cs-CZ" sz="1400" b="1" cap="none" spc="0" dirty="0">
                          <a:solidFill>
                            <a:schemeClr val="tx1"/>
                          </a:solidFill>
                        </a:rPr>
                        <a:t>Podpis</a:t>
                      </a:r>
                    </a:p>
                  </a:txBody>
                  <a:tcPr marL="139920" marR="62118" marT="69959" marB="69959" anchor="b"/>
                </a:tc>
                <a:tc>
                  <a:txBody>
                    <a:bodyPr/>
                    <a:lstStyle/>
                    <a:p>
                      <a:r>
                        <a:rPr lang="cs-CZ" sz="1400" b="1" cap="none" spc="0" dirty="0">
                          <a:solidFill>
                            <a:schemeClr val="tx1"/>
                          </a:solidFill>
                        </a:rPr>
                        <a:t>Datum první implementace</a:t>
                      </a:r>
                    </a:p>
                  </a:txBody>
                  <a:tcPr marL="139920" marR="62118" marT="69959" marB="69959" anchor="b"/>
                </a:tc>
                <a:extLst>
                  <a:ext uri="{0D108BD9-81ED-4DB2-BD59-A6C34878D82A}">
                    <a16:rowId xmlns:a16="http://schemas.microsoft.com/office/drawing/2014/main" val="1872146866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Island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19. prosince 1996/18. května 1999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25. března 2001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201201022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Norsko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19. prosince 1996/18. května 1999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25. března 2001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1912957749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Švédsko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19. prosince 1996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25. března 2001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185149368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Řecko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6. listopadu 1992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1. ledna 2000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4205265529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Rakousko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28. duben 1995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1. prosince 1997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3679738896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Itálie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27. listopadu 1990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října 1997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3748966671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Belgie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14. června 1985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1654669716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Francie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14. června 1985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4020890279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Německo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14. června 1985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2033096982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Lucembursko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14. června 1985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2859974172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Nizozemsko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14. června 1985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3599415147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Portugalsko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25. června 1991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986057416"/>
                  </a:ext>
                </a:extLst>
              </a:tr>
              <a:tr h="376569"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Španělsko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>
                          <a:solidFill>
                            <a:schemeClr val="tx1"/>
                          </a:solidFill>
                        </a:rPr>
                        <a:t>25. června 1991</a:t>
                      </a:r>
                    </a:p>
                  </a:txBody>
                  <a:tcPr marL="139920" marR="53834" marT="69959" marB="69959"/>
                </a:tc>
                <a:tc>
                  <a:txBody>
                    <a:bodyPr/>
                    <a:lstStyle/>
                    <a:p>
                      <a:r>
                        <a:rPr lang="cs-CZ" sz="1300" cap="none" spc="0" dirty="0">
                          <a:solidFill>
                            <a:schemeClr val="tx1"/>
                          </a:solidFill>
                        </a:rPr>
                        <a:t>26. března 1995</a:t>
                      </a:r>
                    </a:p>
                  </a:txBody>
                  <a:tcPr marL="139920" marR="53834" marT="69959" marB="69959"/>
                </a:tc>
                <a:extLst>
                  <a:ext uri="{0D108BD9-81ED-4DB2-BD59-A6C34878D82A}">
                    <a16:rowId xmlns:a16="http://schemas.microsoft.com/office/drawing/2014/main" val="3106847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623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05D19-C212-4DFE-A26E-1EA00944F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vstup do Schengenského prostoru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6AE0A7-111A-431D-8C94-2B9D6163D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Umožnit jménem jiných členských zemí kontrolovat vnější hranice oblasti a vydávat jednotná schengenská víza</a:t>
            </a:r>
          </a:p>
          <a:p>
            <a:r>
              <a:rPr lang="cs-CZ" dirty="0"/>
              <a:t>Schopně spolupracovat s orgány činnými v trestním řízení v jiných členských zemích za účelem vyšší úrovně bezpečnosti</a:t>
            </a:r>
          </a:p>
          <a:p>
            <a:r>
              <a:rPr lang="cs-CZ" dirty="0"/>
              <a:t>Být vybaven v uplatňování schengenské dohody nebo pravidel pro kontrolu pozemních, námořních a vzdušných hranic, vydávání krátkodobých víz, policejní spolupráce a ochrany osobních údajů</a:t>
            </a:r>
          </a:p>
          <a:p>
            <a:r>
              <a:rPr lang="cs-CZ" dirty="0"/>
              <a:t>Být připraven připojit se, a používat, Schengenský informační systém (SIS)</a:t>
            </a:r>
          </a:p>
          <a:p>
            <a:endParaRPr lang="cs-CZ" dirty="0"/>
          </a:p>
          <a:p>
            <a:r>
              <a:rPr lang="cs-CZ" dirty="0"/>
              <a:t>- před vstupem do prostoru se kandidátská země zpravidla podrobí schengenskému hodnocení</a:t>
            </a:r>
          </a:p>
          <a:p>
            <a:r>
              <a:rPr lang="cs-CZ" dirty="0"/>
              <a:t>- poté se členská země pravidelně podrobuje hodnocení, aby zajistila náležité uplatňování schengenského </a:t>
            </a:r>
            <a:r>
              <a:rPr lang="cs-CZ" dirty="0" err="1"/>
              <a:t>acquis</a:t>
            </a:r>
            <a:r>
              <a:rPr lang="cs-CZ" dirty="0"/>
              <a:t> (soubor právních předpisů tvořící základ schengenské spolupráce)</a:t>
            </a:r>
          </a:p>
        </p:txBody>
      </p:sp>
    </p:spTree>
    <p:extLst>
      <p:ext uri="{BB962C8B-B14F-4D97-AF65-F5344CB8AC3E}">
        <p14:creationId xmlns:p14="http://schemas.microsoft.com/office/powerpoint/2010/main" val="3009240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0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1F460B-FB31-414B-825E-B56885BF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/>
              <a:t>Zdroje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0B2D6-D200-4A1D-80E8-C52988A74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hlinkClick r:id="rId2"/>
              </a:rPr>
              <a:t>https://www.schengenvisainfo.com/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3"/>
              </a:rPr>
              <a:t>https://www.schengenvisainfo.com/schengen-visa-countries-list/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4"/>
              </a:rPr>
              <a:t>https://www.schengenvisainfo.com/schengen-agreement/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5"/>
              </a:rPr>
              <a:t>https://ec.europa.eu/home-affairs/e-library/glossary/schengen-agreement-convention_en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6"/>
              </a:rPr>
              <a:t>https://www.auswaertiges-amt.de/en/einreiseundaufenthalt/-/231202#content_1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7"/>
              </a:rPr>
              <a:t>https://ec.europa.eu/home-affairs/what-we-do/policies/borders-and-visas/schengen_en?fbclid=IwAR32Mmh3hMLmnirOAlqNxzwvi9lM-LckE4lJegFcATU6An4FCQ2KB4JJtBw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8"/>
              </a:rPr>
              <a:t>https://vm.ee/en/what-schengen-area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840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FA29C-534F-47DE-A613-9B35C337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7EC00-F9DE-492E-AC5A-F2C94A5AF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Obrázek 1 a 2: </a:t>
            </a:r>
            <a:r>
              <a:rPr lang="cs-CZ" dirty="0">
                <a:hlinkClick r:id="rId2"/>
              </a:rPr>
              <a:t>https://commons.wikimedia.org/wiki/File:Schengen_Area_participation.svg</a:t>
            </a:r>
            <a:endParaRPr lang="cs-CZ" dirty="0"/>
          </a:p>
          <a:p>
            <a:r>
              <a:rPr lang="cs-CZ" dirty="0"/>
              <a:t>Obrázek 3: </a:t>
            </a:r>
            <a:br>
              <a:rPr lang="cs-CZ" dirty="0"/>
            </a:br>
            <a:r>
              <a:rPr lang="cs-CZ" dirty="0">
                <a:hlinkClick r:id="rId3"/>
              </a:rPr>
              <a:t>https://www.schengenvisainfo.com/schengen-agreement/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61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47964-9778-433F-B237-B6E5F82F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Schengenský prostor?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BE7CD-613A-4BFD-8321-566D0DAF4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 představuje  zónu evropských zemí, jejichž vnitřní hranice mohou obyvatelé smluvních států překročit bez  hraničních kontrol, v souladu se společnými pravidly pro kontrolu vnějších hranic – na základě Schengenských dohod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Schengenský prostor bez hranic umožňuje volný pohyb nejen občanům EU, ale i státním příslušníkům třetích zemí, podnikatelům, turistům či dalším osobám, kteří se legálně vyskytují na území EU, dále zboží, služeb a kapitálu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76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CB39C-FCF4-49B6-A086-6C81F81D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Členské státy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1BAEB-8AB1-4D0A-ACDF-375FDAB97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Dohromady tvoří </a:t>
            </a:r>
            <a:r>
              <a:rPr lang="cs-CZ" dirty="0" err="1"/>
              <a:t>Schengen</a:t>
            </a:r>
            <a:r>
              <a:rPr lang="cs-CZ" dirty="0"/>
              <a:t> 26 států: Rakousko, Belgie, Česká republika, Dánsko, Finsko, Francie, Estonsko, Řecko, Německo, Maďarsko, Itálie, Island, Lichtenštejnsko, Lotyšsko, Litva, Malta, Lucembursko, Polsko, Norsko, Nizozemsko, Slovinsko, Slovensko, Španělsko, Portugalsko, Švédsko a Švýcarsko</a:t>
            </a:r>
          </a:p>
          <a:p>
            <a:r>
              <a:rPr lang="cs-CZ" dirty="0"/>
              <a:t>Norsko, Island, Lichtenštejnsko a Švýcarsko patří mezi členské státy, nejsou však v EU</a:t>
            </a:r>
          </a:p>
          <a:p>
            <a:r>
              <a:rPr lang="cs-CZ" dirty="0"/>
              <a:t>San Marino, Vatikán a Monako  nejsou členy schengenského prostoru, avšak  na hranicích se zeměmi </a:t>
            </a:r>
            <a:r>
              <a:rPr lang="cs-CZ" dirty="0" err="1"/>
              <a:t>Schengenu</a:t>
            </a:r>
            <a:r>
              <a:rPr lang="cs-CZ" dirty="0"/>
              <a:t> se taktéž hraniční kontroly neprovádějí</a:t>
            </a:r>
          </a:p>
          <a:p>
            <a:r>
              <a:rPr lang="cs-CZ" dirty="0"/>
              <a:t>Kanárské ostrovy, Madeira a Azory patří do schengenského prostoru, i přesto, že nejsou na evropském kontinentě </a:t>
            </a:r>
          </a:p>
          <a:p>
            <a:r>
              <a:rPr lang="cs-CZ" dirty="0"/>
              <a:t>Zvláštní skupinu ještě tvoří země Irsko (uplatňuje výjimky), Rumunsko, Bulharsko, Chorvatsko a Kypr – snaha o brzké připojení</a:t>
            </a:r>
          </a:p>
        </p:txBody>
      </p:sp>
    </p:spTree>
    <p:extLst>
      <p:ext uri="{BB962C8B-B14F-4D97-AF65-F5344CB8AC3E}">
        <p14:creationId xmlns:p14="http://schemas.microsoft.com/office/powerpoint/2010/main" val="138238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754C990-9493-43C5-A08F-2B9A55F7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76A2F0-4868-448D-8624-668A960A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31750" cap="sq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1B72A8E7-B105-4034-B13E-49A310990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56280"/>
              </p:ext>
            </p:extLst>
          </p:nvPr>
        </p:nvGraphicFramePr>
        <p:xfrm>
          <a:off x="801539" y="809061"/>
          <a:ext cx="10588923" cy="5239879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1595513">
                  <a:extLst>
                    <a:ext uri="{9D8B030D-6E8A-4147-A177-3AD203B41FA5}">
                      <a16:colId xmlns:a16="http://schemas.microsoft.com/office/drawing/2014/main" val="3930826293"/>
                    </a:ext>
                  </a:extLst>
                </a:gridCol>
                <a:gridCol w="2127032">
                  <a:extLst>
                    <a:ext uri="{9D8B030D-6E8A-4147-A177-3AD203B41FA5}">
                      <a16:colId xmlns:a16="http://schemas.microsoft.com/office/drawing/2014/main" val="2427257807"/>
                    </a:ext>
                  </a:extLst>
                </a:gridCol>
                <a:gridCol w="3216291">
                  <a:extLst>
                    <a:ext uri="{9D8B030D-6E8A-4147-A177-3AD203B41FA5}">
                      <a16:colId xmlns:a16="http://schemas.microsoft.com/office/drawing/2014/main" val="2535488272"/>
                    </a:ext>
                  </a:extLst>
                </a:gridCol>
                <a:gridCol w="3650087">
                  <a:extLst>
                    <a:ext uri="{9D8B030D-6E8A-4147-A177-3AD203B41FA5}">
                      <a16:colId xmlns:a16="http://schemas.microsoft.com/office/drawing/2014/main" val="1495205762"/>
                    </a:ext>
                  </a:extLst>
                </a:gridCol>
              </a:tblGrid>
              <a:tr h="626955">
                <a:tc>
                  <a:txBody>
                    <a:bodyPr/>
                    <a:lstStyle/>
                    <a:p>
                      <a:r>
                        <a:rPr lang="cs-CZ" sz="2400" b="0" cap="none" spc="0" dirty="0">
                          <a:solidFill>
                            <a:schemeClr val="bg1"/>
                          </a:solidFill>
                        </a:rPr>
                        <a:t>Stát</a:t>
                      </a:r>
                    </a:p>
                  </a:txBody>
                  <a:tcPr marL="137289" marR="137289" marT="137289" marB="6864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cap="none" spc="0">
                          <a:solidFill>
                            <a:schemeClr val="bg1"/>
                          </a:solidFill>
                        </a:rPr>
                        <a:t>Podpis</a:t>
                      </a:r>
                    </a:p>
                  </a:txBody>
                  <a:tcPr marL="137289" marR="137289" marT="137289" marB="6864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cap="none" spc="0">
                          <a:solidFill>
                            <a:schemeClr val="bg1"/>
                          </a:solidFill>
                        </a:rPr>
                        <a:t>Datum rozhodnutí</a:t>
                      </a:r>
                    </a:p>
                  </a:txBody>
                  <a:tcPr marL="137289" marR="137289" marT="137289" marB="6864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cap="none" spc="0">
                          <a:solidFill>
                            <a:schemeClr val="bg1"/>
                          </a:solidFill>
                        </a:rPr>
                        <a:t>Překážky</a:t>
                      </a:r>
                    </a:p>
                  </a:txBody>
                  <a:tcPr marL="137289" marR="137289" marT="137289" marB="6864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09525"/>
                  </a:ext>
                </a:extLst>
              </a:tr>
              <a:tr h="1359165"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Bulharsko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25. dubna 2005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co nejdříve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Nedostatečná shoda mezi Radou EU pro spravedlnost a vnitřních věcí, že by se mělo Bulharsko připojit, i když kritéria splňuje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96401"/>
                  </a:ext>
                </a:extLst>
              </a:tr>
              <a:tr h="2182901"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Chorvatsko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9. prosince 2011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Plán- někdy v polovině roku 2020-nesplněno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Spor o hranice se Slovinskem může ohrozit přístupový proces</a:t>
                      </a:r>
                      <a:br>
                        <a:rPr lang="cs-CZ" sz="1800" cap="none" spc="0">
                          <a:solidFill>
                            <a:schemeClr val="tx1"/>
                          </a:solidFill>
                        </a:rPr>
                      </a:br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Komise 22. října 2019 dospěla k závěru, že země splňuje technická přístupová kritéria – Rada musí přijmout formální rozhodnutí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873555"/>
                  </a:ext>
                </a:extLst>
              </a:tr>
              <a:tr h="535429"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Kypr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16. dubna 2003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není známo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Asymetrický režim na hranicích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19986"/>
                  </a:ext>
                </a:extLst>
              </a:tr>
              <a:tr h="535429"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Rumunsko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25. dubna 2005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>
                          <a:solidFill>
                            <a:schemeClr val="tx1"/>
                          </a:solidFill>
                        </a:rPr>
                        <a:t>co nejdříve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cap="none" spc="0" dirty="0">
                          <a:solidFill>
                            <a:schemeClr val="tx1"/>
                          </a:solidFill>
                        </a:rPr>
                        <a:t>Totéž co Bulharsko</a:t>
                      </a:r>
                    </a:p>
                  </a:txBody>
                  <a:tcPr marL="137289" marR="137289" marT="137289" marB="6864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523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2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08A47A15-A1F1-4519-9042-3336A67FA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45254"/>
            <a:ext cx="5669116" cy="59674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5B8068B-32CF-4017-B659-2B5982F92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076" y="2042235"/>
            <a:ext cx="6186962" cy="235748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D8160AD-4CF0-4604-AB0A-69FD2A7D2411}"/>
              </a:ext>
            </a:extLst>
          </p:cNvPr>
          <p:cNvSpPr txBox="1"/>
          <p:nvPr/>
        </p:nvSpPr>
        <p:spPr>
          <a:xfrm>
            <a:off x="5976730" y="596348"/>
            <a:ext cx="347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Obrázek 1 – Mapa států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BCA9C4-4DAD-4171-B920-D41E37BDE974}"/>
              </a:ext>
            </a:extLst>
          </p:cNvPr>
          <p:cNvSpPr txBox="1"/>
          <p:nvPr/>
        </p:nvSpPr>
        <p:spPr>
          <a:xfrm>
            <a:off x="6096000" y="4625009"/>
            <a:ext cx="306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Obrázek 2 – Popis mapy</a:t>
            </a:r>
          </a:p>
        </p:txBody>
      </p:sp>
    </p:spTree>
    <p:extLst>
      <p:ext uri="{BB962C8B-B14F-4D97-AF65-F5344CB8AC3E}">
        <p14:creationId xmlns:p14="http://schemas.microsoft.com/office/powerpoint/2010/main" val="292306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223D5-C82B-486A-8261-2766751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Schengenská dohoda a dohody následující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FC88E-ED85-47C5-93C2-F8C27885F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Schengenská dohoda, jež byla podepsána 14. června 1985 u vesnice </a:t>
            </a:r>
            <a:r>
              <a:rPr lang="cs-CZ" dirty="0" err="1"/>
              <a:t>Schengen</a:t>
            </a:r>
            <a:r>
              <a:rPr lang="cs-CZ" dirty="0"/>
              <a:t>, vedla většinu evropských zemí k zrušení jejich hranic, aby tak mohla vzniknout Evropa bez hranic – schengenský prostor</a:t>
            </a:r>
          </a:p>
          <a:p>
            <a:r>
              <a:rPr lang="cs-CZ" dirty="0"/>
              <a:t>K jejímu podepsáni došlo v Lucembursku, kdy ji původně podepsalo jen 5 zemí EU (Belgie, Francie, Německo, Nizozemsko, Lucembursko)</a:t>
            </a:r>
          </a:p>
          <a:p>
            <a:r>
              <a:rPr lang="cs-CZ" dirty="0"/>
              <a:t>Postupně docházelo k ukončení hraniční kontroly mezi členskými zeměmi a zavedla volný pohyb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1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osoba, fotka, text, skupina&#10;&#10;Popis byl vytvořen automaticky">
            <a:extLst>
              <a:ext uri="{FF2B5EF4-FFF2-40B4-BE49-F238E27FC236}">
                <a16:creationId xmlns:a16="http://schemas.microsoft.com/office/drawing/2014/main" id="{D60F2EF1-0E3F-4F0E-BFBB-E0F0AD2D2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900" b="22898"/>
          <a:stretch/>
        </p:blipFill>
        <p:spPr>
          <a:xfrm>
            <a:off x="1143904" y="643467"/>
            <a:ext cx="9904191" cy="543801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43CE2DD-58F3-436E-9109-D92F8DBED31A}"/>
              </a:ext>
            </a:extLst>
          </p:cNvPr>
          <p:cNvSpPr txBox="1"/>
          <p:nvPr/>
        </p:nvSpPr>
        <p:spPr>
          <a:xfrm>
            <a:off x="410817" y="6294783"/>
            <a:ext cx="5936974" cy="371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Obrázek 3 – Podpis dohody roku 1985</a:t>
            </a:r>
          </a:p>
        </p:txBody>
      </p:sp>
    </p:spTree>
    <p:extLst>
      <p:ext uri="{BB962C8B-B14F-4D97-AF65-F5344CB8AC3E}">
        <p14:creationId xmlns:p14="http://schemas.microsoft.com/office/powerpoint/2010/main" val="441472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0092C-463F-4240-98B6-E8FCC167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D0A15-8D98-4DD6-A08B-EEF01FFEA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19. června 1990 se podepsala Úmluva o konkrétním provádění Schengenské dohody 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(</a:t>
            </a:r>
            <a:r>
              <a:rPr lang="en-US" b="0" i="0" dirty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the Convention Implementing the Schengen Agreement</a:t>
            </a:r>
            <a:r>
              <a:rPr lang="cs-CZ" b="0" i="0" dirty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)</a:t>
            </a:r>
          </a:p>
          <a:p>
            <a:r>
              <a:rPr lang="cs-CZ" dirty="0"/>
              <a:t>týkala se otázek, ve kterých šlo o:</a:t>
            </a:r>
            <a:br>
              <a:rPr lang="cs-CZ" dirty="0"/>
            </a:br>
            <a:r>
              <a:rPr lang="cs-CZ" dirty="0"/>
              <a:t>zrušení kontrol na vnitřních hranicích</a:t>
            </a:r>
            <a:br>
              <a:rPr lang="cs-CZ" dirty="0"/>
            </a:br>
            <a:r>
              <a:rPr lang="cs-CZ" dirty="0"/>
              <a:t>definici postupů pro vydávání jednotných víz</a:t>
            </a:r>
            <a:br>
              <a:rPr lang="cs-CZ" dirty="0"/>
            </a:br>
            <a:r>
              <a:rPr lang="cs-CZ" dirty="0"/>
              <a:t>fungování jednotné databáze pro členy známé jako SIS (Schengenský informační systém)</a:t>
            </a:r>
            <a:br>
              <a:rPr lang="cs-CZ" dirty="0"/>
            </a:br>
            <a:r>
              <a:rPr lang="cs-CZ" dirty="0"/>
              <a:t>opatření k boji proti přeshraniční trestné činnosti související s drogami, policejní spolupráce mezi státy</a:t>
            </a:r>
          </a:p>
        </p:txBody>
      </p:sp>
    </p:spTree>
    <p:extLst>
      <p:ext uri="{BB962C8B-B14F-4D97-AF65-F5344CB8AC3E}">
        <p14:creationId xmlns:p14="http://schemas.microsoft.com/office/powerpoint/2010/main" val="1842042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ADD50-6391-4449-ADF6-D035957E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D52F3-6D31-41A8-88DD-F8551E7B9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provedení Schengenské dohody vstoupila v platnost 1. září 1993 – její ustanovení však nemohla nabýt praktických účinků, dokud nebudou zavedeny nezbytné technické a právní  předpoklady</a:t>
            </a:r>
          </a:p>
          <a:p>
            <a:r>
              <a:rPr lang="cs-CZ" dirty="0"/>
              <a:t>Skutečná implementace schengenského prostoru byla tedy zahájena dne 26. března 1995, kdy se již 7 členských zemí rozhodlo pro zrušení kontrol na vnitřních hranicích </a:t>
            </a:r>
          </a:p>
        </p:txBody>
      </p:sp>
    </p:spTree>
    <p:extLst>
      <p:ext uri="{BB962C8B-B14F-4D97-AF65-F5344CB8AC3E}">
        <p14:creationId xmlns:p14="http://schemas.microsoft.com/office/powerpoint/2010/main" val="2354891547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DF3C31880A6D246A99123DDDA4AA772" ma:contentTypeVersion="5" ma:contentTypeDescription="Vytvoří nový dokument" ma:contentTypeScope="" ma:versionID="f80b0bfed22938784e3718807cc3799c">
  <xsd:schema xmlns:xsd="http://www.w3.org/2001/XMLSchema" xmlns:xs="http://www.w3.org/2001/XMLSchema" xmlns:p="http://schemas.microsoft.com/office/2006/metadata/properties" xmlns:ns3="27c3c78c-f572-4f45-a92e-c70c79080381" xmlns:ns4="1fde8838-689f-4d75-a6cb-95aa87ac4935" targetNamespace="http://schemas.microsoft.com/office/2006/metadata/properties" ma:root="true" ma:fieldsID="197f4b18455fca93f41973030e0a3d3a" ns3:_="" ns4:_="">
    <xsd:import namespace="27c3c78c-f572-4f45-a92e-c70c79080381"/>
    <xsd:import namespace="1fde8838-689f-4d75-a6cb-95aa87ac49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3c78c-f572-4f45-a92e-c70c790803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8838-689f-4d75-a6cb-95aa87ac49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9C593B-1010-406E-B424-E16859396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604DFD-EF24-4F80-862E-891175EDF1D1}">
  <ds:schemaRefs>
    <ds:schemaRef ds:uri="http://purl.org/dc/terms/"/>
    <ds:schemaRef ds:uri="27c3c78c-f572-4f45-a92e-c70c79080381"/>
    <ds:schemaRef ds:uri="http://purl.org/dc/dcmitype/"/>
    <ds:schemaRef ds:uri="1fde8838-689f-4d75-a6cb-95aa87ac4935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217D5ED-56DD-4CDA-BBAF-241BA462D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3c78c-f572-4f45-a92e-c70c79080381"/>
    <ds:schemaRef ds:uri="1fde8838-689f-4d75-a6cb-95aa87ac49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1115</Words>
  <Application>Microsoft Office PowerPoint</Application>
  <PresentationFormat>Širokoúhlá obrazovka</PresentationFormat>
  <Paragraphs>157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Corbel</vt:lpstr>
      <vt:lpstr>Wingdings 2</vt:lpstr>
      <vt:lpstr>Rámeček</vt:lpstr>
      <vt:lpstr>Schengenský prostor Schengenské dohody</vt:lpstr>
      <vt:lpstr>Co je to Schengenský prostor?</vt:lpstr>
      <vt:lpstr>Členské státy</vt:lpstr>
      <vt:lpstr>Prezentace aplikace PowerPoint</vt:lpstr>
      <vt:lpstr>Prezentace aplikace PowerPoint</vt:lpstr>
      <vt:lpstr>Schengenská dohoda a dohody následující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Podmínky pro vstup do Schengenského prostoru</vt:lpstr>
      <vt:lpstr>Zdroje</vt:lpstr>
      <vt:lpstr>Zdroje obrázků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Schengenský prostor Schengenské dohody</dc:title>
  <dc:creator>Veronika Dorazínová</dc:creator>
  <cp:lastModifiedBy>Marta Goňcová</cp:lastModifiedBy>
  <cp:revision>5</cp:revision>
  <dcterms:created xsi:type="dcterms:W3CDTF">2020-12-01T13:32:58Z</dcterms:created>
  <dcterms:modified xsi:type="dcterms:W3CDTF">2020-12-10T18:08:39Z</dcterms:modified>
</cp:coreProperties>
</file>