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66" r:id="rId4"/>
    <p:sldId id="258" r:id="rId5"/>
    <p:sldId id="268" r:id="rId6"/>
    <p:sldId id="267" r:id="rId7"/>
    <p:sldId id="261" r:id="rId8"/>
    <p:sldId id="259" r:id="rId9"/>
    <p:sldId id="260" r:id="rId10"/>
    <p:sldId id="264" r:id="rId11"/>
    <p:sldId id="263" r:id="rId12"/>
    <p:sldId id="265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23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38729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81691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802884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53167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51614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49991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603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10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7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03503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7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5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94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534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4505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zpravy.aktualne.cz/zahranici/recky-premier-vyzval-erdogana-k-obnove-migracni-dohody-s-eu/r~ca6151a6622911ea8b230cc47ab5f122/" TargetMode="External"/><Relationship Id="rId2" Type="http://schemas.openxmlformats.org/officeDocument/2006/relationships/hyperlink" Target="https://zpravy.aktualne.cz/zahranici/prehledne-nemecko-turecke-vztahy/r~d6599e14c22f11e8b3e20cc47ab5f122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Turecko#Turecko_a_Evropsk%C3%A1_uni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86D410-3A7C-4D8C-AEE2-5A9650259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Turecko a EU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6645FA-8F7A-4FF7-97D1-9CC201681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Tereza Jurková </a:t>
            </a:r>
          </a:p>
          <a:p>
            <a:r>
              <a:rPr lang="cs-CZ" dirty="0"/>
              <a:t>UČO: 481425</a:t>
            </a:r>
          </a:p>
        </p:txBody>
      </p:sp>
    </p:spTree>
    <p:extLst>
      <p:ext uri="{BB962C8B-B14F-4D97-AF65-F5344CB8AC3E}">
        <p14:creationId xmlns:p14="http://schemas.microsoft.com/office/powerpoint/2010/main" val="235285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6C23D-E872-4D2C-9410-79776C3DA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Klady a zápory vstupu Turecka do EU </a:t>
            </a:r>
            <a:r>
              <a:rPr lang="cs-CZ" sz="2400" dirty="0"/>
              <a:t>z kulturního a náboženského hlediska 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B55A4D-D730-405E-868A-7041F12F6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6350" y="2130605"/>
            <a:ext cx="4472327" cy="693135"/>
          </a:xfrm>
        </p:spPr>
        <p:txBody>
          <a:bodyPr/>
          <a:lstStyle/>
          <a:p>
            <a:r>
              <a:rPr lang="cs-CZ" u="sng" dirty="0"/>
              <a:t>Klady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53FFAC-8AC2-48CA-9F79-FA7A21B545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obohacení evropské kultury samotné, protože islámská kultura není v Evropě tolik známá v našem povědomí a Turecko má velké historické tradice, spoustu kulturních památek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B56C4C4-CD1C-46AD-A43F-8866E7DBFA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20154" y="2131664"/>
            <a:ext cx="4474028" cy="692076"/>
          </a:xfrm>
        </p:spPr>
        <p:txBody>
          <a:bodyPr/>
          <a:lstStyle/>
          <a:p>
            <a:r>
              <a:rPr lang="cs-CZ" u="sng" dirty="0"/>
              <a:t>Zápory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C63D49F7-B58F-4F16-982D-24EDD84F5B9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nerespektování základních lidských práv, zejména práva žen jsou úplně na jiné úrovni než v členských státech EU</a:t>
            </a:r>
          </a:p>
          <a:p>
            <a:r>
              <a:rPr lang="cs-CZ" dirty="0"/>
              <a:t>Islamizace Evropy?</a:t>
            </a:r>
          </a:p>
        </p:txBody>
      </p:sp>
    </p:spTree>
    <p:extLst>
      <p:ext uri="{BB962C8B-B14F-4D97-AF65-F5344CB8AC3E}">
        <p14:creationId xmlns:p14="http://schemas.microsoft.com/office/powerpoint/2010/main" val="163300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75B94-E107-49A1-A9DF-EDD77295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Turecko aktuálně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C952D5-DA4E-49DE-A1DE-77B149EDF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6. října 2020</a:t>
            </a:r>
          </a:p>
          <a:p>
            <a:pPr marL="0" indent="0">
              <a:buNone/>
            </a:pPr>
            <a:r>
              <a:rPr lang="cs-CZ" dirty="0"/>
              <a:t>   - podle Evropské komise se Turecko ještě více vzdálilo demokracii,     ale stále klíčový partner EU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10. listopadu 2020</a:t>
            </a:r>
          </a:p>
          <a:p>
            <a:pPr marL="0" indent="0">
              <a:buNone/>
            </a:pPr>
            <a:r>
              <a:rPr lang="cs-CZ" dirty="0"/>
              <a:t>   - Francouzská vláda pravděpodobně navrhne Evropské radě zrušení celní unie s Tureckem, kvůli agresivnímu </a:t>
            </a:r>
            <a:r>
              <a:rPr lang="cs-CZ" dirty="0" err="1"/>
              <a:t>projemu</a:t>
            </a:r>
            <a:r>
              <a:rPr lang="cs-CZ" dirty="0"/>
              <a:t> prezidenta Erdogana</a:t>
            </a:r>
          </a:p>
        </p:txBody>
      </p:sp>
    </p:spTree>
    <p:extLst>
      <p:ext uri="{BB962C8B-B14F-4D97-AF65-F5344CB8AC3E}">
        <p14:creationId xmlns:p14="http://schemas.microsoft.com/office/powerpoint/2010/main" val="811625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3EF3E-DFFA-4EFE-A1E0-6F56CD62E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1087301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013223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46720-59C7-409A-A49C-2F06EB4E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007F0F-5565-473C-AC96-D3F63A002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50742"/>
            <a:ext cx="9613861" cy="4643971"/>
          </a:xfrm>
        </p:spPr>
        <p:txBody>
          <a:bodyPr>
            <a:normAutofit lnSpcReduction="10000"/>
          </a:bodyPr>
          <a:lstStyle/>
          <a:p>
            <a:r>
              <a:rPr lang="cs-CZ" sz="1600" dirty="0"/>
              <a:t>ŠPAČKOVÁ, Kristýna. Problematika vstupu Turecka do Evropské unie [online]. Ostrava, 2017 [cit. </a:t>
            </a:r>
            <a:r>
              <a:rPr lang="pl-PL" sz="1600" dirty="0"/>
              <a:t>cit. </a:t>
            </a:r>
            <a:r>
              <a:rPr lang="cs-CZ" sz="1600" dirty="0"/>
              <a:t>11.11.2020]. Dostupné z: https://dspace.vsb.cz/</a:t>
            </a:r>
            <a:r>
              <a:rPr lang="cs-CZ" sz="1600" dirty="0" err="1"/>
              <a:t>bitstream</a:t>
            </a:r>
            <a:r>
              <a:rPr lang="cs-CZ" sz="1600" dirty="0"/>
              <a:t>/handle/10084/121916/SPA0076_EKF_N6202_6210T004_2017.pdf?sequence=1. Diplomová práce. Vysoká škola báňská - Technická univerzita Ostrava.</a:t>
            </a:r>
          </a:p>
          <a:p>
            <a:r>
              <a:rPr lang="cs-CZ" sz="1600" dirty="0"/>
              <a:t>KLEČKOVÁ, Markéta. Výhody a nevýhody vstupu Turecka do Evropské unie [online]. Pardubice, 2010 [cit. </a:t>
            </a:r>
            <a:r>
              <a:rPr lang="pl-PL" sz="1600" dirty="0"/>
              <a:t>cit. </a:t>
            </a:r>
            <a:r>
              <a:rPr lang="cs-CZ" sz="1600"/>
              <a:t>11.11.2020]. </a:t>
            </a:r>
            <a:r>
              <a:rPr lang="cs-CZ" sz="1600" dirty="0"/>
              <a:t>Dostupné z: https://is.ambis.cz/</a:t>
            </a:r>
            <a:r>
              <a:rPr lang="cs-CZ" sz="1600" dirty="0" err="1"/>
              <a:t>th</a:t>
            </a:r>
            <a:r>
              <a:rPr lang="cs-CZ" sz="1600" dirty="0"/>
              <a:t>/vud94/DP_Tomas_Cach_-_final.pdf. Bakalářská práce. Univerzita Pardubice.</a:t>
            </a:r>
          </a:p>
          <a:p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Vnuci nacismu a nepřátelé Turecka? Erdogana v Německu přivítala vyostřená atmosféra - Aktuálně.cz. Zprávy - Aktuálně.cz [online]. [cit. 11.11.2020]. Dostupné z: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https://zpravy.aktualne.cz/zahranici/prehledne-nemecko-turecke-vztahy/r~d6599e14c22f11e8b3e20cc47ab5f122/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Dohoda mezi EU a Tureckem platí, shodli se politici. Chaos na hranicích dál trvá - Aktuálně.cz. Zprávy - Aktuálně.cz [online]. [cit. 11.11.2020]. Dostupné z: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https://zpravy.aktualne.cz/zahranici/recky-premier-vyzval-erdogana-k-obnove-migracni-dohody-s-eu/r~ca6151a6622911ea8b230cc47ab5f122/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600" dirty="0"/>
              <a:t>CACH, Tomáš. Vstup Turecka do EU [online]. Praha, 2018 [cit. 2020-11-15]. Dostupné z: https://is.ambis.cz/</a:t>
            </a:r>
            <a:r>
              <a:rPr lang="cs-CZ" sz="1600" dirty="0" err="1"/>
              <a:t>th</a:t>
            </a:r>
            <a:r>
              <a:rPr lang="cs-CZ" sz="1600" dirty="0"/>
              <a:t>/vud94/DP_Tomas_Cach_-_final.pdf. Diplomová práce. AMBIS.</a:t>
            </a:r>
          </a:p>
          <a:p>
            <a:r>
              <a:rPr lang="cs-CZ" sz="1600" dirty="0">
                <a:hlinkClick r:id="rId4"/>
              </a:rPr>
              <a:t>https://cs.wikipedia.org/wiki/Turecko#Turecko_a_Evropsk%C3%A1_unie</a:t>
            </a:r>
            <a:endParaRPr lang="cs-CZ" sz="1600" dirty="0"/>
          </a:p>
          <a:p>
            <a:r>
              <a:rPr lang="pl-PL" sz="1600" dirty="0"/>
              <a:t>CDK. Turecko [online]. 2018, , [cit. </a:t>
            </a:r>
            <a:r>
              <a:rPr lang="cs-CZ" sz="1600" dirty="0"/>
              <a:t>11.11.2020</a:t>
            </a:r>
            <a:r>
              <a:rPr lang="pl-PL" sz="1600" dirty="0"/>
              <a:t>]. Dostupné z: https://www.euroskop.cz/9132/sekce/turecko/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276344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05EC4A-DAFA-4045-A61E-C9FA47ED3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cs-CZ" sz="4400" dirty="0">
                <a:solidFill>
                  <a:srgbClr val="FFFFFF"/>
                </a:solidFill>
              </a:rPr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0FD686-D4D5-4B0C-9B0E-B29BC6EDA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4" y="346230"/>
            <a:ext cx="6537061" cy="6267634"/>
          </a:xfrm>
        </p:spPr>
        <p:txBody>
          <a:bodyPr anchor="ctr"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1948 – patří Turecko k zakládajícím členským zemím OECD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1952 – přistupuje Turecko k NATO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1959 – podává žádost o členství v EHS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1964 – vstupuje v platnost asociační smlouva s EHS, kde se hovoří o možnosti pozdějšího vstupu Turecka do EHS, 1987 – podává Turecko žádost o plné členství v ES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1989 – tato žádost je odmítnuta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(nestabilní politické a hospodářské poměry)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1996 – celní unie s EU vstupuje v platnost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1997 – na summitu v Lucembursku se EU vyslovuje pro možné členství Turecka v EU, ale odmítá udělit status kandidátské země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1999 – na summitu v Helsinkách dostává Turecko status kandidáta na přístup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2002–2009 – probíhají reformy požadované EU (zrušení trestu smrti atd., nové trestní právo vstupuje v platnost, Turecko přijalo zákon omezující pravomoc vojenských soudů)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2013 – zpráva EU konstatuje, že v Turecku došlo k významnému pokroku při provádění reforem, avšak ještě je potřeba řada dalších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 – EU obnovila přístupové rozhovory s Tureckem, jednala o bezvízovém styku a slíbila dát Turecku tři miliardy eur výměnou za omezení migrační vlny, která přes Turecko míří do EU. </a:t>
            </a:r>
          </a:p>
        </p:txBody>
      </p:sp>
    </p:spTree>
    <p:extLst>
      <p:ext uri="{BB962C8B-B14F-4D97-AF65-F5344CB8AC3E}">
        <p14:creationId xmlns:p14="http://schemas.microsoft.com/office/powerpoint/2010/main" val="17434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31A88-A3E1-451E-B1E4-5B37B9E64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Pozitivní činnosti Turecka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C36A7B-27A0-45DC-946B-5937C420A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767899"/>
          </a:xfrm>
        </p:spPr>
        <p:txBody>
          <a:bodyPr>
            <a:normAutofit/>
          </a:bodyPr>
          <a:lstStyle/>
          <a:p>
            <a:r>
              <a:rPr lang="cs-CZ" dirty="0"/>
              <a:t>Aktivní participace na civilních a vojenských misích Unie v rámci Společné bezpečnostní a obranné politiky</a:t>
            </a:r>
          </a:p>
          <a:p>
            <a:r>
              <a:rPr lang="cs-CZ" dirty="0"/>
              <a:t>Přímo přispívá do operace v Bosně a Hercegovině a do mise v Kosovu. </a:t>
            </a:r>
          </a:p>
          <a:p>
            <a:r>
              <a:rPr lang="cs-CZ" dirty="0"/>
              <a:t>Také Turecko přispívá k evropské bezpečnosti; má jednu z největších armád Aliance a na svém území hostí detekční zařízení systému protiraketové obrany Evropy </a:t>
            </a:r>
          </a:p>
          <a:p>
            <a:r>
              <a:rPr lang="cs-CZ" dirty="0"/>
              <a:t>V rámci unijních snah o diverzifikaci energetických dodávek Turecko představuje zásadní koridor.</a:t>
            </a:r>
          </a:p>
        </p:txBody>
      </p:sp>
    </p:spTree>
    <p:extLst>
      <p:ext uri="{BB962C8B-B14F-4D97-AF65-F5344CB8AC3E}">
        <p14:creationId xmlns:p14="http://schemas.microsoft.com/office/powerpoint/2010/main" val="2746820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3E55D-2044-4FA9-AF5B-04B11207F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1065744"/>
            <a:ext cx="9613861" cy="994550"/>
          </a:xfrm>
        </p:spPr>
        <p:txBody>
          <a:bodyPr/>
          <a:lstStyle/>
          <a:p>
            <a:r>
              <a:rPr lang="cs-CZ" dirty="0"/>
              <a:t>Řecko-turecký spor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A361F1-02C5-475C-A6DD-21222A60F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60294"/>
            <a:ext cx="9613861" cy="4349491"/>
          </a:xfrm>
        </p:spPr>
        <p:txBody>
          <a:bodyPr/>
          <a:lstStyle/>
          <a:p>
            <a:pPr marL="0" indent="0">
              <a:buNone/>
            </a:pPr>
            <a:r>
              <a:rPr lang="cs-CZ" u="sng" dirty="0"/>
              <a:t>Rozdělení Kypru</a:t>
            </a:r>
          </a:p>
          <a:p>
            <a:r>
              <a:rPr lang="cs-CZ" dirty="0"/>
              <a:t>1960 nezávislost Kypru </a:t>
            </a:r>
            <a:r>
              <a:rPr lang="cs-CZ" dirty="0">
                <a:sym typeface="Wingdings" panose="05000000000000000000" pitchFamily="2" charset="2"/>
              </a:rPr>
              <a:t> spor mezi Tureckem a Kyprem</a:t>
            </a:r>
          </a:p>
          <a:p>
            <a:r>
              <a:rPr lang="cs-CZ" dirty="0">
                <a:sym typeface="Wingdings" panose="05000000000000000000" pitchFamily="2" charset="2"/>
              </a:rPr>
              <a:t>1974 novým prezidentem Řecka člen protitureckého hnutí </a:t>
            </a:r>
            <a:r>
              <a:rPr lang="cs-CZ" dirty="0" err="1">
                <a:sym typeface="Wingdings" panose="05000000000000000000" pitchFamily="2" charset="2"/>
              </a:rPr>
              <a:t>Sampson</a:t>
            </a:r>
            <a:r>
              <a:rPr lang="cs-CZ" dirty="0">
                <a:sym typeface="Wingdings" panose="05000000000000000000" pitchFamily="2" charset="2"/>
              </a:rPr>
              <a:t>  Turecko ofenzíva = nové hranice</a:t>
            </a:r>
          </a:p>
          <a:p>
            <a:r>
              <a:rPr lang="cs-CZ" dirty="0"/>
              <a:t>Turecká menšina tvoří 18 % populace a zabírá 37 % rozlohy ostrova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u="sng" dirty="0"/>
              <a:t>Nynější spor</a:t>
            </a:r>
          </a:p>
          <a:p>
            <a:r>
              <a:rPr lang="cs-CZ" dirty="0"/>
              <a:t>Spor o plynová naleziště v blízkosti Kypru</a:t>
            </a:r>
          </a:p>
          <a:p>
            <a:r>
              <a:rPr lang="cs-CZ" dirty="0"/>
              <a:t>začal 10. srpna, kdy Turecko vyslalo průzkumnou loď do vod, které si nárokuje Řecko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816D2210-A87F-4D82-BABD-426833DED852}"/>
              </a:ext>
            </a:extLst>
          </p:cNvPr>
          <p:cNvSpPr txBox="1">
            <a:spLocks/>
          </p:cNvSpPr>
          <p:nvPr/>
        </p:nvSpPr>
        <p:spPr>
          <a:xfrm>
            <a:off x="680320" y="448214"/>
            <a:ext cx="9613861" cy="9471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Negativní činnosti Turecka:</a:t>
            </a:r>
          </a:p>
        </p:txBody>
      </p:sp>
    </p:spTree>
    <p:extLst>
      <p:ext uri="{BB962C8B-B14F-4D97-AF65-F5344CB8AC3E}">
        <p14:creationId xmlns:p14="http://schemas.microsoft.com/office/powerpoint/2010/main" val="2022130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3CC65-E36B-4DC7-8091-E38BD5A05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Řecko-turecký spor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514830-940C-45A0-8D24-DBA885C7D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Napětí na řecko-turecké hranici</a:t>
            </a:r>
          </a:p>
          <a:p>
            <a:r>
              <a:rPr lang="cs-CZ" dirty="0"/>
              <a:t>Koncem února Erdogan oznámil, že budou mít migranti volnou cestu do unie, což mělo za následek, že k ní od konce února zamířily desetitisíce migrantů</a:t>
            </a:r>
          </a:p>
          <a:p>
            <a:r>
              <a:rPr lang="cs-CZ" dirty="0">
                <a:sym typeface="Wingdings" panose="05000000000000000000" pitchFamily="2" charset="2"/>
              </a:rPr>
              <a:t>pochybnosti o platnosti dohody z roku 2016, nakonec se předsedkyně usnesla, že je dohoda platná</a:t>
            </a:r>
          </a:p>
          <a:p>
            <a:r>
              <a:rPr lang="cs-CZ" dirty="0">
                <a:sym typeface="Wingdings" panose="05000000000000000000" pitchFamily="2" charset="2"/>
              </a:rPr>
              <a:t>Turecké vydíraní?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735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51851-6250-440F-912E-B16F0FB5C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Kurdský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DA0619-981E-43AA-BBC8-F41D88B9E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76789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Kurdové jsou národní komunitou, dle odhadů tvoří až 18 % turecké populace</a:t>
            </a:r>
          </a:p>
          <a:p>
            <a:r>
              <a:rPr lang="cs-CZ" dirty="0"/>
              <a:t>Kurdská povstání již od 19. století</a:t>
            </a:r>
          </a:p>
          <a:p>
            <a:r>
              <a:rPr lang="cs-CZ" dirty="0"/>
              <a:t>Koncem 70. let založena Kurdská strana pracujících</a:t>
            </a:r>
          </a:p>
          <a:p>
            <a:r>
              <a:rPr lang="cs-CZ" dirty="0"/>
              <a:t>Roku 1993 provedli kurdští nacionalisté s podporou PKK sérii bombových útoků</a:t>
            </a:r>
          </a:p>
          <a:p>
            <a:r>
              <a:rPr lang="cs-CZ" dirty="0"/>
              <a:t>V roce 1999 byl zatčen vůdce PKK  </a:t>
            </a:r>
            <a:r>
              <a:rPr lang="cs-CZ" dirty="0">
                <a:sym typeface="Wingdings" panose="05000000000000000000" pitchFamily="2" charset="2"/>
              </a:rPr>
              <a:t>protesty</a:t>
            </a:r>
          </a:p>
          <a:p>
            <a:r>
              <a:rPr lang="cs-CZ" dirty="0">
                <a:sym typeface="Wingdings" panose="05000000000000000000" pitchFamily="2" charset="2"/>
              </a:rPr>
              <a:t>Vznik dalších stran</a:t>
            </a:r>
            <a:endParaRPr lang="cs-CZ" dirty="0"/>
          </a:p>
          <a:p>
            <a:r>
              <a:rPr lang="cs-CZ" dirty="0"/>
              <a:t>Poslední následnicí se stala Strana pro mír a demokracii </a:t>
            </a:r>
          </a:p>
        </p:txBody>
      </p:sp>
    </p:spTree>
    <p:extLst>
      <p:ext uri="{BB962C8B-B14F-4D97-AF65-F5344CB8AC3E}">
        <p14:creationId xmlns:p14="http://schemas.microsoft.com/office/powerpoint/2010/main" val="2922021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D75A2-BB04-47C4-BE3A-E0F2595C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Turecka a Německa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A6E224-FBD1-4038-B05E-2E1B17DB3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15. července 2016 puč v Turecku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následovaly rozsáhlé čistky</a:t>
            </a:r>
          </a:p>
          <a:p>
            <a:r>
              <a:rPr lang="cs-CZ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Během čistek zatčeno i  35 Němců, včetně  </a:t>
            </a:r>
            <a:r>
              <a:rPr lang="de-DE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dopisovatel</a:t>
            </a:r>
            <a:r>
              <a:rPr lang="cs-CZ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e</a:t>
            </a:r>
            <a:r>
              <a:rPr lang="de-DE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de-DE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německého</a:t>
            </a:r>
            <a:r>
              <a:rPr lang="de-DE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de-DE" dirty="0" err="1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listu</a:t>
            </a:r>
            <a:r>
              <a:rPr lang="de-DE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 Die Welt</a:t>
            </a:r>
            <a:endParaRPr lang="cs-CZ" dirty="0">
              <a:latin typeface="+mj-lt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cs-CZ" dirty="0">
                <a:latin typeface="+mj-lt"/>
              </a:rPr>
              <a:t>V roce 2017  Erdogan v srpnu 2017 vyzval turecké voliče v Německu, aby nevolili kancléřku Angelu </a:t>
            </a:r>
            <a:r>
              <a:rPr lang="cs-CZ" dirty="0" err="1">
                <a:latin typeface="+mj-lt"/>
              </a:rPr>
              <a:t>Merkelovu</a:t>
            </a:r>
            <a:r>
              <a:rPr lang="cs-CZ" dirty="0">
                <a:latin typeface="+mj-lt"/>
              </a:rPr>
              <a:t> a další "nepřátele Turecka"</a:t>
            </a:r>
          </a:p>
        </p:txBody>
      </p:sp>
    </p:spTree>
    <p:extLst>
      <p:ext uri="{BB962C8B-B14F-4D97-AF65-F5344CB8AC3E}">
        <p14:creationId xmlns:p14="http://schemas.microsoft.com/office/powerpoint/2010/main" val="2267996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09DE0-FF55-462F-958A-F04A676C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Klady a zápory vstupu Turecka do EU </a:t>
            </a:r>
            <a:r>
              <a:rPr lang="cs-CZ" sz="2400" dirty="0"/>
              <a:t>z ekonomicko-hospodářského hlediska 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06334C8-F8C4-4336-A40C-ADB60A136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6350" y="2095881"/>
            <a:ext cx="4472327" cy="693135"/>
          </a:xfrm>
        </p:spPr>
        <p:txBody>
          <a:bodyPr/>
          <a:lstStyle/>
          <a:p>
            <a:r>
              <a:rPr lang="cs-CZ" u="sng" dirty="0"/>
              <a:t>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EDB297F-FA97-48C0-B99B-FE5732E4C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3255045"/>
          </a:xfrm>
        </p:spPr>
        <p:txBody>
          <a:bodyPr>
            <a:normAutofit fontScale="70000" lnSpcReduction="20000"/>
          </a:bodyPr>
          <a:lstStyle/>
          <a:p>
            <a:r>
              <a:rPr lang="cs-CZ" sz="2600" dirty="0"/>
              <a:t>levná pracovní síla</a:t>
            </a:r>
          </a:p>
          <a:p>
            <a:r>
              <a:rPr lang="cs-CZ" sz="2600" dirty="0"/>
              <a:t>zajímavá geografická poloha pro zahraniční investory</a:t>
            </a:r>
          </a:p>
          <a:p>
            <a:r>
              <a:rPr lang="cs-CZ" sz="2600" dirty="0"/>
              <a:t>využití tureckého přírodního bohatství</a:t>
            </a:r>
          </a:p>
          <a:p>
            <a:r>
              <a:rPr lang="cs-CZ" sz="2600" dirty="0"/>
              <a:t>využití geografické polohy Turecka pro zásobování energiemi ze Středního východu, včetně společné energetické politiky</a:t>
            </a:r>
          </a:p>
          <a:p>
            <a:r>
              <a:rPr lang="cs-CZ" sz="2600" dirty="0"/>
              <a:t>využívání solárních energií</a:t>
            </a:r>
          </a:p>
          <a:p>
            <a:r>
              <a:rPr lang="cs-CZ" sz="2600" dirty="0"/>
              <a:t>výhodná demografická struktura obyvatel</a:t>
            </a:r>
          </a:p>
          <a:p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1FBB3CEC-DB48-4A6C-AFF2-A558ABECA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20154" y="2096940"/>
            <a:ext cx="4474028" cy="692076"/>
          </a:xfrm>
        </p:spPr>
        <p:txBody>
          <a:bodyPr/>
          <a:lstStyle/>
          <a:p>
            <a:r>
              <a:rPr lang="cs-CZ" u="sng" dirty="0"/>
              <a:t>Zápory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821E9F9-0CF6-4788-BCA0-0E52D1C00B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3255045"/>
          </a:xfrm>
        </p:spPr>
        <p:txBody>
          <a:bodyPr>
            <a:noAutofit/>
          </a:bodyPr>
          <a:lstStyle/>
          <a:p>
            <a:r>
              <a:rPr lang="cs-CZ" sz="1600" dirty="0"/>
              <a:t>velká jazyková bariéra v jednání s úřady</a:t>
            </a:r>
          </a:p>
          <a:p>
            <a:r>
              <a:rPr lang="cs-CZ" sz="1600" dirty="0"/>
              <a:t> nedostatečná implementace reforem do praxe v oblasti soukromého podnikání</a:t>
            </a:r>
          </a:p>
          <a:p>
            <a:r>
              <a:rPr lang="cs-CZ" sz="1600" dirty="0"/>
              <a:t>velké množství nekvalifikovaných pracovníků</a:t>
            </a:r>
          </a:p>
          <a:p>
            <a:r>
              <a:rPr lang="cs-CZ" sz="1600" dirty="0"/>
              <a:t>velké rozdíly chudoby mezi regiony</a:t>
            </a:r>
          </a:p>
          <a:p>
            <a:r>
              <a:rPr lang="cs-CZ" sz="1600" dirty="0"/>
              <a:t>velká zaměstnanost v zemědělství,</a:t>
            </a:r>
          </a:p>
          <a:p>
            <a:r>
              <a:rPr lang="cs-CZ" sz="1600" dirty="0"/>
              <a:t>nedostatečné vzdělání žen, což dále souvisí s nevyužitím žen v pracovním procesu</a:t>
            </a:r>
          </a:p>
          <a:p>
            <a:r>
              <a:rPr lang="cs-CZ" sz="1600" dirty="0"/>
              <a:t>velký stupeň znečištěného prostředí. </a:t>
            </a:r>
          </a:p>
        </p:txBody>
      </p:sp>
    </p:spTree>
    <p:extLst>
      <p:ext uri="{BB962C8B-B14F-4D97-AF65-F5344CB8AC3E}">
        <p14:creationId xmlns:p14="http://schemas.microsoft.com/office/powerpoint/2010/main" val="226368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B866E2-4295-4E12-8F54-8B8BB35BD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Klady a zápory vstupu Turecka do EU </a:t>
            </a:r>
            <a:r>
              <a:rPr lang="cs-CZ" sz="2400" dirty="0"/>
              <a:t>z politického hlediska 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4AA2BDD-1EE6-4FF2-9A6C-4EDD009DB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6350" y="2095881"/>
            <a:ext cx="4472327" cy="693135"/>
          </a:xfrm>
        </p:spPr>
        <p:txBody>
          <a:bodyPr/>
          <a:lstStyle/>
          <a:p>
            <a:r>
              <a:rPr lang="cs-CZ" u="sng" dirty="0"/>
              <a:t>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E7EE88-4B96-4299-8A69-038F549CBE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3324493"/>
          </a:xfrm>
        </p:spPr>
        <p:txBody>
          <a:bodyPr>
            <a:normAutofit/>
          </a:bodyPr>
          <a:lstStyle/>
          <a:p>
            <a:r>
              <a:rPr lang="cs-CZ" sz="1800" dirty="0"/>
              <a:t>společné řešení uprchlické krize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D4F7802D-5E10-4429-A09B-1EA419FE1F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20154" y="2096940"/>
            <a:ext cx="4474028" cy="692076"/>
          </a:xfrm>
        </p:spPr>
        <p:txBody>
          <a:bodyPr/>
          <a:lstStyle/>
          <a:p>
            <a:r>
              <a:rPr lang="cs-CZ" u="sng" dirty="0"/>
              <a:t>Zápory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31396A4-038A-4A21-B555-B436964D4F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3324493"/>
          </a:xfrm>
        </p:spPr>
        <p:txBody>
          <a:bodyPr>
            <a:normAutofit/>
          </a:bodyPr>
          <a:lstStyle/>
          <a:p>
            <a:r>
              <a:rPr lang="cs-CZ" sz="1600" dirty="0"/>
              <a:t>Turecko je islámskou zemí, podle veřejného průzkumu obyvatelé členských zemí EU nechtějí Turecko jako islámský členský stát EU ( z důvodů kulturních odlišností by hrozil nárůst extrémistických skupin, xenofobie, diskriminace)</a:t>
            </a:r>
          </a:p>
          <a:p>
            <a:r>
              <a:rPr lang="cs-CZ" sz="1600" dirty="0"/>
              <a:t>Politické vedení, ale i celá turecká společnost není jednotná a pokud by Turecko vstoupilo do EU, mohla by tato nejednota ohrozit členství. Turecko by mohlo být nestabilním partnerem EU.</a:t>
            </a:r>
          </a:p>
        </p:txBody>
      </p:sp>
    </p:spTree>
    <p:extLst>
      <p:ext uri="{BB962C8B-B14F-4D97-AF65-F5344CB8AC3E}">
        <p14:creationId xmlns:p14="http://schemas.microsoft.com/office/powerpoint/2010/main" val="1318561872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Oranžovo-červen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</TotalTime>
  <Words>1127</Words>
  <Application>Microsoft Office PowerPoint</Application>
  <PresentationFormat>Širokoúhlá obrazovka</PresentationFormat>
  <Paragraphs>88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Trebuchet MS</vt:lpstr>
      <vt:lpstr>Berlín</vt:lpstr>
      <vt:lpstr>Turecko a EU</vt:lpstr>
      <vt:lpstr>Historie</vt:lpstr>
      <vt:lpstr>Pozitivní činnosti Turecka</vt:lpstr>
      <vt:lpstr>Řecko-turecký spor</vt:lpstr>
      <vt:lpstr>Řecko-turecký spor</vt:lpstr>
      <vt:lpstr>Kurdský problém</vt:lpstr>
      <vt:lpstr>Vztah Turecka a Německa </vt:lpstr>
      <vt:lpstr>Klady a zápory vstupu Turecka do EU z ekonomicko-hospodářského hlediska </vt:lpstr>
      <vt:lpstr>Klady a zápory vstupu Turecka do EU z politického hlediska </vt:lpstr>
      <vt:lpstr>Klady a zápory vstupu Turecka do EU z kulturního a náboženského hlediska </vt:lpstr>
      <vt:lpstr>Turecko aktuálně</vt:lpstr>
      <vt:lpstr>Děkuji za pozornost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Turecko a EU</dc:title>
  <dc:creator>Tereza Jurková</dc:creator>
  <cp:lastModifiedBy>Marta Goňcová</cp:lastModifiedBy>
  <cp:revision>11</cp:revision>
  <dcterms:created xsi:type="dcterms:W3CDTF">2020-11-10T17:48:32Z</dcterms:created>
  <dcterms:modified xsi:type="dcterms:W3CDTF">2020-11-23T11:02:19Z</dcterms:modified>
</cp:coreProperties>
</file>