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0" r:id="rId18"/>
    <p:sldId id="271" r:id="rId19"/>
    <p:sldId id="278" r:id="rId20"/>
    <p:sldId id="272" r:id="rId21"/>
    <p:sldId id="273" r:id="rId22"/>
    <p:sldId id="274" r:id="rId23"/>
    <p:sldId id="279" r:id="rId24"/>
    <p:sldId id="275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85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2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60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8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48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83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8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52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3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40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07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73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27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5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18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54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2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2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7E8ED-3F4C-426D-838F-E63690C23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964"/>
            <a:ext cx="9144000" cy="2387600"/>
          </a:xfrm>
        </p:spPr>
        <p:txBody>
          <a:bodyPr/>
          <a:lstStyle/>
          <a:p>
            <a:r>
              <a:rPr lang="cs-CZ" dirty="0"/>
              <a:t>Americký volební systém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33F15B-DD6A-4B40-8657-8CC62054E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0687"/>
            <a:ext cx="9144000" cy="1655762"/>
          </a:xfrm>
        </p:spPr>
        <p:txBody>
          <a:bodyPr/>
          <a:lstStyle/>
          <a:p>
            <a:r>
              <a:rPr lang="cs-CZ" dirty="0"/>
              <a:t>Mgr. Tadeáš Řehulka</a:t>
            </a:r>
          </a:p>
        </p:txBody>
      </p:sp>
      <p:pic>
        <p:nvPicPr>
          <p:cNvPr id="12292" name="Picture 4" descr="George Washington – Wikipedie">
            <a:extLst>
              <a:ext uri="{FF2B5EF4-FFF2-40B4-BE49-F238E27FC236}">
                <a16:creationId xmlns:a16="http://schemas.microsoft.com/office/drawing/2014/main" id="{11ADE621-D43A-42C2-A72F-981D37F3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46" y="335039"/>
            <a:ext cx="1555630" cy="19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homas Jefferson - Wikipedia">
            <a:extLst>
              <a:ext uri="{FF2B5EF4-FFF2-40B4-BE49-F238E27FC236}">
                <a16:creationId xmlns:a16="http://schemas.microsoft.com/office/drawing/2014/main" id="{5A405F4C-395F-45E2-B581-178E6496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85" y="188160"/>
            <a:ext cx="1651287" cy="20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braham Lincoln – Wikipedie">
            <a:extLst>
              <a:ext uri="{FF2B5EF4-FFF2-40B4-BE49-F238E27FC236}">
                <a16:creationId xmlns:a16="http://schemas.microsoft.com/office/drawing/2014/main" id="{E048ADA0-55A8-4250-BD0C-14674F83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92" y="215849"/>
            <a:ext cx="1651287" cy="20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Andrew Johnson - Wikipedia">
            <a:extLst>
              <a:ext uri="{FF2B5EF4-FFF2-40B4-BE49-F238E27FC236}">
                <a16:creationId xmlns:a16="http://schemas.microsoft.com/office/drawing/2014/main" id="{E79AC18D-594A-434F-A1D2-8E016E77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27" y="336269"/>
            <a:ext cx="1604945" cy="2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heodore Roosevelt – Wikipedie">
            <a:extLst>
              <a:ext uri="{FF2B5EF4-FFF2-40B4-BE49-F238E27FC236}">
                <a16:creationId xmlns:a16="http://schemas.microsoft.com/office/drawing/2014/main" id="{F4F2B059-CA9E-4D5D-ACB5-4363E80E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3" y="3496239"/>
            <a:ext cx="1514176" cy="19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Woodrow Wilson - Presidency, Facts &amp; Foreign Policy - HISTORY">
            <a:extLst>
              <a:ext uri="{FF2B5EF4-FFF2-40B4-BE49-F238E27FC236}">
                <a16:creationId xmlns:a16="http://schemas.microsoft.com/office/drawing/2014/main" id="{EE8DDBF8-DCCA-48BE-B526-439EDE83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58" y="5204738"/>
            <a:ext cx="2257649" cy="14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arry S. Truman – Wikipedie">
            <a:extLst>
              <a:ext uri="{FF2B5EF4-FFF2-40B4-BE49-F238E27FC236}">
                <a16:creationId xmlns:a16="http://schemas.microsoft.com/office/drawing/2014/main" id="{5C97D454-55D8-47BA-9B4C-EE5FBA7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46" y="3994227"/>
            <a:ext cx="1514176" cy="19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John Fitzgerald Kennedy – Wikipedie">
            <a:extLst>
              <a:ext uri="{FF2B5EF4-FFF2-40B4-BE49-F238E27FC236}">
                <a16:creationId xmlns:a16="http://schemas.microsoft.com/office/drawing/2014/main" id="{90081DD3-EB57-4941-8EBA-FA70A5E4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24" y="3468176"/>
            <a:ext cx="1277083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George W. Bush – Wikipedie">
            <a:extLst>
              <a:ext uri="{FF2B5EF4-FFF2-40B4-BE49-F238E27FC236}">
                <a16:creationId xmlns:a16="http://schemas.microsoft.com/office/drawing/2014/main" id="{F5338183-5043-4B53-B512-C9DF4974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3" y="1022382"/>
            <a:ext cx="1425310" cy="18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Bill Clinton - Wikipedia">
            <a:extLst>
              <a:ext uri="{FF2B5EF4-FFF2-40B4-BE49-F238E27FC236}">
                <a16:creationId xmlns:a16="http://schemas.microsoft.com/office/drawing/2014/main" id="{55511005-C54A-4D76-A3F8-9365B8BA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22" y="1072358"/>
            <a:ext cx="1269035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Barack Obama – Wikipedie">
            <a:extLst>
              <a:ext uri="{FF2B5EF4-FFF2-40B4-BE49-F238E27FC236}">
                <a16:creationId xmlns:a16="http://schemas.microsoft.com/office/drawing/2014/main" id="{47469227-F58B-4EDB-A887-996B09B1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34" y="4716601"/>
            <a:ext cx="1514175" cy="189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Donald Trump – Wikipedie">
            <a:extLst>
              <a:ext uri="{FF2B5EF4-FFF2-40B4-BE49-F238E27FC236}">
                <a16:creationId xmlns:a16="http://schemas.microsoft.com/office/drawing/2014/main" id="{B88FF220-9E9F-4BED-8638-BF73AB60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40" y="4305940"/>
            <a:ext cx="1626206" cy="20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9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50E2F-1FA2-4A18-AF08-9BBED388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Podmínky voleb amerického prezidenta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23974-96F7-48CB-A172-B5239D30F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851" y="2556932"/>
            <a:ext cx="5314949" cy="33189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Americký občan</a:t>
            </a:r>
          </a:p>
          <a:p>
            <a:r>
              <a:rPr lang="cs-CZ" dirty="0"/>
              <a:t>Narozen na území USA</a:t>
            </a:r>
          </a:p>
          <a:p>
            <a:r>
              <a:rPr lang="cs-CZ" dirty="0"/>
              <a:t>V den přísahy 35 let</a:t>
            </a:r>
          </a:p>
          <a:p>
            <a:r>
              <a:rPr lang="cs-CZ" dirty="0"/>
              <a:t>14 let bydlí na území USA</a:t>
            </a:r>
          </a:p>
          <a:p>
            <a:r>
              <a:rPr lang="cs-CZ" dirty="0"/>
              <a:t>Stejné podmínky i pro viceprezidenta</a:t>
            </a:r>
          </a:p>
          <a:p>
            <a:r>
              <a:rPr lang="cs-CZ" dirty="0"/>
              <a:t>Úterý po prvním listopadovém pondělí</a:t>
            </a:r>
          </a:p>
          <a:p>
            <a:r>
              <a:rPr lang="cs-CZ" dirty="0"/>
              <a:t>Každé 4 roky</a:t>
            </a:r>
          </a:p>
          <a:p>
            <a:r>
              <a:rPr lang="cs-CZ" dirty="0"/>
              <a:t>Nesmí být zvolen víc než 2x </a:t>
            </a:r>
          </a:p>
        </p:txBody>
      </p:sp>
    </p:spTree>
    <p:extLst>
      <p:ext uri="{BB962C8B-B14F-4D97-AF65-F5344CB8AC3E}">
        <p14:creationId xmlns:p14="http://schemas.microsoft.com/office/powerpoint/2010/main" val="36343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E1EC4-22E5-4BF0-B172-C77165DF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Podmínky voleb amerického prezidenta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C37AAC-564F-4D28-9CE4-A2277086A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Kandidát Demokrat nebo Republikán (posledních 100 let)</a:t>
            </a:r>
          </a:p>
          <a:p>
            <a:endParaRPr lang="cs-CZ" dirty="0"/>
          </a:p>
          <a:p>
            <a:r>
              <a:rPr lang="cs-CZ" dirty="0"/>
              <a:t>Oznámení kandidatury 2 roky před volbami</a:t>
            </a:r>
          </a:p>
          <a:p>
            <a:endParaRPr lang="cs-CZ" dirty="0"/>
          </a:p>
          <a:p>
            <a:r>
              <a:rPr lang="cs-CZ" dirty="0"/>
              <a:t>Kdokoli kdo vybral příspěvky alespoň 5000 dolarů</a:t>
            </a:r>
          </a:p>
          <a:p>
            <a:endParaRPr lang="cs-CZ" dirty="0"/>
          </a:p>
          <a:p>
            <a:r>
              <a:rPr lang="cs-CZ" dirty="0"/>
              <a:t>Volební týmy (dobrovolníci)</a:t>
            </a:r>
          </a:p>
        </p:txBody>
      </p:sp>
      <p:pic>
        <p:nvPicPr>
          <p:cNvPr id="4098" name="Picture 2" descr="Stranický systém Spojených států amerických – Wikipedie">
            <a:extLst>
              <a:ext uri="{FF2B5EF4-FFF2-40B4-BE49-F238E27FC236}">
                <a16:creationId xmlns:a16="http://schemas.microsoft.com/office/drawing/2014/main" id="{3F96130E-B2D0-4BEE-8A25-9D385EB8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176741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vá republika: Jak Republikánská strana 30 let oblbuje Spojené státy">
            <a:extLst>
              <a:ext uri="{FF2B5EF4-FFF2-40B4-BE49-F238E27FC236}">
                <a16:creationId xmlns:a16="http://schemas.microsoft.com/office/drawing/2014/main" id="{A78240C8-E03A-4D90-94CC-1CAD5343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3993092"/>
            <a:ext cx="2606324" cy="19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06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7EA4A-38E6-483E-8CD4-45C12ED1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Kampaň před primárkami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B2166-AAC6-44A3-A215-33BCA47FA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Dostat se do širšího povědomí</a:t>
            </a:r>
          </a:p>
          <a:p>
            <a:endParaRPr lang="cs-CZ" dirty="0"/>
          </a:p>
          <a:p>
            <a:r>
              <a:rPr lang="cs-CZ" dirty="0"/>
              <a:t>Vybudování organizace (manažer, právníci, účetní, tisk. mluvčí atd.)</a:t>
            </a:r>
          </a:p>
          <a:p>
            <a:endParaRPr lang="cs-CZ" dirty="0"/>
          </a:p>
          <a:p>
            <a:r>
              <a:rPr lang="cs-CZ" dirty="0"/>
              <a:t>Získat finanční prostředky – 5000 dolarů (1 příspěvek &gt;250 dolarů)</a:t>
            </a:r>
          </a:p>
          <a:p>
            <a:endParaRPr lang="cs-CZ" dirty="0"/>
          </a:p>
          <a:p>
            <a:r>
              <a:rPr lang="cs-CZ" dirty="0"/>
              <a:t>Za kampaň nesmí utratit víc než 20,2 milionů dolarů</a:t>
            </a:r>
          </a:p>
          <a:p>
            <a:endParaRPr lang="cs-CZ" dirty="0"/>
          </a:p>
          <a:p>
            <a:r>
              <a:rPr lang="cs-CZ" dirty="0"/>
              <a:t>Zvolit si strategii – současný prezident bude hájit co udělal a protikandidát kritizovat (zvolit cílovou skupinu)</a:t>
            </a:r>
          </a:p>
        </p:txBody>
      </p:sp>
    </p:spTree>
    <p:extLst>
      <p:ext uri="{BB962C8B-B14F-4D97-AF65-F5344CB8AC3E}">
        <p14:creationId xmlns:p14="http://schemas.microsoft.com/office/powerpoint/2010/main" val="332075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1EA5D-37F5-4D2F-958D-AB454EE5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67782"/>
            <a:ext cx="9601196" cy="1303867"/>
          </a:xfrm>
        </p:spPr>
        <p:txBody>
          <a:bodyPr/>
          <a:lstStyle/>
          <a:p>
            <a:pPr algn="ctr"/>
            <a:r>
              <a:rPr lang="cs-CZ" b="1" u="sng" dirty="0"/>
              <a:t>Primární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FB1E3-9F14-4885-8D60-36033E02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634065"/>
            <a:ext cx="9601196" cy="3318936"/>
          </a:xfrm>
        </p:spPr>
        <p:txBody>
          <a:bodyPr/>
          <a:lstStyle/>
          <a:p>
            <a:r>
              <a:rPr lang="cs-CZ" dirty="0"/>
              <a:t>Z množství kandidátů strany se vybere 1, kterého zvolí sbor volitelů na celonárodním sjezdu strany</a:t>
            </a:r>
          </a:p>
          <a:p>
            <a:r>
              <a:rPr lang="cs-CZ" dirty="0"/>
              <a:t>Od ledna do června</a:t>
            </a:r>
          </a:p>
          <a:p>
            <a:r>
              <a:rPr lang="cs-CZ" dirty="0"/>
              <a:t>Klasické volby pro registrované voliče dané strany (18 let)</a:t>
            </a:r>
          </a:p>
          <a:p>
            <a:r>
              <a:rPr lang="cs-CZ" dirty="0"/>
              <a:t>Všichni voliči, pouze členové strany nebo všichni voliči, jež nejsou členy druhé strany</a:t>
            </a:r>
          </a:p>
        </p:txBody>
      </p:sp>
      <p:pic>
        <p:nvPicPr>
          <p:cNvPr id="5122" name="Picture 2" descr="Výsledky iowských primárek se odkládají. Jejich zveřejnění brzdí technické  problémy | iROZHLAS - spolehlivé zprávy">
            <a:extLst>
              <a:ext uri="{FF2B5EF4-FFF2-40B4-BE49-F238E27FC236}">
                <a16:creationId xmlns:a16="http://schemas.microsoft.com/office/drawing/2014/main" id="{1958764D-6FE6-468C-9791-280F9FD8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7" y="4341714"/>
            <a:ext cx="2670470" cy="17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d primárek k 538 lidem, kteří zvolí prezidenta. Projděte si cestu do  Oválné pracovny — ČT24 — Česká televize">
            <a:extLst>
              <a:ext uri="{FF2B5EF4-FFF2-40B4-BE49-F238E27FC236}">
                <a16:creationId xmlns:a16="http://schemas.microsoft.com/office/drawing/2014/main" id="{384F679E-BF66-4DF2-A8AD-43E1533C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9774" y="4103390"/>
            <a:ext cx="2948326" cy="19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zidentské volby v USA online – Aktuální události a komentáře | Reflex.cz">
            <a:extLst>
              <a:ext uri="{FF2B5EF4-FFF2-40B4-BE49-F238E27FC236}">
                <a16:creationId xmlns:a16="http://schemas.microsoft.com/office/drawing/2014/main" id="{67EAFF4D-9140-453E-8905-5BB0169C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45" y="4056741"/>
            <a:ext cx="2948327" cy="20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56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BE7F9-5730-4649-A69E-004BF725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Primární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7561D-21D2-4205-9E0D-007266BEA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Demokratická strana – </a:t>
            </a:r>
            <a:r>
              <a:rPr lang="cs-CZ" b="1" dirty="0">
                <a:solidFill>
                  <a:srgbClr val="FF0000"/>
                </a:solidFill>
              </a:rPr>
              <a:t>proporční systém </a:t>
            </a:r>
            <a:r>
              <a:rPr lang="cs-CZ" dirty="0"/>
              <a:t>(rozdělení volitelů podle počtu hlasů)</a:t>
            </a:r>
          </a:p>
          <a:p>
            <a:r>
              <a:rPr lang="cs-CZ" dirty="0"/>
              <a:t>Republikánská strana – </a:t>
            </a:r>
            <a:r>
              <a:rPr lang="cs-CZ" b="1" dirty="0">
                <a:solidFill>
                  <a:srgbClr val="FF0000"/>
                </a:solidFill>
              </a:rPr>
              <a:t>„vítěz bere vše“</a:t>
            </a:r>
          </a:p>
          <a:p>
            <a:r>
              <a:rPr lang="cs-CZ" dirty="0"/>
              <a:t>Některé státy (Iowa, Aljaška, Minnesota) – </a:t>
            </a:r>
            <a:r>
              <a:rPr lang="cs-CZ" b="1" dirty="0" err="1">
                <a:solidFill>
                  <a:srgbClr val="FF0000"/>
                </a:solidFill>
              </a:rPr>
              <a:t>caucusy</a:t>
            </a:r>
            <a:r>
              <a:rPr lang="cs-CZ" b="1" dirty="0">
                <a:solidFill>
                  <a:srgbClr val="FF0000"/>
                </a:solidFill>
              </a:rPr>
              <a:t>=volební shromáždění </a:t>
            </a:r>
            <a:r>
              <a:rPr lang="cs-CZ" dirty="0"/>
              <a:t>(přebíhání po hale a přesvědčování)</a:t>
            </a:r>
          </a:p>
          <a:p>
            <a:r>
              <a:rPr lang="cs-CZ" dirty="0"/>
              <a:t>1. volební shromáždění v Iowě</a:t>
            </a:r>
          </a:p>
          <a:p>
            <a:r>
              <a:rPr lang="cs-CZ" b="1" u="sng" dirty="0">
                <a:solidFill>
                  <a:srgbClr val="FF0000"/>
                </a:solidFill>
              </a:rPr>
              <a:t>1. primární volby New Hampshire</a:t>
            </a:r>
            <a:r>
              <a:rPr lang="cs-CZ" dirty="0"/>
              <a:t> – velká pozornost, analýza, předpovědi</a:t>
            </a:r>
          </a:p>
          <a:p>
            <a:r>
              <a:rPr lang="cs-CZ" dirty="0"/>
              <a:t>Březnové super úterý (Super </a:t>
            </a:r>
            <a:r>
              <a:rPr lang="cs-CZ" dirty="0" err="1"/>
              <a:t>Tuesday</a:t>
            </a:r>
            <a:r>
              <a:rPr lang="cs-CZ" dirty="0"/>
              <a:t>)</a:t>
            </a:r>
          </a:p>
          <a:p>
            <a:r>
              <a:rPr lang="cs-CZ" dirty="0"/>
              <a:t>Proti stávajícímu prezidentovi se tradičně nestaví kandidát</a:t>
            </a:r>
          </a:p>
        </p:txBody>
      </p:sp>
    </p:spTree>
    <p:extLst>
      <p:ext uri="{BB962C8B-B14F-4D97-AF65-F5344CB8AC3E}">
        <p14:creationId xmlns:p14="http://schemas.microsoft.com/office/powerpoint/2010/main" val="4313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56303-8A0F-45F3-9A0F-970E69C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9CCD6-2B6D-40F0-96AC-AEFDD6A09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What is Super Tuesday and why is it important? Here's what you need to  know. - ABC News">
            <a:extLst>
              <a:ext uri="{FF2B5EF4-FFF2-40B4-BE49-F238E27FC236}">
                <a16:creationId xmlns:a16="http://schemas.microsoft.com/office/drawing/2014/main" id="{3582A037-C1E7-4C4E-A42B-9ACA29DD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5" y="568325"/>
            <a:ext cx="10171289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2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D6CC2-E906-416F-81A8-36EA4D8E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0FD39B-63E4-425C-B937-ED1824CF5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w do the Iowa caucuses work? Here's what to know for 2020">
            <a:extLst>
              <a:ext uri="{FF2B5EF4-FFF2-40B4-BE49-F238E27FC236}">
                <a16:creationId xmlns:a16="http://schemas.microsoft.com/office/drawing/2014/main" id="{67E84192-7B6B-4B50-9775-AB611A2B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4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6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86E95-5181-40FC-A0C9-2C05977F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Konventy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D6DB3-9807-4CFD-ADA8-4077D881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Potvrzují vítěze </a:t>
            </a:r>
            <a:r>
              <a:rPr lang="cs-CZ" dirty="0"/>
              <a:t>z primárek jednotlivých stran</a:t>
            </a:r>
          </a:p>
          <a:p>
            <a:r>
              <a:rPr lang="cs-CZ" dirty="0"/>
              <a:t>První sjezd pořádá opoziční strana</a:t>
            </a:r>
          </a:p>
          <a:p>
            <a:r>
              <a:rPr lang="cs-CZ" dirty="0"/>
              <a:t>Účastní se jich </a:t>
            </a:r>
            <a:r>
              <a:rPr lang="cs-CZ" b="1" dirty="0"/>
              <a:t>delegáti z jednotlivých států</a:t>
            </a:r>
          </a:p>
          <a:p>
            <a:r>
              <a:rPr lang="cs-CZ" dirty="0"/>
              <a:t>Pro každou stranu stačí </a:t>
            </a:r>
            <a:r>
              <a:rPr lang="cs-CZ" b="1" dirty="0"/>
              <a:t>většina hlasů </a:t>
            </a:r>
            <a:r>
              <a:rPr lang="cs-CZ" dirty="0"/>
              <a:t>delegátů pro kandidaturu</a:t>
            </a:r>
          </a:p>
          <a:p>
            <a:r>
              <a:rPr lang="cs-CZ" dirty="0"/>
              <a:t>Nominace kandidáta na prezidenta a viceprezidenta</a:t>
            </a:r>
          </a:p>
          <a:p>
            <a:r>
              <a:rPr lang="cs-CZ" dirty="0"/>
              <a:t>Projednává se program, volby a příprava předvolební kampaně</a:t>
            </a:r>
          </a:p>
          <a:p>
            <a:r>
              <a:rPr lang="cs-CZ" dirty="0"/>
              <a:t>„lovci hlav“ – zpracovávají váhající</a:t>
            </a:r>
          </a:p>
          <a:p>
            <a:r>
              <a:rPr lang="cs-CZ" dirty="0"/>
              <a:t>Počet delegátů podle počtu obyvatel daného státu</a:t>
            </a:r>
          </a:p>
          <a:p>
            <a:r>
              <a:rPr lang="cs-CZ" b="1" u="sng" dirty="0"/>
              <a:t>Viceprezident</a:t>
            </a:r>
            <a:r>
              <a:rPr lang="cs-CZ" dirty="0"/>
              <a:t>=jiná část země, jiné náboženské či ideologické vyznání než prezident (vyváženost kandidátky)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95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6E278-991E-41E8-AFD3-E1A53F3C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Kampaň před všeobecnými volbami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69AA7-ABFE-44F6-9F76-B8377325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Kratší volební kampaň, ale </a:t>
            </a:r>
            <a:r>
              <a:rPr lang="cs-CZ" b="1" dirty="0">
                <a:solidFill>
                  <a:srgbClr val="FF0000"/>
                </a:solidFill>
              </a:rPr>
              <a:t>náročnější</a:t>
            </a:r>
          </a:p>
          <a:p>
            <a:r>
              <a:rPr lang="cs-CZ" dirty="0"/>
              <a:t>Boje v nerozhodnutých státech (Nevada, Arizona, Ohio, Pensylvánie, Iowa, Wisconsin, Michigan, Minnesota, Georgia, </a:t>
            </a:r>
            <a:r>
              <a:rPr lang="cs-CZ" dirty="0" err="1"/>
              <a:t>Sev</a:t>
            </a:r>
            <a:r>
              <a:rPr lang="cs-CZ" dirty="0"/>
              <a:t>. Karolína)</a:t>
            </a:r>
          </a:p>
          <a:p>
            <a:r>
              <a:rPr lang="cs-CZ" dirty="0"/>
              <a:t>Poradní týmy vytvářejí image a strategii kampaně</a:t>
            </a:r>
          </a:p>
          <a:p>
            <a:r>
              <a:rPr lang="cs-CZ" dirty="0"/>
              <a:t>Využití televize, </a:t>
            </a:r>
            <a:r>
              <a:rPr lang="cs-CZ" b="1" dirty="0">
                <a:solidFill>
                  <a:srgbClr val="FF0000"/>
                </a:solidFill>
              </a:rPr>
              <a:t>sociálních sítí </a:t>
            </a:r>
            <a:r>
              <a:rPr lang="cs-CZ" dirty="0"/>
              <a:t>(Twitter), každý den projevy</a:t>
            </a:r>
          </a:p>
          <a:p>
            <a:r>
              <a:rPr lang="cs-CZ" dirty="0"/>
              <a:t>Každý den se dostat do večerních zpráv</a:t>
            </a:r>
          </a:p>
          <a:p>
            <a:r>
              <a:rPr lang="cs-CZ" b="1" dirty="0">
                <a:solidFill>
                  <a:srgbClr val="FF0000"/>
                </a:solidFill>
              </a:rPr>
              <a:t>4 televizní debaty </a:t>
            </a:r>
            <a:r>
              <a:rPr lang="cs-CZ" dirty="0"/>
              <a:t>(zkoumáno každé slovo)</a:t>
            </a:r>
          </a:p>
          <a:p>
            <a:r>
              <a:rPr lang="cs-CZ" dirty="0"/>
              <a:t>2. debata mezi viceprezidenty</a:t>
            </a:r>
          </a:p>
        </p:txBody>
      </p:sp>
      <p:pic>
        <p:nvPicPr>
          <p:cNvPr id="8194" name="Picture 2" descr="Tyden.cz | Trump zahájil kampaň za své znovuzvolení prezidentem USA">
            <a:extLst>
              <a:ext uri="{FF2B5EF4-FFF2-40B4-BE49-F238E27FC236}">
                <a16:creationId xmlns:a16="http://schemas.microsoft.com/office/drawing/2014/main" id="{97BBE538-C39A-4338-A104-66E18985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4377579"/>
            <a:ext cx="4055707" cy="19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5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ak koronavirus ovlivní prezidentské volby v USA? - Aktuálně.cz">
            <a:extLst>
              <a:ext uri="{FF2B5EF4-FFF2-40B4-BE49-F238E27FC236}">
                <a16:creationId xmlns:a16="http://schemas.microsoft.com/office/drawing/2014/main" id="{12B8411C-C9EB-4030-A8CC-8C040DE9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111572"/>
            <a:ext cx="6477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Fiji Times » On the trail: Biden launches biggest ad blitz of his  campaign, Sanders attacks amid 'bloodbath' warning">
            <a:extLst>
              <a:ext uri="{FF2B5EF4-FFF2-40B4-BE49-F238E27FC236}">
                <a16:creationId xmlns:a16="http://schemas.microsoft.com/office/drawing/2014/main" id="{8FCF5D9D-01E8-4401-B9A9-49B4B07C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91" y="111572"/>
            <a:ext cx="6071681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upportors President Donald J Trump hold signs – redakční stock fotografie  – stock snímek | Shutterstock">
            <a:extLst>
              <a:ext uri="{FF2B5EF4-FFF2-40B4-BE49-F238E27FC236}">
                <a16:creationId xmlns:a16="http://schemas.microsoft.com/office/drawing/2014/main" id="{E442ACB8-F41B-4ED2-AA55-15FF107E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21521"/>
            <a:ext cx="4871299" cy="30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ři poslední prezidentské debatě v USA bude vypínán mikrofon. Týmy obou  kandidátů mají výhrady | iROZHLAS - spolehlivé zprávy">
            <a:extLst>
              <a:ext uri="{FF2B5EF4-FFF2-40B4-BE49-F238E27FC236}">
                <a16:creationId xmlns:a16="http://schemas.microsoft.com/office/drawing/2014/main" id="{2C04A2B6-2399-4134-904D-99DBE44A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29000"/>
            <a:ext cx="590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5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2BDC2-5808-4628-8D31-D6CEFA4B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Politický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CE1800-42F3-489D-AA72-FC30FEF52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každý stát má svou vládu (50 + okres Columbia) = v čele </a:t>
            </a:r>
            <a:r>
              <a:rPr lang="cs-CZ" b="1" dirty="0"/>
              <a:t>guvernér</a:t>
            </a:r>
          </a:p>
          <a:p>
            <a:r>
              <a:rPr lang="cs-CZ" dirty="0"/>
              <a:t>každý stát = </a:t>
            </a:r>
            <a:r>
              <a:rPr lang="cs-CZ" b="1" dirty="0"/>
              <a:t>moc výkonná</a:t>
            </a:r>
            <a:r>
              <a:rPr lang="cs-CZ" dirty="0"/>
              <a:t>, </a:t>
            </a:r>
            <a:r>
              <a:rPr lang="cs-CZ" b="1" dirty="0"/>
              <a:t>zákonodárná</a:t>
            </a:r>
            <a:r>
              <a:rPr lang="cs-CZ" dirty="0"/>
              <a:t> (horní a dolní komora) a </a:t>
            </a:r>
            <a:r>
              <a:rPr lang="cs-CZ" b="1" dirty="0"/>
              <a:t>soudní</a:t>
            </a:r>
          </a:p>
          <a:p>
            <a:r>
              <a:rPr lang="cs-CZ" dirty="0"/>
              <a:t>Senátoři 4 roky, poslanci 2 roky, guvernér (přímo) 4 roky</a:t>
            </a:r>
          </a:p>
          <a:p>
            <a:r>
              <a:rPr lang="cs-CZ" dirty="0">
                <a:solidFill>
                  <a:srgbClr val="FF0000"/>
                </a:solidFill>
              </a:rPr>
              <a:t>výkonná moc </a:t>
            </a:r>
            <a:r>
              <a:rPr lang="cs-CZ" dirty="0"/>
              <a:t>= prezident, </a:t>
            </a:r>
            <a:r>
              <a:rPr lang="cs-CZ" dirty="0">
                <a:solidFill>
                  <a:srgbClr val="FF0000"/>
                </a:solidFill>
              </a:rPr>
              <a:t>zákonodárná</a:t>
            </a:r>
            <a:r>
              <a:rPr lang="cs-CZ" dirty="0"/>
              <a:t> </a:t>
            </a:r>
            <a:r>
              <a:rPr lang="cs-CZ" sz="3200" dirty="0"/>
              <a:t>(Kongres) </a:t>
            </a:r>
            <a:r>
              <a:rPr lang="cs-CZ" dirty="0"/>
              <a:t>= Sněmovna reprezentantů a Senát, </a:t>
            </a:r>
            <a:r>
              <a:rPr lang="cs-CZ" dirty="0">
                <a:solidFill>
                  <a:srgbClr val="FF0000"/>
                </a:solidFill>
              </a:rPr>
              <a:t>moc soudní </a:t>
            </a:r>
            <a:r>
              <a:rPr lang="cs-CZ" dirty="0"/>
              <a:t>= Nejvyšší soud (nezávislý)</a:t>
            </a:r>
          </a:p>
          <a:p>
            <a:r>
              <a:rPr lang="cs-CZ" b="1" dirty="0"/>
              <a:t>vláda</a:t>
            </a:r>
            <a:r>
              <a:rPr lang="cs-CZ" dirty="0"/>
              <a:t>: prezident, viceprezident a 15 ministerstev (jmenuje prezident a schvaluje Senát)</a:t>
            </a:r>
          </a:p>
        </p:txBody>
      </p:sp>
    </p:spTree>
    <p:extLst>
      <p:ext uri="{BB962C8B-B14F-4D97-AF65-F5344CB8AC3E}">
        <p14:creationId xmlns:p14="http://schemas.microsoft.com/office/powerpoint/2010/main" val="278959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3736C-1311-4271-B36B-7FF29516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Sbor volitelů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4C134-2B20-4216-BAFF-1CDC4810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538 členů</a:t>
            </a:r>
            <a:r>
              <a:rPr lang="cs-CZ" dirty="0"/>
              <a:t>, kteří volí prezidenta</a:t>
            </a:r>
          </a:p>
          <a:p>
            <a:r>
              <a:rPr lang="cs-CZ" dirty="0"/>
              <a:t>Podle počtu obyvatel</a:t>
            </a:r>
          </a:p>
          <a:p>
            <a:r>
              <a:rPr lang="cs-CZ" b="1" dirty="0">
                <a:solidFill>
                  <a:srgbClr val="FF0000"/>
                </a:solidFill>
              </a:rPr>
              <a:t>Minimálně 3 volitele </a:t>
            </a:r>
            <a:r>
              <a:rPr lang="cs-CZ" dirty="0"/>
              <a:t>každý stát (Ústava)</a:t>
            </a:r>
          </a:p>
          <a:p>
            <a:r>
              <a:rPr lang="cs-CZ" dirty="0"/>
              <a:t>Volitelé jsou zavázáni hlasovat pro kandidáta, který vyhraje v daném státě</a:t>
            </a:r>
          </a:p>
          <a:p>
            <a:r>
              <a:rPr lang="cs-CZ" dirty="0"/>
              <a:t>Nadpoloviční většina </a:t>
            </a:r>
            <a:r>
              <a:rPr lang="cs-CZ" b="1" u="sng" dirty="0">
                <a:solidFill>
                  <a:srgbClr val="FF0000"/>
                </a:solidFill>
              </a:rPr>
              <a:t>270 hlasů</a:t>
            </a:r>
          </a:p>
          <a:p>
            <a:r>
              <a:rPr lang="cs-CZ" dirty="0"/>
              <a:t>Nikdo nezíská většinu – volí Sněmovna reprezentantů</a:t>
            </a:r>
          </a:p>
        </p:txBody>
      </p:sp>
    </p:spTree>
    <p:extLst>
      <p:ext uri="{BB962C8B-B14F-4D97-AF65-F5344CB8AC3E}">
        <p14:creationId xmlns:p14="http://schemas.microsoft.com/office/powerpoint/2010/main" val="148703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prezidentu USA rozhoduje 538 lidí, někteří občané volit nemohou. Systém  hlasování je unikátní — ČT24 — Česká televize">
            <a:extLst>
              <a:ext uri="{FF2B5EF4-FFF2-40B4-BE49-F238E27FC236}">
                <a16:creationId xmlns:a16="http://schemas.microsoft.com/office/drawing/2014/main" id="{5A9E1BE8-B1C1-4E21-9C72-7C9C18D4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9021"/>
            <a:ext cx="112395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9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5F70C-39C2-4BD5-A98C-F2C7AB40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Všeobecné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EA5CE-DD78-4BE0-9397-3C98F40B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První úterý po prvním pondělí v listopadu</a:t>
            </a:r>
          </a:p>
          <a:p>
            <a:r>
              <a:rPr lang="cs-CZ" dirty="0"/>
              <a:t>Volení v předstihu – poštou </a:t>
            </a:r>
          </a:p>
          <a:p>
            <a:r>
              <a:rPr lang="cs-CZ" b="1" dirty="0"/>
              <a:t>Výsledky jsou známy druhý den</a:t>
            </a:r>
          </a:p>
          <a:p>
            <a:r>
              <a:rPr lang="cs-CZ" dirty="0"/>
              <a:t>Lze vyhrát, i když </a:t>
            </a:r>
            <a:r>
              <a:rPr lang="cs-CZ" b="1" dirty="0">
                <a:solidFill>
                  <a:srgbClr val="FF0000"/>
                </a:solidFill>
              </a:rPr>
              <a:t>78% voličů </a:t>
            </a:r>
            <a:r>
              <a:rPr lang="cs-CZ" dirty="0"/>
              <a:t>hlasovalo proti (málo lidnaté státy s velkým počtem volitelů)</a:t>
            </a:r>
          </a:p>
          <a:p>
            <a:r>
              <a:rPr lang="cs-CZ" dirty="0"/>
              <a:t>Nevolí Guam, Portoriko, Americké Panenské ostrovy a Severní Mariany</a:t>
            </a:r>
          </a:p>
          <a:p>
            <a:r>
              <a:rPr lang="cs-CZ" dirty="0"/>
              <a:t>Volitelé volí po druhé středě v prosinci</a:t>
            </a:r>
          </a:p>
          <a:p>
            <a:r>
              <a:rPr lang="cs-CZ" b="1" dirty="0">
                <a:solidFill>
                  <a:srgbClr val="FF0000"/>
                </a:solidFill>
              </a:rPr>
              <a:t>Washington 6. ledna schůze Kongresu</a:t>
            </a:r>
          </a:p>
        </p:txBody>
      </p:sp>
    </p:spTree>
    <p:extLst>
      <p:ext uri="{BB962C8B-B14F-4D97-AF65-F5344CB8AC3E}">
        <p14:creationId xmlns:p14="http://schemas.microsoft.com/office/powerpoint/2010/main" val="3913141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78CE6-ACA5-4498-9135-903E4E71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67757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2016</a:t>
            </a:r>
          </a:p>
        </p:txBody>
      </p:sp>
      <p:pic>
        <p:nvPicPr>
          <p:cNvPr id="10242" name="Picture 2" descr="Volby prezidenta USA 2016 – Wikipedie">
            <a:extLst>
              <a:ext uri="{FF2B5EF4-FFF2-40B4-BE49-F238E27FC236}">
                <a16:creationId xmlns:a16="http://schemas.microsoft.com/office/drawing/2014/main" id="{84EE0A9F-6DA9-42C4-85B1-F0AD6202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73" y="1011005"/>
            <a:ext cx="8824403" cy="51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82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14A3D-5245-4079-8CD1-7672F571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Prezidentský slib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5E48C-79F3-419E-9CA5-DDBCC0407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Ujímá se úřadu </a:t>
            </a:r>
            <a:r>
              <a:rPr lang="cs-CZ" b="1" dirty="0">
                <a:solidFill>
                  <a:srgbClr val="FF0000"/>
                </a:solidFill>
              </a:rPr>
              <a:t>20. ledna</a:t>
            </a:r>
          </a:p>
          <a:p>
            <a:r>
              <a:rPr lang="cs-CZ" dirty="0"/>
              <a:t>Inaugurace před budovou Kapitolu ve Washingtonu, D. C.</a:t>
            </a:r>
          </a:p>
          <a:p>
            <a:r>
              <a:rPr lang="cs-CZ" dirty="0"/>
              <a:t>Poledne – přísaha, slib a inaugurační řeč</a:t>
            </a:r>
          </a:p>
          <a:p>
            <a:r>
              <a:rPr lang="cs-CZ" dirty="0"/>
              <a:t>Přísahá na bibli, popřípadě na sbírku zákonů</a:t>
            </a:r>
          </a:p>
          <a:p>
            <a:r>
              <a:rPr lang="cs-CZ" dirty="0"/>
              <a:t>Neměnný text od roku 1884: </a:t>
            </a:r>
            <a:r>
              <a:rPr lang="cs-CZ" b="1" i="1" dirty="0"/>
              <a:t>„Já (jméno) slavnostně přísahám (nebo slibuji), že budu čestně vykonávat funkci prezidenta Spojených států a ze všech svých sil budu zachovávat, střežit a bránit Ústavu Spojených států.“</a:t>
            </a:r>
          </a:p>
        </p:txBody>
      </p:sp>
    </p:spTree>
    <p:extLst>
      <p:ext uri="{BB962C8B-B14F-4D97-AF65-F5344CB8AC3E}">
        <p14:creationId xmlns:p14="http://schemas.microsoft.com/office/powerpoint/2010/main" val="1879601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F8DA0-B092-4C52-AC67-873FAE79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66721-FECF-4356-BCB7-8A0512ED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Donald J. Trump složil přísahu a stal se 45. prezidentem USA - iDNES.cz">
            <a:extLst>
              <a:ext uri="{FF2B5EF4-FFF2-40B4-BE49-F238E27FC236}">
                <a16:creationId xmlns:a16="http://schemas.microsoft.com/office/drawing/2014/main" id="{BEC2DAAE-2C0F-4F0A-9320-FDF31200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4617"/>
            <a:ext cx="10515600" cy="59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1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DFD3F-FE97-4403-A8FB-6E519E65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E3042C-7320-4AE6-8C79-23807DF13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KULIŠŤÁKOVÁ, Petra. 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/>
              </a:rPr>
              <a:t>Americký volební systém: Volba prezidenta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. Brno, 2017. Závěrečná práce. Masarykova univerzita. Pedagogická fakulta. Katedra občanské výchovy.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43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litický systém - Americké Centrum">
            <a:extLst>
              <a:ext uri="{FF2B5EF4-FFF2-40B4-BE49-F238E27FC236}">
                <a16:creationId xmlns:a16="http://schemas.microsoft.com/office/drawing/2014/main" id="{FEFC9DA4-7767-43A6-AD9A-EAB1AB13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2" y="866274"/>
            <a:ext cx="11372616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23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31A7B-B79D-4530-83A3-62CEC702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Politický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0A2772-D388-4A17-8EC3-ACB3A7B08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Kongres</a:t>
            </a:r>
            <a:r>
              <a:rPr lang="cs-CZ" dirty="0"/>
              <a:t>: přímá volba, </a:t>
            </a:r>
            <a:r>
              <a:rPr lang="cs-CZ" dirty="0">
                <a:solidFill>
                  <a:srgbClr val="FF0000"/>
                </a:solidFill>
              </a:rPr>
              <a:t>Sněmovna reprezentantů </a:t>
            </a:r>
            <a:r>
              <a:rPr lang="cs-CZ" dirty="0"/>
              <a:t>– 435 členů (zástupci států podle počtu obyvatel), </a:t>
            </a:r>
            <a:r>
              <a:rPr lang="cs-CZ" dirty="0">
                <a:solidFill>
                  <a:srgbClr val="FF0000"/>
                </a:solidFill>
              </a:rPr>
              <a:t>Senát</a:t>
            </a:r>
            <a:r>
              <a:rPr lang="cs-CZ" dirty="0"/>
              <a:t> – 100 členů, 1 stát = 2 senátoři (6 let)</a:t>
            </a:r>
          </a:p>
          <a:p>
            <a:r>
              <a:rPr lang="cs-CZ" dirty="0"/>
              <a:t>Výbory v Kongresu: v čele předseda, schválení zákonů -&gt; komora</a:t>
            </a:r>
          </a:p>
          <a:p>
            <a:r>
              <a:rPr lang="cs-CZ" dirty="0"/>
              <a:t>Jmenuje soudce a určuje jejich počet (Senát)</a:t>
            </a:r>
          </a:p>
          <a:p>
            <a:r>
              <a:rPr lang="cs-CZ" dirty="0"/>
              <a:t>Nejvyšší soud – 13 odvolávacích soudů – 94 okresních – státní – federální – zvláštní soudy</a:t>
            </a:r>
          </a:p>
          <a:p>
            <a:r>
              <a:rPr lang="cs-CZ" b="1" dirty="0"/>
              <a:t>Soudci</a:t>
            </a:r>
            <a:r>
              <a:rPr lang="cs-CZ" dirty="0"/>
              <a:t>: mohou rušit federální i státní zákony, nemohou být odvoláni (Nejvyšší soud)</a:t>
            </a:r>
          </a:p>
          <a:p>
            <a:r>
              <a:rPr lang="cs-CZ" dirty="0"/>
              <a:t>Nejvyšší soud: 9 soudců (nelze odvolat, pouze ústavní žaloba)</a:t>
            </a:r>
          </a:p>
        </p:txBody>
      </p:sp>
    </p:spTree>
    <p:extLst>
      <p:ext uri="{BB962C8B-B14F-4D97-AF65-F5344CB8AC3E}">
        <p14:creationId xmlns:p14="http://schemas.microsoft.com/office/powerpoint/2010/main" val="21938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17081-4DDD-46F5-B21D-8B73598A0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96382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Capitol - Kongres</a:t>
            </a:r>
          </a:p>
        </p:txBody>
      </p:sp>
      <p:pic>
        <p:nvPicPr>
          <p:cNvPr id="3074" name="Picture 2" descr="Kongres Spojených států amerických – Wikipedie">
            <a:extLst>
              <a:ext uri="{FF2B5EF4-FFF2-40B4-BE49-F238E27FC236}">
                <a16:creationId xmlns:a16="http://schemas.microsoft.com/office/drawing/2014/main" id="{429DCFD0-075E-413D-8D45-25985A15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72" y="1702458"/>
            <a:ext cx="8783053" cy="454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8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3183A-B6AE-41EB-A099-AC5620E1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67782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The White House - Prezident</a:t>
            </a:r>
          </a:p>
        </p:txBody>
      </p:sp>
      <p:pic>
        <p:nvPicPr>
          <p:cNvPr id="4098" name="Picture 2" descr="Bílý dům / The White House: Informace, zajímavosti, fotky a tipy pro  návštěvníky - Chci do Ameriky!">
            <a:extLst>
              <a:ext uri="{FF2B5EF4-FFF2-40B4-BE49-F238E27FC236}">
                <a16:creationId xmlns:a16="http://schemas.microsoft.com/office/drawing/2014/main" id="{D549E56D-FBB9-46F8-BD13-B57B555B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59" y="1544052"/>
            <a:ext cx="8416681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3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85C0F-CEAC-4275-AC90-B6871783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26AC6-7840-4559-B67F-DC868F6B2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Výkonná moc</a:t>
            </a:r>
          </a:p>
          <a:p>
            <a:r>
              <a:rPr lang="cs-CZ" dirty="0"/>
              <a:t>Práva zakotvena v </a:t>
            </a:r>
            <a:r>
              <a:rPr lang="cs-CZ" b="1" dirty="0"/>
              <a:t>druhém články Ústavy </a:t>
            </a:r>
            <a:r>
              <a:rPr lang="cs-CZ" dirty="0"/>
              <a:t>(sám nebo se souhlasem)</a:t>
            </a:r>
          </a:p>
          <a:p>
            <a:r>
              <a:rPr lang="cs-CZ" b="1" dirty="0">
                <a:solidFill>
                  <a:srgbClr val="FF0000"/>
                </a:solidFill>
              </a:rPr>
              <a:t>Sám</a:t>
            </a:r>
            <a:r>
              <a:rPr lang="cs-CZ" dirty="0"/>
              <a:t>: vrchní velitel ozbrojených sil, hodnosti důstojníkům, milost a amnestie, výkonná moc, jmenuje do nižších funkcí a odvolává z funkce</a:t>
            </a:r>
          </a:p>
          <a:p>
            <a:r>
              <a:rPr lang="cs-CZ" b="1" dirty="0">
                <a:solidFill>
                  <a:srgbClr val="FF0000"/>
                </a:solidFill>
              </a:rPr>
              <a:t>Souhlas Senátu</a:t>
            </a:r>
            <a:r>
              <a:rPr lang="cs-CZ" dirty="0"/>
              <a:t>: uzavírá smlouvy, jmenuje vyslance, soudce a vysoké funkcionáře</a:t>
            </a:r>
          </a:p>
          <a:p>
            <a:r>
              <a:rPr lang="cs-CZ" b="1" dirty="0">
                <a:solidFill>
                  <a:srgbClr val="FF0000"/>
                </a:solidFill>
              </a:rPr>
              <a:t>Souhlas Kongresu</a:t>
            </a:r>
            <a:r>
              <a:rPr lang="cs-CZ" dirty="0"/>
              <a:t>: schvaluje zákony (může vetovat zákony, ale zároveň je kontrolován)</a:t>
            </a:r>
          </a:p>
        </p:txBody>
      </p:sp>
    </p:spTree>
    <p:extLst>
      <p:ext uri="{BB962C8B-B14F-4D97-AF65-F5344CB8AC3E}">
        <p14:creationId xmlns:p14="http://schemas.microsoft.com/office/powerpoint/2010/main" val="590411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5CE2D-C889-4C30-8003-85847249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0F513-AC24-44C2-BBDC-6C67128DA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Prezidentský úřad </a:t>
            </a:r>
            <a:r>
              <a:rPr lang="cs-CZ" dirty="0"/>
              <a:t>– poradci a asistenti, 25 úřadů (Vládní úřad pro řízení a rozpočet, Rada pro otázky národní bezpečnosti atd.)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Neodvolatelný</a:t>
            </a:r>
            <a:r>
              <a:rPr lang="cs-CZ" dirty="0"/>
              <a:t> – smrt, neschopnost vykonávat úřad či usvědčení z velezrady, úplatkářství či trestných činů (impeachment)</a:t>
            </a:r>
          </a:p>
        </p:txBody>
      </p:sp>
    </p:spTree>
    <p:extLst>
      <p:ext uri="{BB962C8B-B14F-4D97-AF65-F5344CB8AC3E}">
        <p14:creationId xmlns:p14="http://schemas.microsoft.com/office/powerpoint/2010/main" val="92863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267E1-12E5-47C6-9304-79904B71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Viceprezident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CD324E-1263-4B3B-A381-0CDDDAEAE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Druhá nejvyšší funkce </a:t>
            </a:r>
            <a:r>
              <a:rPr lang="cs-CZ" dirty="0"/>
              <a:t>výkonné moci</a:t>
            </a:r>
          </a:p>
          <a:p>
            <a:r>
              <a:rPr lang="cs-CZ" dirty="0"/>
              <a:t>Volen s prezidentem</a:t>
            </a:r>
          </a:p>
          <a:p>
            <a:r>
              <a:rPr lang="cs-CZ" b="1" dirty="0"/>
              <a:t>Předsedá Senátu USA </a:t>
            </a:r>
            <a:r>
              <a:rPr lang="cs-CZ" dirty="0"/>
              <a:t>– dohlíží na průběh, ale nemá hlasovací právo</a:t>
            </a:r>
          </a:p>
          <a:p>
            <a:r>
              <a:rPr lang="cs-CZ" dirty="0"/>
              <a:t>Předsedá společnému zasedání obou komor</a:t>
            </a:r>
          </a:p>
          <a:p>
            <a:r>
              <a:rPr lang="cs-CZ" dirty="0"/>
              <a:t>Jedním ze 4 členů Rady pro otázky národní bezpečnosti</a:t>
            </a:r>
          </a:p>
          <a:p>
            <a:r>
              <a:rPr lang="cs-CZ" b="1" dirty="0"/>
              <a:t>Nezpůsobilost prezidenta </a:t>
            </a:r>
            <a:r>
              <a:rPr lang="cs-CZ" dirty="0"/>
              <a:t>(smrt, odvolán) – vykonává funkci</a:t>
            </a:r>
          </a:p>
        </p:txBody>
      </p:sp>
      <p:pic>
        <p:nvPicPr>
          <p:cNvPr id="3074" name="Picture 2" descr="Mike Pence, viceprezident Spojených států a pravá ruka Trumpa | E15.cz">
            <a:extLst>
              <a:ext uri="{FF2B5EF4-FFF2-40B4-BE49-F238E27FC236}">
                <a16:creationId xmlns:a16="http://schemas.microsoft.com/office/drawing/2014/main" id="{4C38F8C2-E718-4520-9CA9-BE62992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103659"/>
            <a:ext cx="2238375" cy="13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ceprezident USA Biden se obává vměšování Ruska do evropských voleb -  Deník.cz">
            <a:extLst>
              <a:ext uri="{FF2B5EF4-FFF2-40B4-BE49-F238E27FC236}">
                <a16:creationId xmlns:a16="http://schemas.microsoft.com/office/drawing/2014/main" id="{F0C471EB-192B-4B18-9062-C8F90413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2" y="2022999"/>
            <a:ext cx="2600325" cy="14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22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2133</TotalTime>
  <Words>973</Words>
  <Application>Microsoft Office PowerPoint</Application>
  <PresentationFormat>Širokoúhlá obrazovka</PresentationFormat>
  <Paragraphs>116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Garamond</vt:lpstr>
      <vt:lpstr>Open Sans</vt:lpstr>
      <vt:lpstr>Organika</vt:lpstr>
      <vt:lpstr>Americký volební systém</vt:lpstr>
      <vt:lpstr>Politický systém</vt:lpstr>
      <vt:lpstr>Prezentace aplikace PowerPoint</vt:lpstr>
      <vt:lpstr>Politický systém</vt:lpstr>
      <vt:lpstr>Capitol - Kongres</vt:lpstr>
      <vt:lpstr>The White House - Prezident</vt:lpstr>
      <vt:lpstr>Prezident USA</vt:lpstr>
      <vt:lpstr>Prezident USA</vt:lpstr>
      <vt:lpstr>Viceprezident USA</vt:lpstr>
      <vt:lpstr>Podmínky voleb amerického prezidenta</vt:lpstr>
      <vt:lpstr>Podmínky voleb amerického prezidenta</vt:lpstr>
      <vt:lpstr>Kampaň před primárkami</vt:lpstr>
      <vt:lpstr>Primární volby</vt:lpstr>
      <vt:lpstr>Primární volby</vt:lpstr>
      <vt:lpstr>Prezentace aplikace PowerPoint</vt:lpstr>
      <vt:lpstr>Prezentace aplikace PowerPoint</vt:lpstr>
      <vt:lpstr>Konventy</vt:lpstr>
      <vt:lpstr>Kampaň před všeobecnými volbami</vt:lpstr>
      <vt:lpstr>Prezentace aplikace PowerPoint</vt:lpstr>
      <vt:lpstr>Sbor volitelů</vt:lpstr>
      <vt:lpstr>Prezentace aplikace PowerPoint</vt:lpstr>
      <vt:lpstr>Všeobecné volby</vt:lpstr>
      <vt:lpstr>2016</vt:lpstr>
      <vt:lpstr>Prezidentský slib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Americký volební systém</dc:title>
  <dc:creator>Tadeáš Řehulka</dc:creator>
  <cp:lastModifiedBy>Marta Goňcová</cp:lastModifiedBy>
  <cp:revision>24</cp:revision>
  <dcterms:created xsi:type="dcterms:W3CDTF">2020-10-13T12:56:03Z</dcterms:created>
  <dcterms:modified xsi:type="dcterms:W3CDTF">2020-12-08T20:52:32Z</dcterms:modified>
</cp:coreProperties>
</file>