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7" autoAdjust="0"/>
    <p:restoredTop sz="78086" autoAdjust="0"/>
  </p:normalViewPr>
  <p:slideViewPr>
    <p:cSldViewPr snapToGrid="0">
      <p:cViewPr varScale="1">
        <p:scale>
          <a:sx n="67" d="100"/>
          <a:sy n="67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5EDF-AC4C-4BD3-974E-D3DE782519AA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3573-A238-4808-A4D2-A391553ACD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4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Pojem separatismus pochází z latinského slova </a:t>
            </a:r>
            <a:r>
              <a:rPr lang="cs-CZ" dirty="0" err="1"/>
              <a:t>sēparātiō</a:t>
            </a:r>
            <a:r>
              <a:rPr lang="cs-CZ" dirty="0"/>
              <a:t> a znamená odloučení, oddělení, odtržení a rozdělení. Jorge </a:t>
            </a:r>
            <a:r>
              <a:rPr lang="cs-CZ" dirty="0" err="1"/>
              <a:t>Hurtado</a:t>
            </a:r>
            <a:r>
              <a:rPr lang="cs-CZ" dirty="0"/>
              <a:t> </a:t>
            </a:r>
            <a:r>
              <a:rPr lang="cs-CZ" dirty="0" err="1"/>
              <a:t>Hervas</a:t>
            </a:r>
            <a:r>
              <a:rPr lang="cs-CZ" dirty="0"/>
              <a:t> definuje separatismus jako: „tendenci oddělit se od centralizovaného státu, prosazovat všechna práva na národní identitu a vyjádřit tak všechny své autonomní požadavky a osvobodit se tímto způsobem od omezování autonomní svobody ze strany centra“ (</a:t>
            </a:r>
            <a:r>
              <a:rPr lang="cs-CZ" dirty="0" err="1"/>
              <a:t>Hurtado</a:t>
            </a:r>
            <a:r>
              <a:rPr lang="cs-CZ" dirty="0"/>
              <a:t> </a:t>
            </a:r>
            <a:r>
              <a:rPr lang="cs-CZ" dirty="0" err="1"/>
              <a:t>Hervas</a:t>
            </a:r>
            <a:r>
              <a:rPr lang="cs-CZ" dirty="0"/>
              <a:t> 2004: 18). Tuto definici doplňuje Vladimír </a:t>
            </a:r>
            <a:r>
              <a:rPr lang="cs-CZ" dirty="0" err="1"/>
              <a:t>Baar</a:t>
            </a:r>
            <a:r>
              <a:rPr lang="cs-CZ" dirty="0"/>
              <a:t>, když konstatuje, že „se možnosti vytvoření nového státu již zcela vyčerpaly (zejména v období dekolonizace), proto se nabízí v dnešní době jako jediná možnost pro vznik nového státu separace“ (</a:t>
            </a:r>
            <a:r>
              <a:rPr lang="cs-CZ" dirty="0" err="1"/>
              <a:t>Baar</a:t>
            </a:r>
            <a:r>
              <a:rPr lang="cs-CZ" dirty="0"/>
              <a:t> 2002: 84).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3573-A238-4808-A4D2-A391553ACD2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9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Španělský ústavní systém upravuje Ústava z roku 1978, která v článku jedna stanovuje, že je Španělské království konstituční monarchií dodržující základní lidská práva, kam patří zejména svoboda, spravedlnost, rovnost a politický pluralismus (</a:t>
            </a:r>
            <a:r>
              <a:rPr lang="cs-CZ" dirty="0" err="1"/>
              <a:t>Cortes</a:t>
            </a:r>
            <a:r>
              <a:rPr lang="cs-CZ" dirty="0"/>
              <a:t> </a:t>
            </a:r>
            <a:r>
              <a:rPr lang="cs-CZ" dirty="0" err="1"/>
              <a:t>Generales</a:t>
            </a:r>
            <a:r>
              <a:rPr lang="cs-CZ" dirty="0"/>
              <a:t> 1978: čl. 1). V článku dvě je ustanoveno, že se tento stát zakládá na jednotě španělského národa, přičemž ale garantuje svým občanům právo na vlastní autonomii v rámci autonomních společenství a regionů (Tamtéž: čl. 2).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3573-A238-4808-A4D2-A391553ACD2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72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Současné administrativní členění Španělského království je zakotveno v Ústavě, která vstoupila v platnost roku 1978. Co se však týče samotného vytváření administrativního systému, jednalo se o poměrně náročný proces. Po smrti Francisca Franca v roce 1975 se země postupně začala přetvářet z diktatury na fungující demokratický stát a činitelé při vytváření nové ústavy museli vyřešit problém s existujícími nacionalistickými hnutími, která právě v tomto okamžiku viděla svoji šanci, jak dostát všech svých autonomních požadavků (</a:t>
            </a:r>
            <a:r>
              <a:rPr lang="cs-CZ" dirty="0" err="1"/>
              <a:t>Overbeck</a:t>
            </a:r>
            <a:r>
              <a:rPr lang="cs-CZ" dirty="0"/>
              <a:t> 2007: 3–5). Zákonodárci se přiklonili k řešení vytvořit ze Španělského království decentralizovaný stát, ve kterém budou jednotlivé oblasti rozděleny na tzv. autonomní společenství, přičemž každé z nich bude mít jasně vymezené pravomoci, ale i povinnosti směrem k centru (Tamtéž). Uvedená problematika je v Ústavě upravena v části s názvem: De la </a:t>
            </a:r>
            <a:r>
              <a:rPr lang="cs-CZ" dirty="0" err="1"/>
              <a:t>Organización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Estado</a:t>
            </a:r>
            <a:r>
              <a:rPr lang="cs-CZ" dirty="0"/>
              <a:t> (O teritoriální organizaci státu), přičemž v čl. 137 konkrétně ustanovuje rozdělení území na tyto jednotky: </a:t>
            </a:r>
            <a:r>
              <a:rPr lang="cs-CZ" dirty="0" err="1"/>
              <a:t>municipios</a:t>
            </a:r>
            <a:r>
              <a:rPr lang="cs-CZ" dirty="0"/>
              <a:t> (regiony), </a:t>
            </a:r>
            <a:r>
              <a:rPr lang="cs-CZ" dirty="0" err="1"/>
              <a:t>provincias</a:t>
            </a:r>
            <a:r>
              <a:rPr lang="cs-CZ" dirty="0"/>
              <a:t> (provincie) a </a:t>
            </a:r>
            <a:r>
              <a:rPr lang="cs-CZ" dirty="0" err="1"/>
              <a:t>Comunidades</a:t>
            </a:r>
            <a:r>
              <a:rPr lang="cs-CZ" dirty="0"/>
              <a:t> </a:t>
            </a:r>
            <a:r>
              <a:rPr lang="cs-CZ" dirty="0" err="1"/>
              <a:t>Autónomas</a:t>
            </a:r>
            <a:r>
              <a:rPr lang="cs-CZ" dirty="0"/>
              <a:t> (autonomní společenství). Každá z těchto uvedených územních jednotek má dle ústavy svoji vlastní autonomii, která jim umožňuje dosáhnout svých zájmů a požadavků (</a:t>
            </a:r>
            <a:r>
              <a:rPr lang="cs-CZ" dirty="0" err="1"/>
              <a:t>Cortes</a:t>
            </a:r>
            <a:r>
              <a:rPr lang="cs-CZ" dirty="0"/>
              <a:t> </a:t>
            </a:r>
            <a:r>
              <a:rPr lang="cs-CZ" dirty="0" err="1"/>
              <a:t>Generales</a:t>
            </a:r>
            <a:r>
              <a:rPr lang="cs-CZ" dirty="0"/>
              <a:t>: čl. 137).</a:t>
            </a:r>
          </a:p>
          <a:p>
            <a:r>
              <a:rPr lang="cs-CZ" dirty="0"/>
              <a:t>V současné době je území Španělského království rozděleno na 17 autonomních společenství a 50 provincií s tím, že dvě provincie tvoří autonomní města nacházející se na severu Afriky: </a:t>
            </a:r>
            <a:r>
              <a:rPr lang="cs-CZ" dirty="0" err="1"/>
              <a:t>Ceuta</a:t>
            </a:r>
            <a:r>
              <a:rPr lang="cs-CZ" dirty="0"/>
              <a:t> a </a:t>
            </a:r>
            <a:r>
              <a:rPr lang="cs-CZ" dirty="0" err="1"/>
              <a:t>Melilla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3573-A238-4808-A4D2-A391553ACD2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58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Autonomní statut Baskicka, někdy nazývaný také jako Statut z </a:t>
            </a:r>
            <a:r>
              <a:rPr lang="cs-CZ" dirty="0" err="1"/>
              <a:t>Guerniky</a:t>
            </a:r>
            <a:r>
              <a:rPr lang="cs-CZ" dirty="0"/>
              <a:t>, vstoupil v platnost dne 22. prosince 1979.</a:t>
            </a:r>
          </a:p>
          <a:p>
            <a:r>
              <a:rPr lang="cs-CZ" dirty="0"/>
              <a:t>Článek šest poté doplňuje charakteristiku Baskického společenství, kdy stanovuje postavení baskičtiny (el </a:t>
            </a:r>
            <a:r>
              <a:rPr lang="cs-CZ" dirty="0" err="1"/>
              <a:t>euskera</a:t>
            </a:r>
            <a:r>
              <a:rPr lang="cs-CZ" dirty="0"/>
              <a:t>) na stejnou úroveň jako má kastilština (el </a:t>
            </a:r>
            <a:r>
              <a:rPr lang="cs-CZ" dirty="0" err="1"/>
              <a:t>castellano</a:t>
            </a:r>
            <a:r>
              <a:rPr lang="cs-CZ" dirty="0"/>
              <a:t>), přičemž oba jazyky mají v rámci tohoto společenství postavení oficiálních jazyků a obyvatelé tak získávají právo využívat oba jazyky</a:t>
            </a:r>
          </a:p>
          <a:p>
            <a:endParaRPr lang="cs-CZ" dirty="0"/>
          </a:p>
          <a:p>
            <a:r>
              <a:rPr lang="cs-CZ" dirty="0"/>
              <a:t>POZN: Statut obsahuje informace o územním členění, vlajce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3573-A238-4808-A4D2-A391553ACD2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12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Baskická  nacionalistická hnutí mají své kořeny v druhé polovině 19. století, kdy španělští liberálové Baskům odebrali některé pravomoci. Roku 1895 vzniká Baskická národní strana a celá situace se zhoršuje za režimu generála Franca, který proti Baskům pořádal různé násilné akce (padlo 21 000 lidí) a zakázal baskický jazyk. V reakci na to vše vzniká roku 1959 nacionalistická organizace ETA, která se nebála v případě potřeby použít i zbraně. Právě tato organizace je způsobilá za několik atentátů (mezi které patří ten na Francova nástupce </a:t>
            </a:r>
            <a:r>
              <a:rPr lang="cs-CZ" dirty="0" err="1"/>
              <a:t>Carrera</a:t>
            </a:r>
            <a:r>
              <a:rPr lang="cs-CZ" dirty="0"/>
              <a:t> </a:t>
            </a:r>
            <a:r>
              <a:rPr lang="cs-CZ" dirty="0" err="1"/>
              <a:t>Blanca</a:t>
            </a:r>
            <a:r>
              <a:rPr lang="cs-CZ" dirty="0"/>
              <a:t>). Tím pádem můžeme prohlásit, že se ETA stala teroristickou organizací</a:t>
            </a:r>
          </a:p>
          <a:p>
            <a:r>
              <a:rPr lang="cs-CZ" dirty="0"/>
              <a:t>Roku 1975 se po smrti Franca situace uvolňuje a ETA se rozděluje na: ETU politicko-vojenskou, která atentáty přestává páchat a na ETU vojenskou, která s teroristickými akce pokračuje.</a:t>
            </a:r>
          </a:p>
          <a:p>
            <a:r>
              <a:rPr lang="cs-CZ" dirty="0"/>
              <a:t>Situace se uklidňuje po vydání ústavy roku 1978, která Baskům dávala vysokou úroveň autonomie. Vojenské ETĚ to ale nestačilo, toužili po Baskicku jako nezávislém Evropském státě.</a:t>
            </a:r>
          </a:p>
          <a:p>
            <a:r>
              <a:rPr lang="cs-CZ" dirty="0"/>
              <a:t>Postupem času nacionalistické strany slábnou a roku 2009 ztrácí většinu v parlamentu. I přesto ale probíhalo ještě několik protestů – např. 2011 v Bilbau.</a:t>
            </a:r>
          </a:p>
          <a:p>
            <a:r>
              <a:rPr lang="cs-CZ" dirty="0"/>
              <a:t>Roku 2018 ETA vydala prohlášení, že ukončila svou činnost. Dnes se ale hovoří o tom, že vzhledem k situaci v Katalánsku je možné, že spory propuknou opět i v Baskicku (ukázalo se to např. ve volbách 2017, kdy měl velký úspěch E.H. </a:t>
            </a:r>
            <a:r>
              <a:rPr lang="cs-CZ" dirty="0" err="1"/>
              <a:t>Bildu</a:t>
            </a:r>
            <a:r>
              <a:rPr lang="cs-CZ" dirty="0"/>
              <a:t> kandidující vojensko-politickou ETU. Volby vyhrála Baskická nacionalistická strana).</a:t>
            </a:r>
          </a:p>
          <a:p>
            <a:r>
              <a:rPr lang="cs-CZ" dirty="0"/>
              <a:t>Baskicko se v současnosti soustředí na komunikaci s Madridem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3573-A238-4808-A4D2-A391553ACD2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4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Statut autonomie Katalánska, nazývaný jako </a:t>
            </a:r>
            <a:r>
              <a:rPr lang="cs-CZ" dirty="0" err="1"/>
              <a:t>Estatu</a:t>
            </a:r>
            <a:r>
              <a:rPr lang="cs-CZ" dirty="0"/>
              <a:t> de </a:t>
            </a:r>
            <a:r>
              <a:rPr lang="cs-CZ" dirty="0" err="1"/>
              <a:t>Sau</a:t>
            </a:r>
            <a:r>
              <a:rPr lang="cs-CZ" dirty="0"/>
              <a:t>, vstoupil v platnost v roce 1979 (31. prosince) v oficiální den </a:t>
            </a:r>
            <a:r>
              <a:rPr lang="cs-CZ" dirty="0" err="1"/>
              <a:t>Generalitat</a:t>
            </a:r>
            <a:r>
              <a:rPr lang="cs-CZ" dirty="0"/>
              <a:t> de </a:t>
            </a:r>
            <a:r>
              <a:rPr lang="cs-CZ" dirty="0" err="1"/>
              <a:t>Catalunya</a:t>
            </a:r>
            <a:r>
              <a:rPr lang="cs-CZ" dirty="0"/>
              <a:t> (Parlament de </a:t>
            </a:r>
            <a:r>
              <a:rPr lang="cs-CZ" dirty="0" err="1"/>
              <a:t>Catalunya</a:t>
            </a:r>
            <a:r>
              <a:rPr lang="cs-CZ" dirty="0"/>
              <a:t> 1979). Na rozdíl od Statutu baskického si ten katalánský prošel složitějším vývojem, zejména je důležitá jeho reforma z roku 2006, která často bývá považována za jednu z příčin aktuální politické situace v Katalánsku. </a:t>
            </a:r>
          </a:p>
          <a:p>
            <a:r>
              <a:rPr lang="cs-CZ" dirty="0"/>
              <a:t>Naději na změnu přinesl 13. listopad roku 2003, kdy José Luis </a:t>
            </a:r>
            <a:r>
              <a:rPr lang="cs-CZ" dirty="0" err="1"/>
              <a:t>Rodríguez</a:t>
            </a:r>
            <a:r>
              <a:rPr lang="cs-CZ" dirty="0"/>
              <a:t> Zapatero v rámci svého volebního programu slíbil v Barceloně obyvatelům a představitelům Katalánska, že pokud bude zvolen, podpoří jejich reformu autonomního Statutu. Téměř ihned zasedli katalánští ministři ze všech politických stran, aby v </a:t>
            </a:r>
            <a:r>
              <a:rPr lang="cs-CZ" dirty="0" err="1"/>
              <a:t>Miravetu</a:t>
            </a:r>
            <a:r>
              <a:rPr lang="cs-CZ" dirty="0"/>
              <a:t> vytvořili text nového statutu. Španělská vláda však okamžitě informovala katalánské ministry o tom, jaké limity je potřeba při sestavování obsahu dodržovat, přičemž těmi nejdůležitějšími měly být: za prvé, nezahrnutí stejného ustanovení jako v ekonomické dohodě s Baskickem (tedy vlastní vybírání daní) a za druhé, nezakotvení povinnosti znalosti katalánského jazyka, tedy povinnost, jenž se dle španělské ústavy dává pouze kastilštině. Právě tyto limity způsobily značné komplikace při schvalování statutu v katalánském parlamentu. Po dlouhém vyjednávání se však nakonec 30. března 2006 se však nakonec podařilo schválit reformu Statutu i ze strany španělské vlády, a proto bylo na 18. června vyhlášeno referendum, kterého se zúčastnilo 48,85 % voličů. Pro přijetí nového statutu se vyslovilo 73,9 % voličů, proti bylo 21 %. Na toto rozhodnutí byla podána ústavní stížnost, která byla roku 2010 uznána. A nakonec finální upravený statut se se svým textem téměř ztotožňuje s tím z roku 1979.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3573-A238-4808-A4D2-A391553ACD2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659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19. století vznikají první nacionalistické organizace (př. la </a:t>
            </a:r>
            <a:r>
              <a:rPr lang="cs-CZ" dirty="0" err="1"/>
              <a:t>Unio</a:t>
            </a:r>
            <a:r>
              <a:rPr lang="cs-CZ" dirty="0"/>
              <a:t> </a:t>
            </a:r>
            <a:r>
              <a:rPr lang="cs-CZ" dirty="0" err="1"/>
              <a:t>Catalanista</a:t>
            </a:r>
            <a:r>
              <a:rPr lang="cs-CZ" dirty="0"/>
              <a:t>). Roku 1975 po smrti gen. Franca se mění politická situace v zemi, více se podporuje veřejnost a nacionalistické tendence nabírají na obrátkách. </a:t>
            </a:r>
          </a:p>
          <a:p>
            <a:r>
              <a:rPr lang="cs-CZ" dirty="0"/>
              <a:t>Roku 1979 se měli Katalánci vyjádřit v referendu o samostatnost Katalánska, což nakonec nevyšlo (kvůli účasti 59 % a omezení požadavků).</a:t>
            </a:r>
          </a:p>
          <a:p>
            <a:r>
              <a:rPr lang="cs-CZ" dirty="0"/>
              <a:t>V roce 2006 proběhlo referendum o změně statutu Katalánska – v referendu souhlasilo 73 % voličů, kteří </a:t>
            </a:r>
            <a:r>
              <a:rPr lang="cs-CZ" dirty="0" err="1"/>
              <a:t>tastupovali</a:t>
            </a:r>
            <a:r>
              <a:rPr lang="cs-CZ" dirty="0"/>
              <a:t> 35 % obyvatelstva. Toto referendum označujeme jako jeden z prvních velkých pokusů, jak získat nezávislost.</a:t>
            </a:r>
          </a:p>
          <a:p>
            <a:r>
              <a:rPr lang="cs-CZ" dirty="0"/>
              <a:t>V roce 2010 vzniká </a:t>
            </a:r>
            <a:r>
              <a:rPr lang="cs-CZ" b="1" dirty="0"/>
              <a:t>Moderní hnutí za nezávislost</a:t>
            </a:r>
            <a:r>
              <a:rPr lang="cs-CZ" b="0" dirty="0"/>
              <a:t>. Začínají se konat také malá lokální referenda o nezávislost a nebo i protestní organizace.</a:t>
            </a:r>
          </a:p>
          <a:p>
            <a:r>
              <a:rPr lang="cs-CZ" b="0" dirty="0"/>
              <a:t>Vrchol nastal roku 2012, kdy </a:t>
            </a:r>
            <a:r>
              <a:rPr lang="cs-CZ" b="0" dirty="0" err="1"/>
              <a:t>katalánci</a:t>
            </a:r>
            <a:r>
              <a:rPr lang="cs-CZ" b="0" dirty="0"/>
              <a:t> vyzvali vládu, aby oficiálně zahájili proces vedoucí k odtržení Katalánska. Premiér vyhlásil mimořádné volby, které prokázali zájem o nezávislost. Následně bylo vydáno </a:t>
            </a:r>
            <a:r>
              <a:rPr lang="cs-CZ" b="1" dirty="0"/>
              <a:t>Prohlášení o suverenitě Katalánska</a:t>
            </a:r>
            <a:r>
              <a:rPr lang="cs-CZ" b="0" dirty="0"/>
              <a:t>, které říká, že si každý Katalánec muže vybrat svou politickou budoucnost. </a:t>
            </a:r>
          </a:p>
          <a:p>
            <a:r>
              <a:rPr lang="cs-CZ" b="0" dirty="0"/>
              <a:t>Roku 2014 se mělo konat další referendum (chcete Katalánsko státem?, Chcete, aby byl tento stát nezávislý? – byla na něj ale podána žaloba za protiústavnost a referendum se změnilo na konzultaci. Výsledky prokázaly zájem o obojí. Na základě toho premiér </a:t>
            </a:r>
            <a:r>
              <a:rPr lang="cs-CZ" b="0" dirty="0" err="1"/>
              <a:t>A.Mas</a:t>
            </a:r>
            <a:r>
              <a:rPr lang="cs-CZ" b="0" dirty="0"/>
              <a:t> vyhlásil nové volby, které vyhrála strana prosazující nezávislost Katalánska. 2017 bylo vyhlášeno nové referendum za nezávislost, které ale ústavní soud prohlásil za protiústavní, ale i tak výsledky ukázali, že 90 % Katalánců nezávislost chce. Nový katalánský premiér </a:t>
            </a:r>
            <a:r>
              <a:rPr lang="cs-CZ" b="0" dirty="0" err="1"/>
              <a:t>C.Puidemont</a:t>
            </a:r>
            <a:r>
              <a:rPr lang="cs-CZ" b="0" dirty="0"/>
              <a:t> vyhlásil </a:t>
            </a:r>
            <a:r>
              <a:rPr lang="cs-CZ" b="1" dirty="0"/>
              <a:t>nezávislou republiku Katalánsko</a:t>
            </a:r>
            <a:r>
              <a:rPr lang="cs-CZ" b="0" dirty="0"/>
              <a:t>, načež Španělsko zareagovalo omezením této autonomie a dalo podnět k odvolání katalánské vlády, byla na ně podána i žaloba za vzpouru a zneužití veřejných financí. Osm exministrů katalánské vlády bylo uvrhnuto do vazby a na premiéra </a:t>
            </a:r>
            <a:r>
              <a:rPr lang="cs-CZ" b="0" dirty="0" err="1"/>
              <a:t>Puidemonta</a:t>
            </a:r>
            <a:r>
              <a:rPr lang="cs-CZ" b="0" dirty="0"/>
              <a:t> a další 4 ministry, co utekli, byl dán mezinárodní zatykač.</a:t>
            </a:r>
          </a:p>
          <a:p>
            <a:r>
              <a:rPr lang="cs-CZ" b="0" dirty="0"/>
              <a:t>Na základě toho byly protesty Katalánců ještě více prohloubeny – např. 11. 9. 2018 – masivní protest více než milionů Katalánců, kteří požadovali nezávislost a propuštění katalánských činitelů. Zajímavé je, že po těchto všech obstrukcích se změnilo veřejné mínění a jen 46 % chce nezávislost a 44 % se odtrhnout nechce. Později je zatykač zrušen a premiér je hledán jen za zpronevěru veřejných peněz, později je ale opět obnoven.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3573-A238-4808-A4D2-A391553ACD2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78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3573-A238-4808-A4D2-A391553ACD2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8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8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80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16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54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5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7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0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18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57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50FC454F-AD42-4A33-9390-2F5B90030E64}" type="datetimeFigureOut">
              <a:rPr lang="cs-CZ" smtClean="0"/>
              <a:t>28.11.2020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EFE700DA-494A-4151-BDCA-2906A3B166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736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zpravy-tag/katalansko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media1.webgarden.cz/files/media1:5dd1d19e02aba.pdf.upl/%C5%A0pan%C4%9Blsko-Baskov%C3%A9-a-Katal%C3%A1nci.pdf" TargetMode="External"/><Relationship Id="rId4" Type="http://schemas.openxmlformats.org/officeDocument/2006/relationships/hyperlink" Target="https://theses.cz/id/r4kmze/3078383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91D2B-EFB9-4761-95EB-A1BEE5192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78" y="2091262"/>
            <a:ext cx="10458844" cy="2590800"/>
          </a:xfrm>
        </p:spPr>
        <p:txBody>
          <a:bodyPr/>
          <a:lstStyle/>
          <a:p>
            <a:r>
              <a:rPr lang="cs-CZ" sz="5500" dirty="0">
                <a:effectLst/>
              </a:rPr>
              <a:t>Baskové a Katalánci  </a:t>
            </a:r>
            <a:br>
              <a:rPr lang="cs-CZ" sz="5500" dirty="0">
                <a:effectLst/>
              </a:rPr>
            </a:br>
            <a:r>
              <a:rPr lang="cs-CZ" sz="5500" dirty="0">
                <a:effectLst/>
              </a:rPr>
              <a:t>ve Španělsku</a:t>
            </a:r>
            <a:endParaRPr lang="cs-CZ" sz="55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0978E7-4BD6-49C1-88DE-39B27D58D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Natálie Válková</a:t>
            </a:r>
          </a:p>
        </p:txBody>
      </p:sp>
    </p:spTree>
    <p:extLst>
      <p:ext uri="{BB962C8B-B14F-4D97-AF65-F5344CB8AC3E}">
        <p14:creationId xmlns:p14="http://schemas.microsoft.com/office/powerpoint/2010/main" val="3938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28168-D409-40C9-997D-81B43F0A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POSLEDNÍ NALEZENÉ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80B9BD-C6FD-4BEB-A66F-BF620849E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Leden 2020 - Belgický soudce se rozhodl přerušit řízení o vydání bývalého katalánského premiéra </a:t>
            </a:r>
            <a:r>
              <a:rPr lang="cs-CZ" dirty="0" err="1"/>
              <a:t>Carlese</a:t>
            </a:r>
            <a:r>
              <a:rPr lang="cs-CZ" dirty="0"/>
              <a:t> </a:t>
            </a:r>
            <a:r>
              <a:rPr lang="cs-CZ" dirty="0" err="1"/>
              <a:t>Puigdemonta</a:t>
            </a:r>
            <a:r>
              <a:rPr lang="cs-CZ" dirty="0"/>
              <a:t> do Španělska. Požívá totiž podle něj imunitu jako poslanec Evropského parlamentu. </a:t>
            </a:r>
          </a:p>
        </p:txBody>
      </p:sp>
    </p:spTree>
    <p:extLst>
      <p:ext uri="{BB962C8B-B14F-4D97-AF65-F5344CB8AC3E}">
        <p14:creationId xmlns:p14="http://schemas.microsoft.com/office/powerpoint/2010/main" val="339112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5B480-A3C2-42DE-9049-8C349714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42C10-4892-4E08-8AC0-78BD653CD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Aktuální </a:t>
            </a:r>
            <a:r>
              <a:rPr lang="cs-CZ" dirty="0" err="1"/>
              <a:t>info</a:t>
            </a:r>
            <a:r>
              <a:rPr lang="cs-CZ" dirty="0"/>
              <a:t> zde - </a:t>
            </a:r>
            <a:r>
              <a:rPr lang="cs-CZ" dirty="0">
                <a:hlinkClick r:id="rId3"/>
              </a:rPr>
              <a:t>https://www.irozhlas.cz/zpravy-tag/katalansko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https://theses.cz/id/r4kmze/30783835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https://media1.webgarden.cz/files/media1:5dd1d19e02aba.pdf.upl/%C5%A0pan%C4%9Blsko-Baskov%C3%A9-a-Katal%C3%A1nci.pdf</a:t>
            </a:r>
            <a:r>
              <a:rPr lang="cs-CZ" dirty="0"/>
              <a:t> 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AAC4B32-0A74-4AB2-9D04-6C2CA7235B6A}"/>
              </a:ext>
            </a:extLst>
          </p:cNvPr>
          <p:cNvGrpSpPr/>
          <p:nvPr/>
        </p:nvGrpSpPr>
        <p:grpSpPr>
          <a:xfrm>
            <a:off x="7072312" y="3228975"/>
            <a:ext cx="4623815" cy="2986430"/>
            <a:chOff x="920496" y="1001267"/>
            <a:chExt cx="7932420" cy="585724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10997F93-C385-46A7-8830-3FE50C5FC77F}"/>
                </a:ext>
              </a:extLst>
            </p:cNvPr>
            <p:cNvSpPr/>
            <p:nvPr/>
          </p:nvSpPr>
          <p:spPr>
            <a:xfrm>
              <a:off x="920496" y="1001267"/>
              <a:ext cx="7932420" cy="58567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5D078843-A161-4288-B979-F77974984F6A}"/>
                </a:ext>
              </a:extLst>
            </p:cNvPr>
            <p:cNvSpPr/>
            <p:nvPr/>
          </p:nvSpPr>
          <p:spPr>
            <a:xfrm>
              <a:off x="1115618" y="1196733"/>
              <a:ext cx="7344790" cy="55086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31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6CAAC-C0E7-4709-893B-E5E5945D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SEPARATISMUS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C59F8D-0A0F-4338-84E8-8C1FE78A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Separatismus = odloučení, oddělení, odtržení a rozdělení</a:t>
            </a:r>
          </a:p>
          <a:p>
            <a:pPr algn="just"/>
            <a:r>
              <a:rPr lang="cs-CZ" dirty="0"/>
              <a:t>Tendence oddělit se od centralizovaného státu, prosazovat všechna práva na národní identitu a vyjádřit tak všechny své autonomní požadavky a osvobodit se tímto způsobem od omezování autonomní svobody ze strany centra</a:t>
            </a:r>
          </a:p>
          <a:p>
            <a:pPr algn="just"/>
            <a:r>
              <a:rPr lang="cs-CZ" dirty="0"/>
              <a:t>Možnosti vytvoření nového státu se již zcela vyčerpaly, proto se nabízí v dnešní době jako jediná možnost pro vznik nového státu separace“ (</a:t>
            </a:r>
            <a:r>
              <a:rPr lang="cs-CZ" dirty="0" err="1"/>
              <a:t>Baar</a:t>
            </a:r>
            <a:r>
              <a:rPr lang="cs-CZ" dirty="0"/>
              <a:t> 2002: 84). </a:t>
            </a:r>
          </a:p>
        </p:txBody>
      </p:sp>
    </p:spTree>
    <p:extLst>
      <p:ext uri="{BB962C8B-B14F-4D97-AF65-F5344CB8AC3E}">
        <p14:creationId xmlns:p14="http://schemas.microsoft.com/office/powerpoint/2010/main" val="115244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E6737-46F5-42F1-823E-D914C10F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ŠPANĚLSKÁ ÚSTAVA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FEF076-4146-49F5-9406-36E48047F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Ústava z roku 1978, stanovuje, že je Španělské království konstituční monarchií dodržující základní lidská práva.</a:t>
            </a:r>
          </a:p>
          <a:p>
            <a:r>
              <a:rPr lang="cs-CZ" dirty="0"/>
              <a:t>V článku dvě je ustanoveno, že se tento stát zakládá na jednotě španělského národa, přičemž ale garantuje svým občanům právo na vlastní autonomii v rámci autonomních společenství a regionů </a:t>
            </a:r>
          </a:p>
        </p:txBody>
      </p:sp>
    </p:spTree>
    <p:extLst>
      <p:ext uri="{BB962C8B-B14F-4D97-AF65-F5344CB8AC3E}">
        <p14:creationId xmlns:p14="http://schemas.microsoft.com/office/powerpoint/2010/main" val="233034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92D12-9B91-47A9-B5D1-74B500C9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160"/>
            <a:ext cx="10058400" cy="1371600"/>
          </a:xfrm>
        </p:spPr>
        <p:txBody>
          <a:bodyPr/>
          <a:lstStyle/>
          <a:p>
            <a:r>
              <a:rPr lang="cs-CZ" dirty="0"/>
              <a:t>Administrativní členění Španělska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D4145D-5EB5-4D88-8661-C77CD6513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60170"/>
            <a:ext cx="10058400" cy="3931920"/>
          </a:xfrm>
        </p:spPr>
        <p:txBody>
          <a:bodyPr>
            <a:normAutofit/>
          </a:bodyPr>
          <a:lstStyle/>
          <a:p>
            <a:r>
              <a:rPr lang="cs-CZ" dirty="0"/>
              <a:t>Zakotveno v Ústavě z r. 1978</a:t>
            </a:r>
          </a:p>
          <a:p>
            <a:r>
              <a:rPr lang="cs-CZ" dirty="0"/>
              <a:t>Po smrti Francisca Franca v roce 1975 se země postupně začala přetvářet z diktatury na fungující demokratický stát </a:t>
            </a:r>
          </a:p>
          <a:p>
            <a:r>
              <a:rPr lang="cs-CZ" dirty="0"/>
              <a:t>Vzniká Španělské království jako decentralizovaný stát = rozdělení na autonomní společenství</a:t>
            </a:r>
          </a:p>
          <a:p>
            <a:r>
              <a:rPr lang="cs-CZ" dirty="0"/>
              <a:t>V současnosti má Španělsko 17 autonomních společenství a 50 provincií + 2 autonomní města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AEEE25-71CB-4ABF-BDAD-74D24CC1F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3490912" y="3495339"/>
            <a:ext cx="7781926" cy="286737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21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8B289-6011-4836-8B0F-2263ABE8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statut Baskicka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E1D2A-96D7-4AC5-86FF-D71B12C3E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Autonomní statut Baskicka – 1979</a:t>
            </a:r>
          </a:p>
          <a:p>
            <a:r>
              <a:rPr lang="cs-CZ" dirty="0"/>
              <a:t>Je zde umožněno používat baskičtinu</a:t>
            </a:r>
          </a:p>
          <a:p>
            <a:r>
              <a:rPr lang="cs-CZ" dirty="0"/>
              <a:t>Baskové si mohou sami na svém území vybírat daně a za to budou do společné kasy platit 6,24 % všech výdajů</a:t>
            </a:r>
          </a:p>
          <a:p>
            <a:r>
              <a:rPr lang="cs-CZ" dirty="0"/>
              <a:t>2018 – jednání o obnově a úpravu autonomního statutu</a:t>
            </a:r>
          </a:p>
          <a:p>
            <a:pPr lvl="1"/>
            <a:r>
              <a:rPr lang="cs-CZ" dirty="0"/>
              <a:t>Snaha o prohlášení obyvatel Baskicka za národ</a:t>
            </a:r>
          </a:p>
          <a:p>
            <a:pPr lvl="1"/>
            <a:r>
              <a:rPr lang="cs-CZ" dirty="0"/>
              <a:t>Snaha o rovnost postavení mezi Španělským královstvím </a:t>
            </a:r>
          </a:p>
          <a:p>
            <a:pPr marL="274320" lvl="1" indent="0">
              <a:buNone/>
            </a:pPr>
            <a:r>
              <a:rPr lang="cs-CZ" dirty="0"/>
              <a:t>     a Baskickem = konec podřazenosti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CAC6FA4C-8C46-4525-B7E2-F3588E7B6386}"/>
              </a:ext>
            </a:extLst>
          </p:cNvPr>
          <p:cNvGrpSpPr/>
          <p:nvPr/>
        </p:nvGrpSpPr>
        <p:grpSpPr>
          <a:xfrm>
            <a:off x="7601122" y="4180164"/>
            <a:ext cx="4283075" cy="2178050"/>
            <a:chOff x="4643610" y="4680227"/>
            <a:chExt cx="4283075" cy="217805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E24703C-8C67-4099-9062-17C42E2278B4}"/>
                </a:ext>
              </a:extLst>
            </p:cNvPr>
            <p:cNvSpPr/>
            <p:nvPr/>
          </p:nvSpPr>
          <p:spPr>
            <a:xfrm>
              <a:off x="4643610" y="4680227"/>
              <a:ext cx="4282465" cy="21777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15C5220-1A8B-43BA-90D9-C4EEBCB45523}"/>
                </a:ext>
              </a:extLst>
            </p:cNvPr>
            <p:cNvSpPr/>
            <p:nvPr/>
          </p:nvSpPr>
          <p:spPr>
            <a:xfrm>
              <a:off x="4788026" y="4839160"/>
              <a:ext cx="3767454" cy="1902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121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33316-8EDB-464F-AEF1-499AC798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Baskický nacionalismus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0FB01-71A6-4B1D-B6CB-AF20E1012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1876 – Baskická  nacionalistická hnutí mají své kořeny v</a:t>
            </a:r>
          </a:p>
          <a:p>
            <a:r>
              <a:rPr lang="cs-CZ" dirty="0"/>
              <a:t>1895 – Baskická národní strana </a:t>
            </a:r>
          </a:p>
          <a:p>
            <a:r>
              <a:rPr lang="cs-CZ" dirty="0"/>
              <a:t>Francův režim</a:t>
            </a:r>
          </a:p>
          <a:p>
            <a:r>
              <a:rPr lang="cs-CZ" dirty="0"/>
              <a:t>1959 – vznik </a:t>
            </a:r>
            <a:r>
              <a:rPr lang="cs-CZ" dirty="0" err="1"/>
              <a:t>Euskadi</a:t>
            </a:r>
            <a:r>
              <a:rPr lang="cs-CZ" dirty="0"/>
              <a:t> Ta </a:t>
            </a:r>
            <a:r>
              <a:rPr lang="cs-CZ" dirty="0" err="1"/>
              <a:t>Askatasuna</a:t>
            </a:r>
            <a:r>
              <a:rPr lang="cs-CZ" dirty="0"/>
              <a:t> (ETA) – v případě potřeby je třeba použít i zbraně</a:t>
            </a:r>
          </a:p>
          <a:p>
            <a:pPr lvl="1"/>
            <a:r>
              <a:rPr lang="cs-CZ" dirty="0"/>
              <a:t>Politicko-vojenská ETA</a:t>
            </a:r>
          </a:p>
          <a:p>
            <a:pPr lvl="1"/>
            <a:r>
              <a:rPr lang="cs-CZ" dirty="0"/>
              <a:t>Vojenská ETA</a:t>
            </a:r>
          </a:p>
          <a:p>
            <a:r>
              <a:rPr lang="cs-CZ" dirty="0"/>
              <a:t>1975 – smrt gen. Franca = uvolnění situace</a:t>
            </a:r>
          </a:p>
          <a:p>
            <a:r>
              <a:rPr lang="cs-CZ" dirty="0"/>
              <a:t>1978 – Ústava = uvolnění poměrů</a:t>
            </a:r>
          </a:p>
          <a:p>
            <a:r>
              <a:rPr lang="cs-CZ" dirty="0"/>
              <a:t>2011 – povstání v Bilbau</a:t>
            </a:r>
          </a:p>
          <a:p>
            <a:r>
              <a:rPr lang="cs-CZ" dirty="0"/>
              <a:t>2018 – vojenská ETA končí svou činnost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719309F-B082-4D59-AE19-015D3035FF8B}"/>
              </a:ext>
            </a:extLst>
          </p:cNvPr>
          <p:cNvSpPr/>
          <p:nvPr/>
        </p:nvSpPr>
        <p:spPr>
          <a:xfrm>
            <a:off x="6096000" y="4414838"/>
            <a:ext cx="5746623" cy="2065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60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28D75-D32D-48CD-BBA5-DA05B641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statut Katalánska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055CF-9115-4432-B76E-E46B3F20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548938" cy="3931920"/>
          </a:xfrm>
        </p:spPr>
        <p:txBody>
          <a:bodyPr/>
          <a:lstStyle/>
          <a:p>
            <a:r>
              <a:rPr lang="cs-CZ" dirty="0"/>
              <a:t>Autonomní statut Katalánska – 1979</a:t>
            </a:r>
          </a:p>
          <a:p>
            <a:pPr lvl="1"/>
            <a:r>
              <a:rPr lang="cs-CZ" dirty="0"/>
              <a:t>Možnost používání katalánštiny</a:t>
            </a:r>
          </a:p>
          <a:p>
            <a:pPr lvl="1"/>
            <a:r>
              <a:rPr lang="cs-CZ" dirty="0"/>
              <a:t>Možnost samostatného výběru daní</a:t>
            </a:r>
          </a:p>
          <a:p>
            <a:r>
              <a:rPr lang="cs-CZ" dirty="0"/>
              <a:t>Zlom – 2003 – zvolení </a:t>
            </a:r>
            <a:r>
              <a:rPr lang="cs-CZ" dirty="0" err="1"/>
              <a:t>Josého</a:t>
            </a:r>
            <a:r>
              <a:rPr lang="cs-CZ" dirty="0"/>
              <a:t> Luise </a:t>
            </a:r>
            <a:r>
              <a:rPr lang="cs-CZ" dirty="0" err="1"/>
              <a:t>Radrígueze</a:t>
            </a:r>
            <a:r>
              <a:rPr lang="cs-CZ" dirty="0"/>
              <a:t> Zapatery – slib reformy autonomního statutu</a:t>
            </a:r>
          </a:p>
          <a:p>
            <a:pPr lvl="1"/>
            <a:r>
              <a:rPr lang="cs-CZ" dirty="0"/>
              <a:t>Reforma platná od 2006</a:t>
            </a:r>
          </a:p>
          <a:p>
            <a:endParaRPr lang="cs-CZ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9A3C4DE-7732-4428-B8E1-4FF860B29677}"/>
              </a:ext>
            </a:extLst>
          </p:cNvPr>
          <p:cNvSpPr/>
          <p:nvPr/>
        </p:nvSpPr>
        <p:spPr>
          <a:xfrm>
            <a:off x="2786061" y="3895116"/>
            <a:ext cx="6129339" cy="21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61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754F5-092C-4B98-A413-6AD1B04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Katalánský nacionalismus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2D6B9-7F03-4B3E-AE89-8474D904C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Požadavek uznání Katalánska jako samostatného národa</a:t>
            </a:r>
          </a:p>
          <a:p>
            <a:r>
              <a:rPr lang="cs-CZ" dirty="0"/>
              <a:t>2006 – referendum o změně statutu Katalánska</a:t>
            </a:r>
          </a:p>
          <a:p>
            <a:r>
              <a:rPr lang="cs-CZ" dirty="0"/>
              <a:t>2010 – vznik Moderního hnutí za nezávislost</a:t>
            </a:r>
          </a:p>
          <a:p>
            <a:r>
              <a:rPr lang="cs-CZ" dirty="0"/>
              <a:t>2012 – Prohlášení o suverenitě Katalánska</a:t>
            </a:r>
          </a:p>
          <a:p>
            <a:r>
              <a:rPr lang="cs-CZ" dirty="0"/>
              <a:t>2017 – premiér </a:t>
            </a:r>
            <a:r>
              <a:rPr lang="cs-CZ" dirty="0" err="1"/>
              <a:t>C.Puidemont</a:t>
            </a:r>
            <a:r>
              <a:rPr lang="cs-CZ" dirty="0"/>
              <a:t> vyhlásil nezávislou </a:t>
            </a:r>
          </a:p>
          <a:p>
            <a:pPr marL="0" indent="0">
              <a:buNone/>
            </a:pPr>
            <a:r>
              <a:rPr lang="cs-CZ" dirty="0"/>
              <a:t>               republiku Katalánsko</a:t>
            </a:r>
          </a:p>
          <a:p>
            <a:r>
              <a:rPr lang="cs-CZ" dirty="0"/>
              <a:t>Španělské království omezuje katalánskou </a:t>
            </a:r>
          </a:p>
          <a:p>
            <a:pPr marL="0" indent="0">
              <a:buNone/>
            </a:pPr>
            <a:r>
              <a:rPr lang="cs-CZ" dirty="0"/>
              <a:t>    autonomii, na vládu je podána žaloba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5F9C1D1F-A3B8-4853-8240-63BC1763B402}"/>
              </a:ext>
            </a:extLst>
          </p:cNvPr>
          <p:cNvGrpSpPr/>
          <p:nvPr/>
        </p:nvGrpSpPr>
        <p:grpSpPr>
          <a:xfrm>
            <a:off x="7779828" y="2346986"/>
            <a:ext cx="3767454" cy="3868420"/>
            <a:chOff x="5308091" y="2941318"/>
            <a:chExt cx="3767454" cy="386842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ED03BA21-3624-4C29-99B4-DCFEAAC84EF6}"/>
                </a:ext>
              </a:extLst>
            </p:cNvPr>
            <p:cNvSpPr/>
            <p:nvPr/>
          </p:nvSpPr>
          <p:spPr>
            <a:xfrm>
              <a:off x="5308091" y="2941318"/>
              <a:ext cx="3767327" cy="3867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CC53E89B-B11E-4690-8999-962E4CB85B67}"/>
                </a:ext>
              </a:extLst>
            </p:cNvPr>
            <p:cNvSpPr/>
            <p:nvPr/>
          </p:nvSpPr>
          <p:spPr>
            <a:xfrm>
              <a:off x="5364098" y="2996895"/>
              <a:ext cx="3601466" cy="37033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F15AC071-F89C-4677-BCCC-197779078B6C}"/>
                </a:ext>
              </a:extLst>
            </p:cNvPr>
            <p:cNvSpPr/>
            <p:nvPr/>
          </p:nvSpPr>
          <p:spPr>
            <a:xfrm>
              <a:off x="5345048" y="2977845"/>
              <a:ext cx="3639820" cy="3741420"/>
            </a:xfrm>
            <a:custGeom>
              <a:avLst/>
              <a:gdLst/>
              <a:ahLst/>
              <a:cxnLst/>
              <a:rect l="l" t="t" r="r" b="b"/>
              <a:pathLst>
                <a:path w="3639820" h="3741420">
                  <a:moveTo>
                    <a:pt x="0" y="3741420"/>
                  </a:moveTo>
                  <a:lnTo>
                    <a:pt x="3639566" y="3741420"/>
                  </a:lnTo>
                  <a:lnTo>
                    <a:pt x="3639566" y="0"/>
                  </a:lnTo>
                  <a:lnTo>
                    <a:pt x="0" y="0"/>
                  </a:lnTo>
                  <a:lnTo>
                    <a:pt x="0" y="37414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9173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7DB0C-8059-4970-81C5-72B693BE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Verdikt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B725A-E6F4-4A20-86E2-377F18F1A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14.10.2019 - Katalánští politici dostali 10 až 13 let vězení (hrozba až 25 let za vzpouru – nikdo za ni neodsouzen)</a:t>
            </a:r>
          </a:p>
          <a:p>
            <a:r>
              <a:rPr lang="cs-CZ" dirty="0"/>
              <a:t>Nejtvrdší trest 13 let – </a:t>
            </a:r>
            <a:r>
              <a:rPr lang="cs-CZ" dirty="0" err="1"/>
              <a:t>vicepremir</a:t>
            </a:r>
            <a:r>
              <a:rPr lang="cs-CZ" dirty="0"/>
              <a:t> </a:t>
            </a:r>
            <a:r>
              <a:rPr lang="cs-CZ" dirty="0" err="1"/>
              <a:t>Oriol</a:t>
            </a:r>
            <a:r>
              <a:rPr lang="cs-CZ" dirty="0"/>
              <a:t> </a:t>
            </a:r>
            <a:r>
              <a:rPr lang="cs-CZ" dirty="0" err="1"/>
              <a:t>Junqueras</a:t>
            </a:r>
            <a:r>
              <a:rPr lang="cs-CZ" dirty="0"/>
              <a:t> - zneužití veřejných fondů na uspořádání referenda</a:t>
            </a:r>
          </a:p>
          <a:p>
            <a:r>
              <a:rPr lang="cs-CZ" dirty="0"/>
              <a:t>Další exministři - od 10 do 12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8FDD3895-FEEE-46A9-82F8-BDFA755BD9E2}"/>
              </a:ext>
            </a:extLst>
          </p:cNvPr>
          <p:cNvGrpSpPr/>
          <p:nvPr/>
        </p:nvGrpSpPr>
        <p:grpSpPr>
          <a:xfrm>
            <a:off x="5710238" y="3021902"/>
            <a:ext cx="5619115" cy="3336290"/>
            <a:chOff x="3525011" y="3521964"/>
            <a:chExt cx="5619115" cy="333629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412E2BB-9FAA-4340-9C06-6264A7D39F8D}"/>
                </a:ext>
              </a:extLst>
            </p:cNvPr>
            <p:cNvSpPr/>
            <p:nvPr/>
          </p:nvSpPr>
          <p:spPr>
            <a:xfrm>
              <a:off x="3525011" y="3521964"/>
              <a:ext cx="5618988" cy="3336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DC824B1-8403-4787-A82D-372D4BCE0FA9}"/>
                </a:ext>
              </a:extLst>
            </p:cNvPr>
            <p:cNvSpPr/>
            <p:nvPr/>
          </p:nvSpPr>
          <p:spPr>
            <a:xfrm>
              <a:off x="3719829" y="3717034"/>
              <a:ext cx="5424170" cy="3140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3660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ranžovo-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432</TotalTime>
  <Words>2019</Words>
  <Application>Microsoft Office PowerPoint</Application>
  <PresentationFormat>Širokoúhlá obrazovka</PresentationFormat>
  <Paragraphs>89</Paragraphs>
  <Slides>11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Savon</vt:lpstr>
      <vt:lpstr>Baskové a Katalánci   ve Španělsku</vt:lpstr>
      <vt:lpstr>SEPARATISMUS</vt:lpstr>
      <vt:lpstr>ŠPANĚLSKÁ ÚSTAVA</vt:lpstr>
      <vt:lpstr>Administrativní členění Španělska</vt:lpstr>
      <vt:lpstr>Autonomní statut Baskicka</vt:lpstr>
      <vt:lpstr>Baskický nacionalismus </vt:lpstr>
      <vt:lpstr>Autonomní statut Katalánska</vt:lpstr>
      <vt:lpstr>Katalánský nacionalismus</vt:lpstr>
      <vt:lpstr>Verdikt</vt:lpstr>
      <vt:lpstr>POSLEDNÍ NALEZENÉ INFORMACE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Baskové a Katalánci   ve Španělsku</dc:title>
  <dc:creator>Natálie</dc:creator>
  <cp:lastModifiedBy>Marta Goňcová</cp:lastModifiedBy>
  <cp:revision>22</cp:revision>
  <dcterms:created xsi:type="dcterms:W3CDTF">2020-11-26T14:07:18Z</dcterms:created>
  <dcterms:modified xsi:type="dcterms:W3CDTF">2020-11-28T18:44:34Z</dcterms:modified>
</cp:coreProperties>
</file>