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4" r:id="rId9"/>
    <p:sldId id="265" r:id="rId10"/>
    <p:sldId id="267" r:id="rId11"/>
    <p:sldId id="269" r:id="rId12"/>
    <p:sldId id="270" r:id="rId13"/>
    <p:sldId id="263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5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1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5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11/20/2020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47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reck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makedoni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um24.cz/recko-turecka-krize-je-hrozbou-pro-celou-evropu-jake-cile-sleduje-erdogan/" TargetMode="External"/><Relationship Id="rId2" Type="http://schemas.openxmlformats.org/officeDocument/2006/relationships/hyperlink" Target="https://www.euroskop.cz/413/sekce/reck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es.cz/id/cb5r28/?isshlret=%C5%98ecko%3B;zpet=%2Fvyhledavani%2F%3Fsearch%3D%C5%99ecko%26start%3D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srbsk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8" descr="GALERIE: Češi cestující do Řecka budou potřebovat negativní test na  koronavirus | FOTO 1 | E15.cz">
            <a:extLst>
              <a:ext uri="{FF2B5EF4-FFF2-40B4-BE49-F238E27FC236}">
                <a16:creationId xmlns:a16="http://schemas.microsoft.com/office/drawing/2014/main" id="{2524DC32-3A34-4BF5-9D5A-D9C77A1F8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-2" y="-1"/>
            <a:ext cx="12192001" cy="685800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3" name="Group 192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96" name="Rectangle 19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8B30C6-266A-42A6-AFD8-F42FC76B9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900" y="-319033"/>
            <a:ext cx="4429556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ŘECKO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4A8109-F17D-4B62-8E13-20C4437B6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549" y="3346508"/>
            <a:ext cx="4429556" cy="12884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1989 - 2020</a:t>
            </a: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9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00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0E0D0F-DE70-4F82-BB2C-913BE70CD002}"/>
              </a:ext>
            </a:extLst>
          </p:cNvPr>
          <p:cNvSpPr txBox="1"/>
          <p:nvPr/>
        </p:nvSpPr>
        <p:spPr>
          <a:xfrm>
            <a:off x="1151072" y="5680806"/>
            <a:ext cx="349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Kateřina Jurová / 457 998</a:t>
            </a:r>
          </a:p>
        </p:txBody>
      </p:sp>
    </p:spTree>
    <p:extLst>
      <p:ext uri="{BB962C8B-B14F-4D97-AF65-F5344CB8AC3E}">
        <p14:creationId xmlns:p14="http://schemas.microsoft.com/office/powerpoint/2010/main" val="130809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aphic 38">
            <a:extLst>
              <a:ext uri="{FF2B5EF4-FFF2-40B4-BE49-F238E27FC236}">
                <a16:creationId xmlns:a16="http://schemas.microsoft.com/office/drawing/2014/main" id="{5ECDEC52-15F3-49DD-BCBA-A0533E540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EE397E3-43A2-4524-8550-ADE3AE3AB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5F6E3BF-04CB-4B08-A2F8-180577714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aphic 38">
            <a:extLst>
              <a:ext uri="{FF2B5EF4-FFF2-40B4-BE49-F238E27FC236}">
                <a16:creationId xmlns:a16="http://schemas.microsoft.com/office/drawing/2014/main" id="{4D91CBDC-3A55-4B80-A109-4C758ADF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>
              <a:alpha val="20000"/>
            </a:schemeClr>
          </a:solidFill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C055BDD-DCD4-4802-84CF-7D2D87FBE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D6F64A9-E879-4869-946F-1814184EE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78CD8A-FF59-40AD-8101-D685A2FEF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8555" y="1289904"/>
            <a:ext cx="5145145" cy="4483168"/>
            <a:chOff x="1674895" y="1345036"/>
            <a:chExt cx="5428610" cy="421093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5134B80-595D-48FB-B98E-C3A6E094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59362DC-121F-433C-B156-4C6BA7180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B410157D-B333-4FC1-952E-FB1E4A1F8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699" y="1187311"/>
            <a:ext cx="5089552" cy="448337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255A66-2E3D-4BBC-AF8E-0CEF5A55B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967" y="-155913"/>
            <a:ext cx="5839015" cy="42460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cap="all" spc="1500" dirty="0" err="1">
                <a:ea typeface="Source Sans Pro SemiBold" panose="020B0603030403020204" pitchFamily="34" charset="0"/>
              </a:rPr>
              <a:t>Současné</a:t>
            </a:r>
            <a:r>
              <a:rPr lang="en-US" sz="5400" b="1" cap="all" spc="1500" dirty="0">
                <a:ea typeface="Source Sans Pro SemiBold" panose="020B0603030403020204" pitchFamily="34" charset="0"/>
              </a:rPr>
              <a:t> </a:t>
            </a:r>
            <a:r>
              <a:rPr lang="en-US" sz="5400" b="1" cap="all" spc="1500" dirty="0" err="1">
                <a:ea typeface="Source Sans Pro SemiBold" panose="020B0603030403020204" pitchFamily="34" charset="0"/>
              </a:rPr>
              <a:t>Řecko</a:t>
            </a:r>
            <a:r>
              <a:rPr lang="en-US" sz="5400" b="1" cap="all" spc="1500" dirty="0">
                <a:ea typeface="Source Sans Pro SemiBold" panose="020B0603030403020204" pitchFamily="34" charset="0"/>
              </a:rPr>
              <a:t> 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FE66D7D-ABDD-4F6B-A637-3A3A2ACE1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D1AF5D9-E67F-4DB6-8615-293D2249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 descr="Stát Řecko - Aktuálně.cz">
            <a:extLst>
              <a:ext uri="{FF2B5EF4-FFF2-40B4-BE49-F238E27FC236}">
                <a16:creationId xmlns:a16="http://schemas.microsoft.com/office/drawing/2014/main" id="{AF063A59-785A-41E2-8C53-FA6EC13E0E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3222" y="1187521"/>
            <a:ext cx="4483168" cy="448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00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D9B7F-5C06-4184-AD0C-8A238F39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64" y="-1079627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95D1B6-9293-47EE-BDDC-99FEB40BA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496" y="901604"/>
            <a:ext cx="10515600" cy="5054791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V roce 2002 vstoupilo </a:t>
            </a:r>
            <a:r>
              <a:rPr lang="cs-CZ" b="1" i="0" u="sng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Řecko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 do </a:t>
            </a: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projektu společné evropské měny</a:t>
            </a:r>
            <a:r>
              <a:rPr lang="cs-CZ" b="0" i="0" dirty="0">
                <a:effectLst/>
                <a:latin typeface="Open Sans"/>
              </a:rPr>
              <a:t> a vyměnilo drachmu za euro</a:t>
            </a:r>
          </a:p>
          <a:p>
            <a:endParaRPr lang="cs-CZ" dirty="0">
              <a:latin typeface="Open Sans"/>
            </a:endParaRPr>
          </a:p>
          <a:p>
            <a:r>
              <a:rPr lang="cs-CZ" b="0" i="0" dirty="0">
                <a:effectLst/>
                <a:latin typeface="Open Sans"/>
              </a:rPr>
              <a:t>Nikdo tehdy netušil, že se Řecko stane 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nejproblematičtější zemí eurozóny.</a:t>
            </a:r>
            <a:r>
              <a:rPr lang="cs-CZ" b="0" i="0" dirty="0">
                <a:effectLst/>
                <a:latin typeface="Open Sans"/>
              </a:rPr>
              <a:t> Vlády dlouhodobě neuváženě utrácely a navíc falšovaly statistiky o státním dluhu, takže veřejné finance a státní dluh se v roce 2010 staly nezvladatelnými. </a:t>
            </a:r>
          </a:p>
          <a:p>
            <a:endParaRPr lang="cs-CZ" dirty="0">
              <a:latin typeface="Open Sans"/>
            </a:endParaRPr>
          </a:p>
          <a:p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Státnímu bankrotu zabránila jen </a:t>
            </a: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masivní pomoc MMF a zemí eurozóny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 </a:t>
            </a:r>
            <a:r>
              <a:rPr lang="cs-CZ" b="0" i="0" dirty="0">
                <a:effectLst/>
                <a:latin typeface="Open Sans"/>
              </a:rPr>
              <a:t>provázená nutností </a:t>
            </a:r>
            <a:r>
              <a:rPr lang="cs-CZ" b="1" i="0" dirty="0">
                <a:effectLst/>
                <a:latin typeface="Open Sans"/>
              </a:rPr>
              <a:t>tvrdých úsporných opatření</a:t>
            </a:r>
            <a:r>
              <a:rPr lang="cs-CZ" b="0" i="0" dirty="0">
                <a:effectLst/>
                <a:latin typeface="Open Sans"/>
              </a:rPr>
              <a:t> za bouřlivých protestů a stávek řeckých zaměstnanců.</a:t>
            </a:r>
          </a:p>
          <a:p>
            <a:endParaRPr lang="cs-CZ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8283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78550-B5DA-4900-8101-D4D8188A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42467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88896-6C26-4F45-9FFC-02BC95A7C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896" y="732726"/>
            <a:ext cx="10588752" cy="595153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effectLst/>
                <a:latin typeface="Open Sans"/>
              </a:rPr>
              <a:t>V letech 2015–19 byl premiérem země </a:t>
            </a:r>
            <a:r>
              <a:rPr lang="cs-CZ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Alexis </a:t>
            </a:r>
            <a:r>
              <a:rPr lang="cs-CZ" b="1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Tsipras</a:t>
            </a:r>
            <a:r>
              <a:rPr lang="cs-CZ" b="0" i="0" dirty="0">
                <a:effectLst/>
                <a:latin typeface="Open Sans"/>
              </a:rPr>
              <a:t>, šéf radikálně levicové (komunistické) strany SYRIZA. </a:t>
            </a:r>
          </a:p>
          <a:p>
            <a:pPr algn="l"/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V srpnu 2018 ukončilo stále vysoce zadlužené Řecko třetí záchranný program a nadále už je odkázáno samo na sebe a získávání půjček prostřednictvím dluhopisů. </a:t>
            </a:r>
            <a:r>
              <a:rPr lang="cs-CZ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Stále však zůstává pod přísným dohledem evropských institucí.</a:t>
            </a:r>
          </a:p>
          <a:p>
            <a:pPr algn="l"/>
            <a:endParaRPr lang="cs-CZ" dirty="0">
              <a:latin typeface="Open Sans"/>
            </a:endParaRPr>
          </a:p>
          <a:p>
            <a:pPr marL="0" indent="0" algn="l">
              <a:buNone/>
            </a:pPr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V únoru 2019 došlo po vzájemné dohodě k </a:t>
            </a:r>
            <a:r>
              <a:rPr lang="cs-CZ" b="1" i="0" dirty="0">
                <a:effectLst/>
                <a:latin typeface="Open Sans"/>
              </a:rPr>
              <a:t>přejmenování Makedonie</a:t>
            </a:r>
            <a:r>
              <a:rPr lang="cs-CZ" b="0" i="0" dirty="0">
                <a:effectLst/>
                <a:latin typeface="Open Sans"/>
              </a:rPr>
              <a:t> na </a:t>
            </a:r>
            <a:r>
              <a:rPr lang="cs-CZ" b="1" i="0" u="sng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Republiku Severní Makedonie</a:t>
            </a:r>
            <a:r>
              <a:rPr lang="cs-CZ" b="0" i="0" dirty="0">
                <a:effectLst/>
                <a:latin typeface="Open Sans"/>
              </a:rPr>
              <a:t>, čímž byly po 28 letech urovnány její napjaté vztahy s Řeckem. </a:t>
            </a:r>
          </a:p>
          <a:p>
            <a:pPr algn="l"/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Opozice jak v Řecku, tak i v Makedonii, stejně jako značná část veřejnosti, s dohodou nesouhlasily, nakonec se však povedlo dohodu uzavřenou </a:t>
            </a:r>
            <a:r>
              <a:rPr lang="cs-CZ" b="0" i="0" dirty="0" err="1">
                <a:effectLst/>
                <a:latin typeface="Open Sans"/>
              </a:rPr>
              <a:t>Tsiprasem</a:t>
            </a:r>
            <a:r>
              <a:rPr lang="cs-CZ" b="0" i="0" dirty="0">
                <a:effectLst/>
                <a:latin typeface="Open Sans"/>
              </a:rPr>
              <a:t> a makedonským premiérem </a:t>
            </a:r>
            <a:r>
              <a:rPr lang="cs-CZ" b="0" i="0" dirty="0" err="1">
                <a:effectLst/>
                <a:latin typeface="Open Sans"/>
              </a:rPr>
              <a:t>Zaevem</a:t>
            </a:r>
            <a:r>
              <a:rPr lang="cs-CZ" b="0" i="0" dirty="0">
                <a:effectLst/>
                <a:latin typeface="Open Sans"/>
              </a:rPr>
              <a:t> protlačit oběma parlamenty.</a:t>
            </a: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562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0325B-EA2C-42AA-82C3-311171F3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92" y="0"/>
            <a:ext cx="10515600" cy="1325563"/>
          </a:xfrm>
        </p:spPr>
        <p:txBody>
          <a:bodyPr/>
          <a:lstStyle/>
          <a:p>
            <a:r>
              <a:rPr lang="cs-CZ" b="1" dirty="0"/>
              <a:t>Moderní dějiny Řecka v DATECH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E4937-1081-41EC-8C62-FF5DE4C5A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10" y="1043018"/>
            <a:ext cx="11498580" cy="5677822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"/>
              </a:rPr>
              <a:t>2020 – aktuální spor Turecka a Řecka o zásoby ropy a zemního plynu ve Středozemním moři …</a:t>
            </a:r>
          </a:p>
          <a:p>
            <a:pPr algn="l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"/>
              </a:rPr>
              <a:t>2020 – prezidentka </a:t>
            </a:r>
            <a:r>
              <a:rPr lang="cs-CZ" sz="28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KATERINA SAKELLAROPULOSOVÁ </a:t>
            </a:r>
            <a:endParaRPr lang="cs-CZ" b="1" i="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Open Sans"/>
            </a:endParaRP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2015</a:t>
            </a:r>
            <a:r>
              <a:rPr lang="cs-CZ" b="0" i="0" dirty="0">
                <a:effectLst/>
                <a:latin typeface="Open Sans"/>
              </a:rPr>
              <a:t> - skončila dlouholetá dominance socialistické strany PASOK a konzervativní strany Nová demokracie v řecké politice. Volby vyhrála krajně levicová koalice </a:t>
            </a:r>
            <a:r>
              <a:rPr lang="cs-CZ" b="0" i="0" dirty="0" err="1">
                <a:effectLst/>
                <a:latin typeface="Open Sans"/>
              </a:rPr>
              <a:t>Syriza</a:t>
            </a:r>
            <a:r>
              <a:rPr lang="cs-CZ" b="0" i="0" dirty="0">
                <a:effectLst/>
                <a:latin typeface="Open Sans"/>
              </a:rPr>
              <a:t>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2012</a:t>
            </a:r>
            <a:r>
              <a:rPr lang="cs-CZ" b="0" i="0" dirty="0">
                <a:effectLst/>
                <a:latin typeface="Open Sans"/>
              </a:rPr>
              <a:t> - Řecko přijalo 2. záchranný úvěr od EU a MMF v hodnotě 130 miliard eur.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2010</a:t>
            </a:r>
            <a:r>
              <a:rPr lang="cs-CZ" b="0" i="0" dirty="0">
                <a:effectLst/>
                <a:latin typeface="Open Sans"/>
              </a:rPr>
              <a:t> - EU a MMF poskytly Řecku úvěr ve výši 110 miliard eur.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2002</a:t>
            </a:r>
            <a:r>
              <a:rPr lang="cs-CZ" b="0" i="0" dirty="0">
                <a:effectLst/>
                <a:latin typeface="Open Sans"/>
              </a:rPr>
              <a:t> - Řecko členem eurozóny.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2000</a:t>
            </a:r>
            <a:r>
              <a:rPr lang="cs-CZ" b="0" i="0" dirty="0">
                <a:effectLst/>
                <a:latin typeface="Open Sans"/>
              </a:rPr>
              <a:t> - Řecko součástí </a:t>
            </a:r>
            <a:r>
              <a:rPr lang="cs-CZ" b="0" i="0" dirty="0" err="1">
                <a:effectLst/>
                <a:latin typeface="Open Sans"/>
              </a:rPr>
              <a:t>Schengenu</a:t>
            </a:r>
            <a:r>
              <a:rPr lang="cs-CZ" b="0" i="0" dirty="0">
                <a:effectLst/>
                <a:latin typeface="Open Sans"/>
              </a:rPr>
              <a:t>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1981</a:t>
            </a:r>
            <a:r>
              <a:rPr lang="cs-CZ" b="0" i="0" dirty="0">
                <a:effectLst/>
                <a:latin typeface="Open Sans"/>
              </a:rPr>
              <a:t> - Řecko členem Evropských společenství.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1981</a:t>
            </a:r>
            <a:r>
              <a:rPr lang="cs-CZ" b="0" i="0" dirty="0">
                <a:effectLst/>
                <a:latin typeface="Open Sans"/>
              </a:rPr>
              <a:t> - řeckým premiérem se stal socialista Andreas </a:t>
            </a:r>
            <a:r>
              <a:rPr lang="cs-CZ" b="0" i="0" dirty="0" err="1">
                <a:effectLst/>
                <a:latin typeface="Open Sans"/>
              </a:rPr>
              <a:t>Papandreu</a:t>
            </a:r>
            <a:r>
              <a:rPr lang="cs-CZ" b="0" i="0" dirty="0">
                <a:effectLst/>
                <a:latin typeface="Open Sans"/>
              </a:rPr>
              <a:t>, který založil Panhelénské socialistické hnutí (PASOS). Zemi vládl v letech 1981-1989 a 1993-1996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2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CC578-3745-4241-8F56-A295DD75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cs-CZ" dirty="0"/>
              <a:t>Zdroje: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F7C07B-1F45-4D1B-B252-0F1B9414A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808"/>
            <a:ext cx="10591800" cy="4920424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https://www.euroskop.cz/413/sekce/recko/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https://www.forum24.cz/recko-turecka-krize-je-hrozbou-pro-celou-evropu-jake-cile-sleduje-erdogan/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https://theses.cz/id/cb5r28/?isshlret=%C5%98ecko%3B;zpet=%2Fvyhledavani%2F%3Fsearch%3D%C5%99ecko%26start%3D1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9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2" name="Rectangle 47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Oval 473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8" name="Oval 477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536FEC-AACB-428E-97D0-D4B27261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Obsah: </a:t>
            </a:r>
            <a:endParaRPr lang="cs-CZ" b="1"/>
          </a:p>
        </p:txBody>
      </p:sp>
      <p:grpSp>
        <p:nvGrpSpPr>
          <p:cNvPr id="480" name="Group 479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481" name="Freeform: Shape 48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82" name="Freeform: Shape 48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84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CC554-0684-4196-BC3F-5C98065C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947" y="655672"/>
            <a:ext cx="5471702" cy="544198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ŘECKO, základní informace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Politický systé</a:t>
            </a:r>
            <a:r>
              <a:rPr lang="cs-CZ" b="1" dirty="0">
                <a:latin typeface="Open Sans"/>
              </a:rPr>
              <a:t>m Řecka</a:t>
            </a: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b="1" i="0" dirty="0">
                <a:effectLst/>
                <a:latin typeface="Open Sans"/>
              </a:rPr>
              <a:t>Návrat k demokracii a vstup do EU</a:t>
            </a: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90. léta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Současné Řecko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latin typeface="Open Sans"/>
              </a:rPr>
              <a:t>Zdroje</a:t>
            </a:r>
            <a:endParaRPr lang="cs-CZ" b="1" i="0" dirty="0">
              <a:effectLst/>
              <a:latin typeface="Open Sans"/>
            </a:endParaRPr>
          </a:p>
          <a:p>
            <a:pPr marL="0" indent="0">
              <a:buNone/>
            </a:pPr>
            <a:endParaRPr lang="cs-CZ" b="1" i="0" dirty="0">
              <a:effectLst/>
              <a:latin typeface="Open Sans"/>
            </a:endParaRPr>
          </a:p>
          <a:p>
            <a:pPr marL="514350" indent="-514350">
              <a:buFont typeface="+mj-lt"/>
              <a:buAutoNum type="arabicPeriod"/>
            </a:pPr>
            <a:endParaRPr lang="pt-BR" b="1" i="0" dirty="0">
              <a:effectLst/>
              <a:latin typeface="Open Sans"/>
            </a:endParaRPr>
          </a:p>
        </p:txBody>
      </p:sp>
      <p:grpSp>
        <p:nvGrpSpPr>
          <p:cNvPr id="492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61394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93" name="Freeform: Shape 492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4" name="Freeform: Shape 493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5" name="Freeform: Shape 494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6" name="Freeform: Shape 495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7" name="Freeform: Shape 496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1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5CE7C8-AFDC-482B-A255-FD6B27F1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60" y="43720"/>
            <a:ext cx="4429556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cap="all" spc="1500" dirty="0">
                <a:ea typeface="Source Sans Pro SemiBold" panose="020B0603030403020204" pitchFamily="34" charset="0"/>
              </a:rPr>
              <a:t>ŘECKO</a:t>
            </a:r>
            <a:endParaRPr lang="en-US" sz="6000" b="1" cap="all" spc="1500" dirty="0">
              <a:ea typeface="Source Sans Pro SemiBold" panose="020B0603030403020204" pitchFamily="34" charset="0"/>
            </a:endParaRPr>
          </a:p>
        </p:txBody>
      </p:sp>
      <p:pic>
        <p:nvPicPr>
          <p:cNvPr id="4098" name="Picture 2" descr="vlajka Řecka, Řecko vlajky, Řecko, vlajka, řecký, modrý, Evropa, řečtí,  evropský, grexit, měnové unie | Pikist">
            <a:extLst>
              <a:ext uri="{FF2B5EF4-FFF2-40B4-BE49-F238E27FC236}">
                <a16:creationId xmlns:a16="http://schemas.microsoft.com/office/drawing/2014/main" id="{500084D7-5B3B-455A-BAD8-3288BFECFB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1" r="33777" b="-2"/>
          <a:stretch/>
        </p:blipFill>
        <p:spPr bwMode="auto">
          <a:xfrm>
            <a:off x="6359308" y="470930"/>
            <a:ext cx="4833901" cy="5696169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90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2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9" name="Oval 98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1D1FA3-6212-4B97-9B1E-C7F81247C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1C51958-04D4-4687-95A2-95DCDCF47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54C0C3-A4E4-4508-A218-271AAB6C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389" y="213782"/>
            <a:ext cx="4834021" cy="1314996"/>
          </a:xfrm>
        </p:spPr>
        <p:txBody>
          <a:bodyPr anchor="b">
            <a:normAutofit/>
          </a:bodyPr>
          <a:lstStyle/>
          <a:p>
            <a:endParaRPr lang="cs-CZ" sz="6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3CAF9-DE22-4A4A-84E2-006E2A82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33" y="1562794"/>
            <a:ext cx="6072039" cy="489395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Rozloha:</a:t>
            </a:r>
            <a:r>
              <a:rPr lang="cs-CZ" sz="2200" b="0" i="0" dirty="0">
                <a:effectLst/>
                <a:latin typeface="Open Sans"/>
              </a:rPr>
              <a:t> 131 940 km</a:t>
            </a:r>
            <a:r>
              <a:rPr lang="cs-CZ" sz="2200" b="0" i="0" baseline="30000" dirty="0">
                <a:effectLst/>
                <a:latin typeface="Open Sans"/>
              </a:rPr>
              <a:t>2</a:t>
            </a:r>
            <a:endParaRPr lang="cs-CZ" sz="2200" b="0" i="0" dirty="0">
              <a:effectLst/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Hlavní město</a:t>
            </a:r>
            <a:r>
              <a:rPr lang="cs-CZ" sz="2200" b="0" i="0" dirty="0">
                <a:effectLst/>
                <a:latin typeface="Open Sans"/>
              </a:rPr>
              <a:t>: Athény (přes 4 miliony obyvatel)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Oficiálním jazyk</a:t>
            </a:r>
            <a:r>
              <a:rPr lang="cs-CZ" sz="2200" b="0" i="0" dirty="0">
                <a:effectLst/>
                <a:latin typeface="Open Sans"/>
              </a:rPr>
              <a:t>: řečtina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Počet obyvatel</a:t>
            </a:r>
            <a:r>
              <a:rPr lang="cs-CZ" sz="2200" b="0" i="0" dirty="0">
                <a:effectLst/>
                <a:latin typeface="Open Sans"/>
              </a:rPr>
              <a:t>: 10,78 milionu lidí (Řekové tvoří 93% obyvatel)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Administrativní členění</a:t>
            </a:r>
            <a:r>
              <a:rPr lang="cs-CZ" sz="2200" b="0" i="0" dirty="0">
                <a:effectLst/>
                <a:latin typeface="Open Sans"/>
              </a:rPr>
              <a:t>: 13 krajů a 1 oblast se zvláštním statutem</a:t>
            </a:r>
          </a:p>
          <a:p>
            <a:pPr>
              <a:lnSpc>
                <a:spcPct val="150000"/>
              </a:lnSpc>
            </a:pPr>
            <a:r>
              <a:rPr lang="cs-CZ" sz="2200" b="0" i="0" dirty="0">
                <a:effectLst/>
                <a:latin typeface="Open Sans"/>
              </a:rPr>
              <a:t>Většina lidí vyznává řecké ortodoxní náboženství (98%).</a:t>
            </a:r>
          </a:p>
          <a:p>
            <a:endParaRPr lang="cs-CZ" sz="2200" dirty="0"/>
          </a:p>
        </p:txBody>
      </p:sp>
      <p:pic>
        <p:nvPicPr>
          <p:cNvPr id="4" name="Picture 2" descr="Řecko">
            <a:extLst>
              <a:ext uri="{FF2B5EF4-FFF2-40B4-BE49-F238E27FC236}">
                <a16:creationId xmlns:a16="http://schemas.microsoft.com/office/drawing/2014/main" id="{D204B2B8-6FFF-4A9C-93F8-FBFEE1DB6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7398" y="623334"/>
            <a:ext cx="4834021" cy="4290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646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9" name="Rectangle 7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0" name="Freeform: Shape 73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534A23-A411-45C8-9C6A-68895F7F1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629" y="-134049"/>
            <a:ext cx="6683148" cy="1314996"/>
          </a:xfrm>
        </p:spPr>
        <p:txBody>
          <a:bodyPr anchor="b">
            <a:normAutofit/>
          </a:bodyPr>
          <a:lstStyle/>
          <a:p>
            <a:r>
              <a:rPr lang="cs-CZ" b="1" dirty="0"/>
              <a:t>Politický systém ŘECKA</a:t>
            </a:r>
          </a:p>
        </p:txBody>
      </p:sp>
      <p:sp>
        <p:nvSpPr>
          <p:cNvPr id="6151" name="Freeform: Shape 75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6152" name="Freeform: Shape 77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226A9-39C7-406D-8BBC-9BE16D5D7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087" y="1671528"/>
            <a:ext cx="6227644" cy="50229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Řecko je </a:t>
            </a:r>
            <a:r>
              <a:rPr lang="cs-CZ" sz="20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parlamentní republikou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V čele státu stojí prezident, kterého volí parlament na 5 let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Prezidentka: </a:t>
            </a:r>
            <a:r>
              <a:rPr lang="cs-CZ" sz="20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KATERINA SAKELLAROPULOSOVÁ 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Výkonnou moc má řecká vláda, jíž od 8. července 2019 vede </a:t>
            </a:r>
            <a:r>
              <a:rPr lang="cs-CZ" sz="2000" b="1" i="0" dirty="0" err="1">
                <a:effectLst/>
                <a:latin typeface="Open Sans"/>
              </a:rPr>
              <a:t>Kyriakos</a:t>
            </a:r>
            <a:r>
              <a:rPr lang="cs-CZ" sz="2000" b="1" i="0" dirty="0">
                <a:effectLst/>
                <a:latin typeface="Open Sans"/>
              </a:rPr>
              <a:t> </a:t>
            </a:r>
            <a:r>
              <a:rPr lang="cs-CZ" sz="2000" b="1" i="0" dirty="0" err="1">
                <a:effectLst/>
                <a:latin typeface="Open Sans"/>
              </a:rPr>
              <a:t>Mitsotakis</a:t>
            </a:r>
            <a:r>
              <a:rPr lang="cs-CZ" sz="2000" b="0" i="0" dirty="0">
                <a:effectLst/>
                <a:latin typeface="Open 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Řecký parlament je jednokomorový. 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Národní shromáždění (</a:t>
            </a:r>
            <a:r>
              <a:rPr lang="cs-CZ" sz="2000" b="0" i="0" dirty="0" err="1">
                <a:effectLst/>
                <a:latin typeface="Open Sans"/>
              </a:rPr>
              <a:t>Vouli</a:t>
            </a:r>
            <a:r>
              <a:rPr lang="cs-CZ" sz="2000" b="0" i="0" dirty="0">
                <a:effectLst/>
                <a:latin typeface="Open Sans"/>
              </a:rPr>
              <a:t>) se skládá z 300 poslanců volených na 4 roky.</a:t>
            </a:r>
          </a:p>
          <a:p>
            <a:endParaRPr lang="cs-CZ" sz="2000" dirty="0"/>
          </a:p>
        </p:txBody>
      </p:sp>
      <p:sp>
        <p:nvSpPr>
          <p:cNvPr id="6153" name="Freeform: Shape 79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154" name="Freeform: Shape 81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55" name="Freeform: Shape 83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147" name="Picture 3" descr="Řecko bude mít poprvé prezidentku, stane se jí soudkyně Sakellaropulosová -  iDNES.cz">
            <a:extLst>
              <a:ext uri="{FF2B5EF4-FFF2-40B4-BE49-F238E27FC236}">
                <a16:creationId xmlns:a16="http://schemas.microsoft.com/office/drawing/2014/main" id="{D48C987D-32E1-4B4A-9637-AF02CAC150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r="9129" b="-3"/>
          <a:stretch/>
        </p:blipFill>
        <p:spPr bwMode="auto">
          <a:xfrm>
            <a:off x="7631654" y="848416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56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6157" name="Freeform: Shape 86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58" name="Freeform: Shape 87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59" name="Freeform: Shape 88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60" name="Freeform: Shape 89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61" name="Freeform: Shape 90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309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Nová republika: Řecko a EU: řež a růbaj do krve, nebude to poprvé">
            <a:extLst>
              <a:ext uri="{FF2B5EF4-FFF2-40B4-BE49-F238E27FC236}">
                <a16:creationId xmlns:a16="http://schemas.microsoft.com/office/drawing/2014/main" id="{0B84F34D-4EC2-49AE-9670-0615C1E55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-1" y="-25241"/>
            <a:ext cx="12192001" cy="685800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B3A4DA-7114-49E8-B453-674FBE4E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19" y="810622"/>
            <a:ext cx="4544926" cy="47077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en-US" sz="2900" b="1" cap="all" spc="1500" dirty="0" err="1">
                <a:ea typeface="Source Sans Pro SemiBold" panose="020B0603030403020204" pitchFamily="34" charset="0"/>
              </a:rPr>
              <a:t>Návrat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k </a:t>
            </a:r>
            <a:r>
              <a:rPr lang="en-US" sz="2900" b="1" cap="all" spc="1500" dirty="0" err="1">
                <a:ea typeface="Source Sans Pro SemiBold" panose="020B0603030403020204" pitchFamily="34" charset="0"/>
              </a:rPr>
              <a:t>demokracii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a </a:t>
            </a:r>
            <a:r>
              <a:rPr lang="en-US" sz="2900" b="1" cap="all" spc="1500" dirty="0" err="1">
                <a:ea typeface="Source Sans Pro SemiBold" panose="020B0603030403020204" pitchFamily="34" charset="0"/>
              </a:rPr>
              <a:t>vstup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do EU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2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94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0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8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961086-7EFB-4C10-8D67-194077CB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3" y="234722"/>
            <a:ext cx="7468190" cy="6531838"/>
          </a:xfrm>
        </p:spPr>
        <p:txBody>
          <a:bodyPr>
            <a:normAutofit/>
          </a:bodyPr>
          <a:lstStyle/>
          <a:p>
            <a:r>
              <a:rPr lang="cs-CZ" sz="1400" b="0" i="0" dirty="0">
                <a:effectLst/>
                <a:latin typeface="Open Sans"/>
              </a:rPr>
              <a:t>Armáda povolala z pařížského exilu 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Konstantina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Karamanlise</a:t>
            </a:r>
            <a:r>
              <a:rPr lang="cs-CZ" sz="1400" b="0" i="0" dirty="0">
                <a:effectLst/>
                <a:latin typeface="Open Sans"/>
              </a:rPr>
              <a:t>, aby se znovu ujal vlády v Řecku a dal věci do pořádku. </a:t>
            </a:r>
          </a:p>
          <a:p>
            <a:endParaRPr lang="cs-CZ" sz="1400" dirty="0">
              <a:latin typeface="Open Sans"/>
            </a:endParaRPr>
          </a:p>
          <a:p>
            <a:r>
              <a:rPr lang="cs-CZ" sz="1400" i="0" dirty="0" err="1">
                <a:effectLst/>
                <a:latin typeface="Open Sans"/>
              </a:rPr>
              <a:t>Karamanlis</a:t>
            </a:r>
            <a:r>
              <a:rPr lang="cs-CZ" sz="1400" i="0" dirty="0">
                <a:effectLst/>
                <a:latin typeface="Open Sans"/>
              </a:rPr>
              <a:t> se vrátil v čele nové strany nazvané 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Nová demokracie</a:t>
            </a: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Zákaz komunistických stran byl zrušen</a:t>
            </a:r>
          </a:p>
          <a:p>
            <a:endParaRPr lang="cs-CZ" sz="1400" dirty="0">
              <a:latin typeface="Open Sans"/>
            </a:endParaRPr>
          </a:p>
          <a:p>
            <a:r>
              <a:rPr lang="cs-CZ" sz="1400" b="1" i="0" dirty="0">
                <a:effectLst/>
                <a:latin typeface="Open Sans"/>
              </a:rPr>
              <a:t>Andreas </a:t>
            </a:r>
            <a:r>
              <a:rPr lang="cs-CZ" sz="1400" b="1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 zformoval socialistickou a antiamerickou stranu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PASOK</a:t>
            </a:r>
          </a:p>
          <a:p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1. 1. 1981 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Open Sans"/>
              </a:rPr>
              <a:t>vstup ŘECKA </a:t>
            </a: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do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Evropského společenství</a:t>
            </a:r>
            <a:r>
              <a:rPr lang="cs-CZ" sz="1400" b="0" i="0" dirty="0">
                <a:effectLst/>
                <a:latin typeface="Open Sans"/>
              </a:rPr>
              <a:t>, později Evropské unie</a:t>
            </a:r>
          </a:p>
          <a:p>
            <a:r>
              <a:rPr lang="cs-CZ" sz="1400" b="0" i="0" dirty="0">
                <a:effectLst/>
                <a:latin typeface="Open Sans"/>
              </a:rPr>
              <a:t>V témže roce ale jeho strana prohrála parlamentní volby a </a:t>
            </a:r>
            <a:r>
              <a:rPr lang="cs-CZ" sz="1400" b="1" i="0" dirty="0">
                <a:effectLst/>
                <a:latin typeface="Open Sans"/>
              </a:rPr>
              <a:t>k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moci se dostal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, který sliboval rozsáhlý sociální program, vystoupení z NATO a zrušení amerických základen na řeckém území.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Po sedmi letech vlády strany PASOK zůstalo mnoho slibů nesplněno a charismatický </a:t>
            </a:r>
            <a:r>
              <a:rPr lang="cs-CZ" sz="1400" b="0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 odstoupil od některých radikálních plánů. </a:t>
            </a:r>
          </a:p>
          <a:p>
            <a:pPr marL="0" indent="0">
              <a:buNone/>
            </a:pPr>
            <a:endParaRPr lang="cs-CZ" sz="1400" dirty="0">
              <a:latin typeface="Open Sans"/>
            </a:endParaRPr>
          </a:p>
          <a:p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Zlepšilo se ale postavení žen</a:t>
            </a:r>
            <a:r>
              <a:rPr lang="cs-CZ" sz="1400" b="0" i="0" dirty="0">
                <a:effectLst/>
                <a:latin typeface="Open Sans"/>
              </a:rPr>
              <a:t>, byl legalizován potrat, zavedeno civilní manželství a rozvod.</a:t>
            </a:r>
          </a:p>
          <a:p>
            <a:r>
              <a:rPr lang="cs-CZ" sz="1400" b="0" i="0" dirty="0">
                <a:effectLst/>
                <a:latin typeface="Open Sans"/>
              </a:rPr>
              <a:t>Osobní i korupční skandály znamenaly po roce 1988 nástup pravice, ale v roce 1993 se vrátil k moci </a:t>
            </a:r>
            <a:r>
              <a:rPr lang="cs-CZ" sz="1400" b="0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. 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Po jeho smrti v roce 1996 se stal novým předsedou vlády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Kostas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Simitis</a:t>
            </a:r>
            <a:endParaRPr lang="cs-CZ" sz="1300" dirty="0"/>
          </a:p>
        </p:txBody>
      </p:sp>
      <p:pic>
        <p:nvPicPr>
          <p:cNvPr id="7174" name="Picture 6" descr="Constantine Karamanlis - Phantis">
            <a:extLst>
              <a:ext uri="{FF2B5EF4-FFF2-40B4-BE49-F238E27FC236}">
                <a16:creationId xmlns:a16="http://schemas.microsoft.com/office/drawing/2014/main" id="{3AF4423B-234F-49CF-9165-AC99015EFE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"/>
          <a:stretch/>
        </p:blipFill>
        <p:spPr bwMode="auto">
          <a:xfrm>
            <a:off x="8419153" y="322504"/>
            <a:ext cx="2931037" cy="29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7" name="Graphic 4">
            <a:extLst>
              <a:ext uri="{FF2B5EF4-FFF2-40B4-BE49-F238E27FC236}">
                <a16:creationId xmlns:a16="http://schemas.microsoft.com/office/drawing/2014/main" id="{D92F9A1A-77F4-4E16-958B-64BB489FF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22349" y="739986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7178" name="Freeform: Shape 90">
              <a:extLst>
                <a:ext uri="{FF2B5EF4-FFF2-40B4-BE49-F238E27FC236}">
                  <a16:creationId xmlns:a16="http://schemas.microsoft.com/office/drawing/2014/main" id="{819A42ED-6B91-49E6-9BDB-6339893E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9" name="Freeform: Shape 91">
              <a:extLst>
                <a:ext uri="{FF2B5EF4-FFF2-40B4-BE49-F238E27FC236}">
                  <a16:creationId xmlns:a16="http://schemas.microsoft.com/office/drawing/2014/main" id="{3B732C3B-202D-4B4E-9C2B-283338B2A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38433EC-2142-4B86-B9BA-25AFE2629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F3A02D8-E8AA-47DC-B215-ED01D604E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1A156CC-0ACD-4554-947F-A9FD30B6A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BBACA1F0-7581-48CC-BB3D-29D84E66B1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48C34CDB-6796-4AA3-9001-DA5B717D7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9D783F9-0F69-4135-9961-9BAB1C1A6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FFBBC22-B7E4-49E9-9BD1-36B5F6299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E179D1A-1F7F-41FF-A993-7DB78E9EB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8565B3A8-B9D8-4EA9-B3DA-DDB2A574B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891E65D-798E-4741-A582-606A9152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A8BAB8E0-D711-471F-8EB7-6F8C42092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7172" name="Picture 4" descr="ΠΑΣΟΚ">
            <a:extLst>
              <a:ext uri="{FF2B5EF4-FFF2-40B4-BE49-F238E27FC236}">
                <a16:creationId xmlns:a16="http://schemas.microsoft.com/office/drawing/2014/main" id="{6D8FD577-B319-490E-8F7A-2B0143D9C0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0" r="11802" b="3"/>
          <a:stretch/>
        </p:blipFill>
        <p:spPr bwMode="auto">
          <a:xfrm>
            <a:off x="8419142" y="3376158"/>
            <a:ext cx="2931046" cy="29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BD27928-770C-41C1-B1E9-9FEB5A801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3877" y="4618784"/>
            <a:ext cx="365021" cy="365021"/>
            <a:chOff x="149345" y="10991595"/>
            <a:chExt cx="365021" cy="365021"/>
          </a:xfrm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C4C270DE-0BEB-4372-B440-7EADA6FAF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9345" y="10991595"/>
              <a:ext cx="365021" cy="36502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57ACA0C-8702-4043-8D4D-582EAEDF1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9345" y="10991595"/>
              <a:ext cx="365021" cy="365021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8585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aphic 38">
            <a:extLst>
              <a:ext uri="{FF2B5EF4-FFF2-40B4-BE49-F238E27FC236}">
                <a16:creationId xmlns:a16="http://schemas.microsoft.com/office/drawing/2014/main" id="{5ECDEC52-15F3-49DD-BCBA-A0533E540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EE397E3-43A2-4524-8550-ADE3AE3AB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5F6E3BF-04CB-4B08-A2F8-180577714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aphic 38">
            <a:extLst>
              <a:ext uri="{FF2B5EF4-FFF2-40B4-BE49-F238E27FC236}">
                <a16:creationId xmlns:a16="http://schemas.microsoft.com/office/drawing/2014/main" id="{4D91CBDC-3A55-4B80-A109-4C758ADF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>
              <a:alpha val="20000"/>
            </a:schemeClr>
          </a:solidFill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C055BDD-DCD4-4802-84CF-7D2D87FBE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D6F64A9-E879-4869-946F-1814184EE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78CD8A-FF59-40AD-8101-D685A2FEF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8555" y="1289904"/>
            <a:ext cx="5145145" cy="4483168"/>
            <a:chOff x="1674895" y="1345036"/>
            <a:chExt cx="5428610" cy="421093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5134B80-595D-48FB-B98E-C3A6E094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59362DC-121F-433C-B156-4C6BA7180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B410157D-B333-4FC1-952E-FB1E4A1F8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699" y="1187311"/>
            <a:ext cx="5089552" cy="448337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722D13-853A-4B02-B5E4-63478660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12" y="1827504"/>
            <a:ext cx="3624471" cy="25778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cap="all" spc="1500">
                <a:ea typeface="Source Sans Pro SemiBold" panose="020B0603030403020204" pitchFamily="34" charset="0"/>
              </a:rPr>
              <a:t>90. léta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FE66D7D-ABDD-4F6B-A637-3A3A2ACE1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D1AF5D9-E67F-4DB6-8615-293D2249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Střídání stráží u řeckého parlamentu">
            <a:extLst>
              <a:ext uri="{FF2B5EF4-FFF2-40B4-BE49-F238E27FC236}">
                <a16:creationId xmlns:a16="http://schemas.microsoft.com/office/drawing/2014/main" id="{2ADF480B-E820-46E0-A0C3-1AAF4C059A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3203" y="1584808"/>
            <a:ext cx="4917844" cy="368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80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B9AAC-B4E0-4D5C-B664-65F355C5F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80211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A3B34-4118-4B1B-A01F-54AD349B9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48" y="473900"/>
            <a:ext cx="10829544" cy="60914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Daňové reformy a úsporná opatření umožnila, aby se Řecko sice dodatečně, ale přece jen včas připojilo k zavedení eura.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Zahraniční politiku dodnes charakterizuje trvalé </a:t>
            </a:r>
            <a:r>
              <a:rPr lang="cs-CZ" sz="1600" b="1" i="0" dirty="0">
                <a:effectLst/>
                <a:latin typeface="Open Sans"/>
              </a:rPr>
              <a:t>napětí ve vztahu k Turecku</a:t>
            </a:r>
            <a:r>
              <a:rPr lang="cs-CZ" sz="1600" b="0" i="0" dirty="0">
                <a:effectLst/>
                <a:latin typeface="Open Sans"/>
              </a:rPr>
              <a:t>, i když po vzájemné pomoci při zemětřeseních v roce 1999 došlo ke zlepšení.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Po rozpadu Jugoslávie byl také problematický 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vznik samostatné Makedonie</a:t>
            </a:r>
            <a:r>
              <a:rPr lang="cs-CZ" sz="1600" b="0" i="0" dirty="0">
                <a:effectLst/>
                <a:latin typeface="Open Sans"/>
              </a:rPr>
              <a:t>, jíž pod tímto názvem odmítlo Řecko uznat a přesvědčilo své partnery v EU, aby nový stát uznali jen se změněným názvem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>
                <a:latin typeface="Open Sans"/>
              </a:rPr>
              <a:t>                                                                 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FYROM</a:t>
            </a:r>
            <a:r>
              <a:rPr lang="cs-CZ" sz="1600" b="0" i="0" dirty="0">
                <a:effectLst/>
                <a:latin typeface="Open Sans"/>
              </a:rPr>
              <a:t> – Bývalá jugoslávská republika Makedonie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Negativní vliv na řeckou ekonomiku měla 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válka v Kosovu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</a:t>
            </a:r>
            <a:r>
              <a:rPr lang="cs-CZ" sz="1600" b="0" i="0" dirty="0">
                <a:effectLst/>
                <a:latin typeface="Open Sans"/>
              </a:rPr>
              <a:t>(1998–99).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Řekové byli v NATO v těžkém postavení, protože spíše sympatizují s pravoslavným obyvatelstvem </a:t>
            </a:r>
            <a:r>
              <a:rPr lang="cs-CZ" sz="1600" b="1" i="0" u="sng" dirty="0"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Srbska</a:t>
            </a:r>
            <a:r>
              <a:rPr lang="cs-CZ" sz="1600" b="0" i="0" dirty="0">
                <a:effectLst/>
                <a:latin typeface="Open Sans"/>
              </a:rPr>
              <a:t> než s muslimskými Albánci, nakonec však souhlasili s bombardováním Srbska.</a:t>
            </a:r>
            <a:endParaRPr lang="cs-CZ" sz="1600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98BAB2D0-B004-4F5B-9EDA-D9F323CAD252}"/>
              </a:ext>
            </a:extLst>
          </p:cNvPr>
          <p:cNvSpPr/>
          <p:nvPr/>
        </p:nvSpPr>
        <p:spPr>
          <a:xfrm rot="16200000">
            <a:off x="3493008" y="3813048"/>
            <a:ext cx="539496" cy="374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3132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814</Words>
  <Application>Microsoft Office PowerPoint</Application>
  <PresentationFormat>Širokoúhlá obrazovka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Open Sans</vt:lpstr>
      <vt:lpstr>Source Sans Pro</vt:lpstr>
      <vt:lpstr>FunkyShapesDarkVTI</vt:lpstr>
      <vt:lpstr>ŘECKO</vt:lpstr>
      <vt:lpstr>Obsah: </vt:lpstr>
      <vt:lpstr>ŘECKO</vt:lpstr>
      <vt:lpstr>Prezentace aplikace PowerPoint</vt:lpstr>
      <vt:lpstr>Politický systém ŘECKA</vt:lpstr>
      <vt:lpstr>Návrat k demokracii a vstup do EU</vt:lpstr>
      <vt:lpstr>Prezentace aplikace PowerPoint</vt:lpstr>
      <vt:lpstr>90. léta</vt:lpstr>
      <vt:lpstr>Prezentace aplikace PowerPoint</vt:lpstr>
      <vt:lpstr>Současné Řecko </vt:lpstr>
      <vt:lpstr>Prezentace aplikace PowerPoint</vt:lpstr>
      <vt:lpstr>Prezentace aplikace PowerPoint</vt:lpstr>
      <vt:lpstr>Moderní dějiny Řecka v DATECH </vt:lpstr>
      <vt:lpstr>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ŘECKO</dc:title>
  <dc:creator>Jana Peňáková</dc:creator>
  <cp:lastModifiedBy>Marta Goňcová</cp:lastModifiedBy>
  <cp:revision>4</cp:revision>
  <dcterms:created xsi:type="dcterms:W3CDTF">2020-11-19T17:25:06Z</dcterms:created>
  <dcterms:modified xsi:type="dcterms:W3CDTF">2020-11-20T08:23:32Z</dcterms:modified>
</cp:coreProperties>
</file>