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3"/>
  </p:notesMasterIdLst>
  <p:handoutMasterIdLst>
    <p:handoutMasterId r:id="rId34"/>
  </p:handoutMasterIdLst>
  <p:sldIdLst>
    <p:sldId id="298" r:id="rId5"/>
    <p:sldId id="299" r:id="rId6"/>
    <p:sldId id="300" r:id="rId7"/>
    <p:sldId id="301" r:id="rId8"/>
    <p:sldId id="302" r:id="rId9"/>
    <p:sldId id="303" r:id="rId10"/>
    <p:sldId id="304" r:id="rId11"/>
    <p:sldId id="305" r:id="rId12"/>
    <p:sldId id="306" r:id="rId13"/>
    <p:sldId id="324" r:id="rId14"/>
    <p:sldId id="307" r:id="rId15"/>
    <p:sldId id="310" r:id="rId16"/>
    <p:sldId id="316" r:id="rId17"/>
    <p:sldId id="318" r:id="rId18"/>
    <p:sldId id="319" r:id="rId19"/>
    <p:sldId id="317" r:id="rId20"/>
    <p:sldId id="320" r:id="rId21"/>
    <p:sldId id="321" r:id="rId22"/>
    <p:sldId id="322" r:id="rId23"/>
    <p:sldId id="323" r:id="rId24"/>
    <p:sldId id="308" r:id="rId25"/>
    <p:sldId id="309" r:id="rId26"/>
    <p:sldId id="325" r:id="rId27"/>
    <p:sldId id="313" r:id="rId28"/>
    <p:sldId id="311" r:id="rId29"/>
    <p:sldId id="312" r:id="rId30"/>
    <p:sldId id="315" r:id="rId31"/>
    <p:sldId id="314" r:id="rId32"/>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p:restoredLeft sz="8829" autoAdjust="0"/>
    <p:restoredTop sz="93649" autoAdjust="0"/>
  </p:normalViewPr>
  <p:slideViewPr>
    <p:cSldViewPr snapToGrid="0">
      <p:cViewPr varScale="1">
        <p:scale>
          <a:sx n="51" d="100"/>
          <a:sy n="51" d="100"/>
        </p:scale>
        <p:origin x="1133" y="3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6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3DF63B5-39EE-42C1-A6D4-C661F3F2621A}" type="datetime1">
              <a:rPr lang="cs-CZ" smtClean="0"/>
              <a:t>27.11.2020</a:t>
            </a:fld>
            <a:endParaRPr lang="cs-CZ" dirty="0"/>
          </a:p>
        </p:txBody>
      </p:sp>
      <p:sp>
        <p:nvSpPr>
          <p:cNvPr id="4" name="Zástupný symbol pro zápatí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cs-CZ" smtClean="0"/>
              <a:t>‹#›</a:t>
            </a:fld>
            <a:endParaRPr lang="cs-CZ"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ADD17-6D3B-49E7-82BA-A45A60F11E5E}" type="datetime1">
              <a:rPr lang="cs-CZ" smtClean="0"/>
              <a:pPr/>
              <a:t>27.11.2020</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cs-CZ" smtClean="0"/>
              <a:t>‹#›</a:t>
            </a:fld>
            <a:endParaRPr lang="cs-CZ"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https://img.ihned.cz/attachment.php/270/56186270/vI59mfMORjJNS3rnH7KLok80hEFD1aw6/183-10-11-pano_hlavni_text-1.jpg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1</a:t>
            </a:fld>
            <a:endParaRPr lang="cs-CZ" dirty="0"/>
          </a:p>
        </p:txBody>
      </p:sp>
    </p:spTree>
    <p:extLst>
      <p:ext uri="{BB962C8B-B14F-4D97-AF65-F5344CB8AC3E}">
        <p14:creationId xmlns:p14="http://schemas.microsoft.com/office/powerpoint/2010/main" val="134448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https://ct24.ceskatelevize.cz/svet/1017183-britanie-zustane-velka-skotove-se-v-referendu-vyslovili-proti-nezavislosti</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21</a:t>
            </a:fld>
            <a:endParaRPr lang="cs-CZ" dirty="0"/>
          </a:p>
        </p:txBody>
      </p:sp>
    </p:spTree>
    <p:extLst>
      <p:ext uri="{BB962C8B-B14F-4D97-AF65-F5344CB8AC3E}">
        <p14:creationId xmlns:p14="http://schemas.microsoft.com/office/powerpoint/2010/main" val="61584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https://img.cncenter.cz/img/11/normal690/2810756_skotsko-rozhodne-o-sve-nezavislosti-v0.jpg?v=0</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22</a:t>
            </a:fld>
            <a:endParaRPr lang="cs-CZ" dirty="0"/>
          </a:p>
        </p:txBody>
      </p:sp>
    </p:spTree>
    <p:extLst>
      <p:ext uri="{BB962C8B-B14F-4D97-AF65-F5344CB8AC3E}">
        <p14:creationId xmlns:p14="http://schemas.microsoft.com/office/powerpoint/2010/main" val="203691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https://ct24.ceskatelevize.cz/sites/default/files/styles/scale_1180/public/images/2186876-2018-10-06t132756z_77391379_rc15ec64e2b0_rtrmadp_3_britain-eu-protest.jpg?itok=AKD9cheG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23</a:t>
            </a:fld>
            <a:endParaRPr lang="cs-CZ" dirty="0"/>
          </a:p>
        </p:txBody>
      </p:sp>
    </p:spTree>
    <p:extLst>
      <p:ext uri="{BB962C8B-B14F-4D97-AF65-F5344CB8AC3E}">
        <p14:creationId xmlns:p14="http://schemas.microsoft.com/office/powerpoint/2010/main" val="273797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https://ct24.ceskatelevize.cz/sites/default/files/styles/scale_1180/public/images/2186885-2018-10-06t135419z_227708198_rc14ca426f80_rtrmadp_3_britain-politics-scotland.jpg?itok=Ju2H1Zwx</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24</a:t>
            </a:fld>
            <a:endParaRPr lang="cs-CZ" dirty="0"/>
          </a:p>
        </p:txBody>
      </p:sp>
    </p:spTree>
    <p:extLst>
      <p:ext uri="{BB962C8B-B14F-4D97-AF65-F5344CB8AC3E}">
        <p14:creationId xmlns:p14="http://schemas.microsoft.com/office/powerpoint/2010/main" val="135542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https://www.stoplusjednicka.cz/sites/default/files/mapy/2018/02/skotsko_2.jpg</a:t>
            </a:r>
          </a:p>
          <a:p>
            <a:r>
              <a:rPr lang="cs-CZ" dirty="0"/>
              <a:t>https://img.cz.prg.cmestatic.com/media/images/1260xX/May2019/2285663.jpg?1e6f</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27</a:t>
            </a:fld>
            <a:endParaRPr lang="cs-CZ" dirty="0"/>
          </a:p>
        </p:txBody>
      </p:sp>
    </p:spTree>
    <p:extLst>
      <p:ext uri="{BB962C8B-B14F-4D97-AF65-F5344CB8AC3E}">
        <p14:creationId xmlns:p14="http://schemas.microsoft.com/office/powerpoint/2010/main" val="70445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https://cs.wikipedia.org/wiki/Skotsko#/media/Soubor:Flag_of_Scotland.svg</a:t>
            </a:r>
          </a:p>
          <a:p>
            <a:r>
              <a:rPr lang="cs-CZ" dirty="0"/>
              <a:t>https://cs.wikipedia.org/wiki/Skotsko#/media/Soubor:Royal_Arms_of_Scotland.svg</a:t>
            </a:r>
          </a:p>
          <a:p>
            <a:r>
              <a:rPr lang="cs-CZ" dirty="0"/>
              <a:t>https://cs.wikipedia.org/wiki/Skotsko#/media/Soubor:Europe_location_SCO2.png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2</a:t>
            </a:fld>
            <a:endParaRPr lang="cs-CZ" dirty="0"/>
          </a:p>
        </p:txBody>
      </p:sp>
    </p:spTree>
    <p:extLst>
      <p:ext uri="{BB962C8B-B14F-4D97-AF65-F5344CB8AC3E}">
        <p14:creationId xmlns:p14="http://schemas.microsoft.com/office/powerpoint/2010/main" val="352711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https://www.kamsevydat.cz/wp-content/uploads/2013/09/P1050505.jpg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3</a:t>
            </a:fld>
            <a:endParaRPr lang="cs-CZ" dirty="0"/>
          </a:p>
        </p:txBody>
      </p:sp>
    </p:spTree>
    <p:extLst>
      <p:ext uri="{BB962C8B-B14F-4D97-AF65-F5344CB8AC3E}">
        <p14:creationId xmlns:p14="http://schemas.microsoft.com/office/powerpoint/2010/main" val="137612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https://cs.wikipedia.org/wiki/Skotsk%C3%A1_n%C3%A1rodn%C3%AD_strana#/media/Soubor:Scottish_National_Party_Logo.svg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5</a:t>
            </a:fld>
            <a:endParaRPr lang="cs-CZ" dirty="0"/>
          </a:p>
        </p:txBody>
      </p:sp>
    </p:spTree>
    <p:extLst>
      <p:ext uri="{BB962C8B-B14F-4D97-AF65-F5344CB8AC3E}">
        <p14:creationId xmlns:p14="http://schemas.microsoft.com/office/powerpoint/2010/main" val="46351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https://upload.wikimedia.org/wikipedia/commons/e/e2/SPCB_-_Public_entrance_at_the_Scottish_Parliament.jpg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6</a:t>
            </a:fld>
            <a:endParaRPr lang="cs-CZ" dirty="0"/>
          </a:p>
        </p:txBody>
      </p:sp>
    </p:spTree>
    <p:extLst>
      <p:ext uri="{BB962C8B-B14F-4D97-AF65-F5344CB8AC3E}">
        <p14:creationId xmlns:p14="http://schemas.microsoft.com/office/powerpoint/2010/main" val="392288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https://notimundo.com.ec/wp-content/www/uploads/2017/03/parlamento-escoces-visita-sala.jpg</a:t>
            </a:r>
          </a:p>
          <a:p>
            <a:r>
              <a:rPr lang="cs-CZ" dirty="0"/>
              <a:t>https://s19623.pcdn.co/wp-content/uploads/2014/05/parliament-feat.jpg</a:t>
            </a:r>
          </a:p>
          <a:p>
            <a:r>
              <a:rPr lang="cs-CZ" dirty="0"/>
              <a:t>https://kechlibar.net/wp-content/uploads/2017/05/dolni_snemovna-676x413.jpg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7</a:t>
            </a:fld>
            <a:endParaRPr lang="cs-CZ" dirty="0"/>
          </a:p>
        </p:txBody>
      </p:sp>
    </p:spTree>
    <p:extLst>
      <p:ext uri="{BB962C8B-B14F-4D97-AF65-F5344CB8AC3E}">
        <p14:creationId xmlns:p14="http://schemas.microsoft.com/office/powerpoint/2010/main" val="256809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https://i2-prod.mirror.co.uk/incoming/article1380760.ece/ALTERNATES/s615/Prime%20Minister%20David%20Cameron</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8</a:t>
            </a:fld>
            <a:endParaRPr lang="cs-CZ" dirty="0"/>
          </a:p>
        </p:txBody>
      </p:sp>
    </p:spTree>
    <p:extLst>
      <p:ext uri="{BB962C8B-B14F-4D97-AF65-F5344CB8AC3E}">
        <p14:creationId xmlns:p14="http://schemas.microsoft.com/office/powerpoint/2010/main" val="335396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https://www.heraldscotland.com/resources/images/3818692.jpg?display=1&amp;htype=0&amp;type=responsive-gallery</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9</a:t>
            </a:fld>
            <a:endParaRPr lang="cs-CZ" dirty="0"/>
          </a:p>
        </p:txBody>
      </p:sp>
    </p:spTree>
    <p:extLst>
      <p:ext uri="{BB962C8B-B14F-4D97-AF65-F5344CB8AC3E}">
        <p14:creationId xmlns:p14="http://schemas.microsoft.com/office/powerpoint/2010/main" val="40605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https://www.byznysnoviny.cz/wp-content/uploads/2020/02/skotove-skotsko-nezavislost-referendum.jpg</a:t>
            </a:r>
          </a:p>
        </p:txBody>
      </p:sp>
      <p:sp>
        <p:nvSpPr>
          <p:cNvPr id="4" name="Zástupný symbol pro číslo snímku 3"/>
          <p:cNvSpPr>
            <a:spLocks noGrp="1"/>
          </p:cNvSpPr>
          <p:nvPr>
            <p:ph type="sldNum" sz="quarter" idx="5"/>
          </p:nvPr>
        </p:nvSpPr>
        <p:spPr/>
        <p:txBody>
          <a:bodyPr/>
          <a:lstStyle/>
          <a:p>
            <a:pPr rtl="0"/>
            <a:fld id="{8530193B-564F-4854-8A52-728F3FB19C85}" type="slidenum">
              <a:rPr lang="cs-CZ" smtClean="0"/>
              <a:t>10</a:t>
            </a:fld>
            <a:endParaRPr lang="cs-CZ" dirty="0"/>
          </a:p>
        </p:txBody>
      </p:sp>
    </p:spTree>
    <p:extLst>
      <p:ext uri="{BB962C8B-B14F-4D97-AF65-F5344CB8AC3E}">
        <p14:creationId xmlns:p14="http://schemas.microsoft.com/office/powerpoint/2010/main" val="34244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5" name="Podnadpis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6" name="Zástupný symbol pro číslo snímku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
        <p:nvSpPr>
          <p:cNvPr id="7" name="Zástupný symbol pro zápatí 6">
            <a:extLst>
              <a:ext uri="{FF2B5EF4-FFF2-40B4-BE49-F238E27FC236}">
                <a16:creationId xmlns:a16="http://schemas.microsoft.com/office/drawing/2014/main" id="{2ED798F6-1F12-46CE-9AFD-CC66555A191D}"/>
              </a:ext>
            </a:extLst>
          </p:cNvPr>
          <p:cNvSpPr>
            <a:spLocks noGrp="1"/>
          </p:cNvSpPr>
          <p:nvPr>
            <p:ph type="ftr" sz="quarter" idx="34"/>
          </p:nvPr>
        </p:nvSpPr>
        <p:spPr/>
        <p:txBody>
          <a:bodyPr rtlCol="0"/>
          <a:lstStyle/>
          <a:p>
            <a:pPr rtl="0"/>
            <a:r>
              <a:rPr lang="cs-CZ"/>
              <a:t>Přidejte zápatí</a:t>
            </a:r>
            <a:endParaRPr lang="cs-CZ" dirty="0"/>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nímek s poděkováním">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4" name="Obdélník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2" name="Zástupný symbol obrázku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5000" b="1" spc="-300">
                <a:solidFill>
                  <a:schemeClr val="bg1">
                    <a:lumMod val="95000"/>
                  </a:schemeClr>
                </a:solidFill>
              </a:defRPr>
            </a:lvl1pPr>
          </a:lstStyle>
          <a:p>
            <a:pPr rtl="0"/>
            <a:r>
              <a:rPr lang="cs-CZ"/>
              <a:t>Děkujeme!</a:t>
            </a:r>
            <a:endParaRPr lang="cs-CZ" dirty="0"/>
          </a:p>
        </p:txBody>
      </p:sp>
      <p:sp>
        <p:nvSpPr>
          <p:cNvPr id="7" name="Zástupný symbol pro text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Jméno a příjmení</a:t>
            </a:r>
          </a:p>
        </p:txBody>
      </p:sp>
      <p:sp>
        <p:nvSpPr>
          <p:cNvPr id="8" name="Zástupný symbol pro text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a:t>Telefonní číslo</a:t>
            </a:r>
            <a:endParaRPr lang="cs-CZ" dirty="0"/>
          </a:p>
        </p:txBody>
      </p:sp>
      <p:sp>
        <p:nvSpPr>
          <p:cNvPr id="9" name="Zástupný symbol pro text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E-mail nebo uživatelské jméno ze sociální sítě</a:t>
            </a:r>
          </a:p>
        </p:txBody>
      </p:sp>
      <p:sp>
        <p:nvSpPr>
          <p:cNvPr id="10" name="Zástupný symbol pro text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Web společnosti</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vě obsahové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tex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1" name="Zástupný symbol pro tex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sloupc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10" name="Podnadpis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3" name="Zástupný symbol pro tex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5" name="Zástupný symbol pro tex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7" name="Zástupný symbol pro tex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cs-CZ"/>
              <a:t>Přidejte zápatí</a:t>
            </a:r>
            <a:endParaRPr lang="cs-CZ" dirty="0"/>
          </a:p>
        </p:txBody>
      </p:sp>
      <p:sp>
        <p:nvSpPr>
          <p:cNvPr id="3" name="Zástupný symbol pro číslo snímku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21" name="Zástupný symbol obrázku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000" b="1" spc="-300">
                <a:solidFill>
                  <a:schemeClr val="bg1">
                    <a:lumMod val="95000"/>
                  </a:schemeClr>
                </a:solidFill>
              </a:defRPr>
            </a:lvl1pPr>
          </a:lstStyle>
          <a:p>
            <a:pPr rtl="0"/>
            <a:r>
              <a:rPr lang="cs-CZ" dirty="0"/>
              <a:t>Kliknutím můžete upravit 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130300" y="52504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Tree>
    <p:extLst>
      <p:ext uri="{BB962C8B-B14F-4D97-AF65-F5344CB8AC3E}">
        <p14:creationId xmlns:p14="http://schemas.microsoft.com/office/powerpoint/2010/main" val="13340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ddělovací snímek 1">
    <p:spTree>
      <p:nvGrpSpPr>
        <p:cNvPr id="1" name=""/>
        <p:cNvGrpSpPr/>
        <p:nvPr/>
      </p:nvGrpSpPr>
      <p:grpSpPr>
        <a:xfrm>
          <a:off x="0" y="0"/>
          <a:ext cx="0" cy="0"/>
          <a:chOff x="0" y="0"/>
          <a:chExt cx="0" cy="0"/>
        </a:xfrm>
      </p:grpSpPr>
      <p:sp>
        <p:nvSpPr>
          <p:cNvPr id="11" name="Zástupný symbol obrázku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000" b="1" spc="-300">
                <a:solidFill>
                  <a:schemeClr val="bg1">
                    <a:lumMod val="95000"/>
                  </a:schemeClr>
                </a:solidFill>
              </a:defRPr>
            </a:lvl1pPr>
          </a:lstStyle>
          <a:p>
            <a:pPr rtl="0"/>
            <a:r>
              <a:rPr lang="cs-CZ" dirty="0"/>
              <a:t>Kliknutím můžete upravit nadpis oddělovacího snímku</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4" name="Zástupný symbol pro zápatí 3">
            <a:extLst>
              <a:ext uri="{FF2B5EF4-FFF2-40B4-BE49-F238E27FC236}">
                <a16:creationId xmlns:a16="http://schemas.microsoft.com/office/drawing/2014/main" id="{734B1E83-6080-4D35-A216-8E5C399023B2}"/>
              </a:ext>
            </a:extLst>
          </p:cNvPr>
          <p:cNvSpPr>
            <a:spLocks noGrp="1"/>
          </p:cNvSpPr>
          <p:nvPr>
            <p:ph type="ftr" sz="quarter" idx="11"/>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ddělovací snímek 2">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000" b="1" spc="-300">
                <a:solidFill>
                  <a:schemeClr val="bg1">
                    <a:lumMod val="95000"/>
                  </a:schemeClr>
                </a:solidFill>
              </a:defRPr>
            </a:lvl1pPr>
          </a:lstStyle>
          <a:p>
            <a:pPr rtl="0"/>
            <a:r>
              <a:rPr lang="cs-CZ" dirty="0"/>
              <a:t>Kliknutím můžete upravit nadpis oddělovacího snímku</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4048124" y="3795246"/>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4" name="Zástupný symbol pro zápatí 3">
            <a:extLst>
              <a:ext uri="{FF2B5EF4-FFF2-40B4-BE49-F238E27FC236}">
                <a16:creationId xmlns:a16="http://schemas.microsoft.com/office/drawing/2014/main" id="{734B1E83-6080-4D35-A216-8E5C399023B2}"/>
              </a:ext>
            </a:extLst>
          </p:cNvPr>
          <p:cNvSpPr>
            <a:spLocks noGrp="1"/>
          </p:cNvSpPr>
          <p:nvPr>
            <p:ph type="ftr" sz="quarter" idx="11"/>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fotka 1">
    <p:spTree>
      <p:nvGrpSpPr>
        <p:cNvPr id="1" name=""/>
        <p:cNvGrpSpPr/>
        <p:nvPr/>
      </p:nvGrpSpPr>
      <p:grpSpPr>
        <a:xfrm>
          <a:off x="0" y="0"/>
          <a:ext cx="0" cy="0"/>
          <a:chOff x="0" y="0"/>
          <a:chExt cx="0" cy="0"/>
        </a:xfrm>
      </p:grpSpPr>
      <p:sp>
        <p:nvSpPr>
          <p:cNvPr id="11" name="Zástupný symbol obrázku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110835"/>
            <a:ext cx="5472000" cy="905528"/>
          </a:xfrm>
        </p:spPr>
        <p:txBody>
          <a:bodyPr rtlCol="0" anchor="b" anchorCtr="0"/>
          <a:lstStyle>
            <a:lvl1pPr>
              <a:defRPr>
                <a:solidFill>
                  <a:schemeClr val="tx1">
                    <a:lumMod val="75000"/>
                    <a:lumOff val="25000"/>
                  </a:schemeClr>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163968"/>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Podnadpis</a:t>
            </a:r>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671573"/>
            <a:ext cx="5472000" cy="45216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 fotka 2">
    <p:spTree>
      <p:nvGrpSpPr>
        <p:cNvPr id="1" name=""/>
        <p:cNvGrpSpPr/>
        <p:nvPr/>
      </p:nvGrpSpPr>
      <p:grpSpPr>
        <a:xfrm>
          <a:off x="0" y="0"/>
          <a:ext cx="0" cy="0"/>
          <a:chOff x="0" y="0"/>
          <a:chExt cx="0" cy="0"/>
        </a:xfrm>
      </p:grpSpPr>
      <p:sp>
        <p:nvSpPr>
          <p:cNvPr id="13" name="Zástupný symbol obrázku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101600"/>
            <a:ext cx="5472000" cy="916000"/>
          </a:xfrm>
        </p:spPr>
        <p:txBody>
          <a:bodyPr rtlCol="0" anchor="b" anchorCtr="0"/>
          <a:lstStyle>
            <a:lvl1pPr algn="l">
              <a:defRPr>
                <a:solidFill>
                  <a:schemeClr val="tx1">
                    <a:lumMod val="75000"/>
                    <a:lumOff val="25000"/>
                  </a:schemeClr>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16396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Podnadpis</a:t>
            </a:r>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670320"/>
            <a:ext cx="5472000" cy="4521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 fotka 3">
    <p:spTree>
      <p:nvGrpSpPr>
        <p:cNvPr id="1" name=""/>
        <p:cNvGrpSpPr/>
        <p:nvPr/>
      </p:nvGrpSpPr>
      <p:grpSpPr>
        <a:xfrm>
          <a:off x="0" y="0"/>
          <a:ext cx="0" cy="0"/>
          <a:chOff x="0" y="0"/>
          <a:chExt cx="0" cy="0"/>
        </a:xfrm>
      </p:grpSpPr>
      <p:sp>
        <p:nvSpPr>
          <p:cNvPr id="11" name="Zástupný symbol obrázku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129308"/>
            <a:ext cx="5472000" cy="883326"/>
          </a:xfrm>
        </p:spPr>
        <p:txBody>
          <a:bodyPr rtlCol="0" anchor="b" anchorCtr="0"/>
          <a:lstStyle>
            <a:lvl1pPr>
              <a:defRPr>
                <a:solidFill>
                  <a:schemeClr val="tx1">
                    <a:lumMod val="75000"/>
                    <a:lumOff val="25000"/>
                  </a:schemeClr>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163965"/>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Podnadpis</a:t>
            </a:r>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666059"/>
            <a:ext cx="5472000" cy="45216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
        <p:nvSpPr>
          <p:cNvPr id="8" name="Zástupný symbol obrázku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9" name="Zástupný symbol obrázku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Volný tvar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1" name="Volný tvar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3" name="Volný tvar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4" name="Volný tvar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5" name="Volný tvar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2" name="Nadpis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Porovnání – zástupný symbol vlev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Upravit styly předlohy textu</a:t>
            </a:r>
            <a:endParaRPr lang="cs-CZ" dirty="0"/>
          </a:p>
        </p:txBody>
      </p:sp>
      <p:sp>
        <p:nvSpPr>
          <p:cNvPr id="4" name="Zástupný symbol pro obsah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2" name="Porovnání – zástupný symbol vlev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cs-CZ"/>
              <a:t>Upravit styly předlohy textu</a:t>
            </a:r>
            <a:endParaRPr lang="cs-CZ" dirty="0"/>
          </a:p>
        </p:txBody>
      </p:sp>
      <p:sp>
        <p:nvSpPr>
          <p:cNvPr id="8" name="Zástupný symbol pro tex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lká fotka">
    <p:spTree>
      <p:nvGrpSpPr>
        <p:cNvPr id="1" name=""/>
        <p:cNvGrpSpPr/>
        <p:nvPr/>
      </p:nvGrpSpPr>
      <p:grpSpPr>
        <a:xfrm>
          <a:off x="0" y="0"/>
          <a:ext cx="0" cy="0"/>
          <a:chOff x="0" y="0"/>
          <a:chExt cx="0" cy="0"/>
        </a:xfrm>
      </p:grpSpPr>
      <p:sp>
        <p:nvSpPr>
          <p:cNvPr id="7" name="Zástupný symbol obrázku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2" name="Zástupný symbol pro číslo snímku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
        <p:nvSpPr>
          <p:cNvPr id="6" name="Nadpis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rtlCol="0" anchor="t"/>
          <a:lstStyle>
            <a:lvl1pPr algn="l">
              <a:lnSpc>
                <a:spcPct val="100000"/>
              </a:lnSpc>
              <a:defRPr sz="1800" b="0" spc="0">
                <a:solidFill>
                  <a:schemeClr val="bg1">
                    <a:lumMod val="95000"/>
                  </a:schemeClr>
                </a:solidFill>
                <a:latin typeface="+mn-lt"/>
              </a:defRPr>
            </a:lvl1pPr>
          </a:lstStyle>
          <a:p>
            <a:pPr rtl="0"/>
            <a:r>
              <a:rPr lang="cs-CZ"/>
              <a:t>Zadejte titulek</a:t>
            </a:r>
            <a:endParaRPr lang="cs-CZ" dirty="0"/>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5" name="Obdélník: Zaoblené rohy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9" name="Obdélník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5" name="Obdélník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Zástupný symbol pro nadpis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cs-CZ"/>
              <a:t>Kliknutím můžete upravit nadpis stránky</a:t>
            </a:r>
            <a:endParaRPr lang="cs-CZ" dirty="0"/>
          </a:p>
        </p:txBody>
      </p:sp>
      <p:sp>
        <p:nvSpPr>
          <p:cNvPr id="3" name="Zástupný symbol pro tex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8" Type="http://schemas.openxmlformats.org/officeDocument/2006/relationships/hyperlink" Target="https://www.seznamzpravy.cz/clanek/rebelie-na-severu-britanie-skotsko-chce-nezavislost-shetlandy-autonomii-119511" TargetMode="External"/><Relationship Id="rId13" Type="http://schemas.openxmlformats.org/officeDocument/2006/relationships/hyperlink" Target="https://ct24.ceskatelevize.cz/svet/2615195-nezavislost-a-hned-edinburghem-prosla-masova-demonstrace-za-odtrzeni-skotska" TargetMode="External"/><Relationship Id="rId3" Type="http://schemas.openxmlformats.org/officeDocument/2006/relationships/hyperlink" Target="https://is.muni.cz/th/mkcen/RP__Anglie_a_Skotsko_-_17092012.pdf" TargetMode="External"/><Relationship Id="rId7" Type="http://schemas.openxmlformats.org/officeDocument/2006/relationships/hyperlink" Target="https://www.euroskop.cz/8953/35555/clanek/skotsko-chce-do-kvetna-urcit-termin-referenda-o-nezavislosti/" TargetMode="External"/><Relationship Id="rId12" Type="http://schemas.openxmlformats.org/officeDocument/2006/relationships/hyperlink" Target="https://www.e15.cz/zahranicni/podpora-skotske-nezavislosti-prudce-roste-v-thajsku-byl-kvuli-protestum-vyhlasen-nouzovy-stav-1374171" TargetMode="External"/><Relationship Id="rId2" Type="http://schemas.openxmlformats.org/officeDocument/2006/relationships/hyperlink" Target="https://is.muni.cz/th/cex0z/DP_Pohlova.pdf" TargetMode="External"/><Relationship Id="rId1" Type="http://schemas.openxmlformats.org/officeDocument/2006/relationships/slideLayout" Target="../slideLayouts/slideLayout11.xml"/><Relationship Id="rId6" Type="http://schemas.openxmlformats.org/officeDocument/2006/relationships/hyperlink" Target="https://cs.wikipedia.org/wiki/Referendum_o_nez%C3%A1vislosti_Skotska_(2014)" TargetMode="External"/><Relationship Id="rId11" Type="http://schemas.openxmlformats.org/officeDocument/2006/relationships/hyperlink" Target="https://ct24.ceskatelevize.cz/svet/3040658-skotove-brexit-nechteli-z-eu-ale-musi-odejit-nechte-nam-svetlo-na-cestu-zpet-vzkazuji" TargetMode="External"/><Relationship Id="rId5" Type="http://schemas.openxmlformats.org/officeDocument/2006/relationships/hyperlink" Target="https://cs.wikipedia.org/wiki/Skotsko" TargetMode="External"/><Relationship Id="rId10" Type="http://schemas.openxmlformats.org/officeDocument/2006/relationships/hyperlink" Target="https://ct24.ceskatelevize.cz/svet/3144711-rusko-se-pokusilo-ovlivnit-skotske-referendum-vmesovani-do-brexitu-ale-neslo-zjistit" TargetMode="External"/><Relationship Id="rId4" Type="http://schemas.openxmlformats.org/officeDocument/2006/relationships/hyperlink" Target="https://cs.wikipedia.org/wiki/D%C4%9Bjiny_Skotska" TargetMode="External"/><Relationship Id="rId9" Type="http://schemas.openxmlformats.org/officeDocument/2006/relationships/hyperlink" Target="https://www.irozhlas.cz/zpravy-svet/brexit-skotove-referendum-o-nezavislosti-skotsko-evropska-unie_2001310835_ha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obrázku 7">
            <a:extLst>
              <a:ext uri="{FF2B5EF4-FFF2-40B4-BE49-F238E27FC236}">
                <a16:creationId xmlns:a16="http://schemas.microsoft.com/office/drawing/2014/main" id="{C0BCE4A3-021C-41C0-92AE-4B981D5C94F1}"/>
              </a:ext>
            </a:extLst>
          </p:cNvPr>
          <p:cNvPicPr>
            <a:picLocks noGrp="1" noChangeAspect="1"/>
          </p:cNvPicPr>
          <p:nvPr>
            <p:ph type="pic" sz="quarter" idx="10"/>
          </p:nvPr>
        </p:nvPicPr>
        <p:blipFill>
          <a:blip r:embed="rId3"/>
          <a:srcRect l="6292" r="6292"/>
          <a:stretch>
            <a:fillRect/>
          </a:stretch>
        </p:blipFill>
        <p:spPr/>
      </p:pic>
      <p:sp>
        <p:nvSpPr>
          <p:cNvPr id="3" name="Nadpis 2">
            <a:extLst>
              <a:ext uri="{FF2B5EF4-FFF2-40B4-BE49-F238E27FC236}">
                <a16:creationId xmlns:a16="http://schemas.microsoft.com/office/drawing/2014/main" id="{B649F3B3-D12F-4A82-B675-6FF2C3A5722F}"/>
              </a:ext>
            </a:extLst>
          </p:cNvPr>
          <p:cNvSpPr>
            <a:spLocks noGrp="1"/>
          </p:cNvSpPr>
          <p:nvPr>
            <p:ph type="ctrTitle"/>
          </p:nvPr>
        </p:nvSpPr>
        <p:spPr/>
        <p:txBody>
          <a:bodyPr anchor="ctr"/>
          <a:lstStyle/>
          <a:p>
            <a:r>
              <a:rPr lang="cs-CZ" sz="4800" dirty="0"/>
              <a:t>Skotsko a  Velká Británie</a:t>
            </a:r>
            <a:br>
              <a:rPr lang="cs-CZ" sz="4800" dirty="0"/>
            </a:br>
            <a:br>
              <a:rPr lang="cs-CZ" sz="4800" dirty="0"/>
            </a:br>
            <a:r>
              <a:rPr lang="cs-CZ" sz="2800" b="0" dirty="0"/>
              <a:t>Mgr. </a:t>
            </a:r>
            <a:r>
              <a:rPr lang="cs-CZ" sz="2800" b="0"/>
              <a:t>Kristýna Martincová</a:t>
            </a:r>
            <a:endParaRPr lang="cs-CZ" sz="4800" b="0" dirty="0"/>
          </a:p>
        </p:txBody>
      </p:sp>
    </p:spTree>
    <p:extLst>
      <p:ext uri="{BB962C8B-B14F-4D97-AF65-F5344CB8AC3E}">
        <p14:creationId xmlns:p14="http://schemas.microsoft.com/office/powerpoint/2010/main" val="273122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obrázku 8">
            <a:extLst>
              <a:ext uri="{FF2B5EF4-FFF2-40B4-BE49-F238E27FC236}">
                <a16:creationId xmlns:a16="http://schemas.microsoft.com/office/drawing/2014/main" id="{0482867A-E5B6-471D-811A-A9E1291D8FED}"/>
              </a:ext>
            </a:extLst>
          </p:cNvPr>
          <p:cNvPicPr>
            <a:picLocks noGrp="1" noChangeAspect="1"/>
          </p:cNvPicPr>
          <p:nvPr>
            <p:ph type="pic" sz="quarter" idx="13"/>
          </p:nvPr>
        </p:nvPicPr>
        <p:blipFill>
          <a:blip r:embed="rId3"/>
          <a:srcRect l="12075" r="12075"/>
          <a:stretch>
            <a:fillRect/>
          </a:stretch>
        </p:blipFill>
        <p:spPr/>
      </p:pic>
      <p:sp>
        <p:nvSpPr>
          <p:cNvPr id="3" name="Nadpis 2">
            <a:extLst>
              <a:ext uri="{FF2B5EF4-FFF2-40B4-BE49-F238E27FC236}">
                <a16:creationId xmlns:a16="http://schemas.microsoft.com/office/drawing/2014/main" id="{E33DE51D-D88B-4E21-BD0C-FED3557CF9A0}"/>
              </a:ext>
            </a:extLst>
          </p:cNvPr>
          <p:cNvSpPr>
            <a:spLocks noGrp="1"/>
          </p:cNvSpPr>
          <p:nvPr>
            <p:ph type="ctrTitle"/>
          </p:nvPr>
        </p:nvSpPr>
        <p:spPr/>
        <p:txBody>
          <a:bodyPr anchor="ctr"/>
          <a:lstStyle/>
          <a:p>
            <a:pPr algn="ctr"/>
            <a:r>
              <a:rPr lang="cs-CZ" dirty="0"/>
              <a:t>Referendum 2014 „Má být Skotsko nezávislou zemí?“ </a:t>
            </a:r>
          </a:p>
        </p:txBody>
      </p:sp>
      <p:sp>
        <p:nvSpPr>
          <p:cNvPr id="5" name="Zástupný symbol pro číslo snímku 4">
            <a:extLst>
              <a:ext uri="{FF2B5EF4-FFF2-40B4-BE49-F238E27FC236}">
                <a16:creationId xmlns:a16="http://schemas.microsoft.com/office/drawing/2014/main" id="{8F9FBC81-B61B-4085-8893-AA2821C05AE5}"/>
              </a:ext>
            </a:extLst>
          </p:cNvPr>
          <p:cNvSpPr>
            <a:spLocks noGrp="1"/>
          </p:cNvSpPr>
          <p:nvPr>
            <p:ph type="sldNum" sz="quarter" idx="12"/>
          </p:nvPr>
        </p:nvSpPr>
        <p:spPr/>
        <p:txBody>
          <a:bodyPr/>
          <a:lstStyle/>
          <a:p>
            <a:pPr rtl="0"/>
            <a:fld id="{19B51A1E-902D-48AF-9020-955120F399B6}" type="slidenum">
              <a:rPr lang="cs-CZ" smtClean="0"/>
              <a:pPr rtl="0"/>
              <a:t>10</a:t>
            </a:fld>
            <a:endParaRPr lang="cs-CZ" dirty="0"/>
          </a:p>
        </p:txBody>
      </p:sp>
    </p:spTree>
    <p:extLst>
      <p:ext uri="{BB962C8B-B14F-4D97-AF65-F5344CB8AC3E}">
        <p14:creationId xmlns:p14="http://schemas.microsoft.com/office/powerpoint/2010/main" val="351466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8F1BA4-8DDE-4694-9EFA-D731BF92148A}"/>
              </a:ext>
            </a:extLst>
          </p:cNvPr>
          <p:cNvSpPr>
            <a:spLocks noGrp="1"/>
          </p:cNvSpPr>
          <p:nvPr>
            <p:ph type="title"/>
          </p:nvPr>
        </p:nvSpPr>
        <p:spPr>
          <a:xfrm>
            <a:off x="387656" y="836507"/>
            <a:ext cx="11340000" cy="432000"/>
          </a:xfrm>
        </p:spPr>
        <p:txBody>
          <a:bodyPr/>
          <a:lstStyle/>
          <a:p>
            <a:r>
              <a:rPr lang="cs-CZ" sz="2400" dirty="0"/>
              <a:t>Pokud by skotská populace řekla ano, ukončila by 307 let trvající unii s Anglií a Walesem a Skotsko by se stalo nezávislým státem o počtu zhruba 5,3 milionů obyvatel.</a:t>
            </a:r>
            <a:br>
              <a:rPr lang="cs-CZ" sz="2400" dirty="0"/>
            </a:br>
            <a:r>
              <a:rPr lang="cs-CZ" sz="2400" dirty="0"/>
              <a:t> Hlavní lídři kampaní byli  </a:t>
            </a:r>
            <a:r>
              <a:rPr lang="cs-CZ" sz="2400" dirty="0" err="1"/>
              <a:t>Alister</a:t>
            </a:r>
            <a:r>
              <a:rPr lang="cs-CZ" sz="2400" dirty="0"/>
              <a:t> </a:t>
            </a:r>
            <a:r>
              <a:rPr lang="cs-CZ" sz="2400" dirty="0" err="1"/>
              <a:t>Darling</a:t>
            </a:r>
            <a:r>
              <a:rPr lang="cs-CZ" sz="2400" dirty="0"/>
              <a:t> (pro zachování svazku s Velkou Británií) a Alex </a:t>
            </a:r>
            <a:r>
              <a:rPr lang="cs-CZ" sz="2400" dirty="0" err="1"/>
              <a:t>Salmond</a:t>
            </a:r>
            <a:r>
              <a:rPr lang="cs-CZ" sz="2400" dirty="0"/>
              <a:t> (pro nezávislost Skotska)</a:t>
            </a:r>
            <a:br>
              <a:rPr lang="cs-CZ" sz="2400" dirty="0"/>
            </a:br>
            <a:endParaRPr lang="cs-CZ" sz="2400" dirty="0"/>
          </a:p>
        </p:txBody>
      </p:sp>
      <p:sp>
        <p:nvSpPr>
          <p:cNvPr id="3" name="Zástupný symbol pro text 2">
            <a:extLst>
              <a:ext uri="{FF2B5EF4-FFF2-40B4-BE49-F238E27FC236}">
                <a16:creationId xmlns:a16="http://schemas.microsoft.com/office/drawing/2014/main" id="{F52E8D1A-5380-4A0A-911C-4B5B43FF2257}"/>
              </a:ext>
            </a:extLst>
          </p:cNvPr>
          <p:cNvSpPr>
            <a:spLocks noGrp="1"/>
          </p:cNvSpPr>
          <p:nvPr>
            <p:ph type="body" idx="1"/>
          </p:nvPr>
        </p:nvSpPr>
        <p:spPr>
          <a:xfrm>
            <a:off x="432000" y="1689664"/>
            <a:ext cx="5472000" cy="360000"/>
          </a:xfrm>
        </p:spPr>
        <p:txBody>
          <a:bodyPr/>
          <a:lstStyle/>
          <a:p>
            <a:r>
              <a:rPr lang="cs-CZ" dirty="0"/>
              <a:t>Kampaň za nezávislost</a:t>
            </a:r>
          </a:p>
        </p:txBody>
      </p:sp>
      <p:sp>
        <p:nvSpPr>
          <p:cNvPr id="6" name="Zástupný symbol pro obsah 5">
            <a:extLst>
              <a:ext uri="{FF2B5EF4-FFF2-40B4-BE49-F238E27FC236}">
                <a16:creationId xmlns:a16="http://schemas.microsoft.com/office/drawing/2014/main" id="{83E093D0-A6C0-490D-812C-DD0021588958}"/>
              </a:ext>
            </a:extLst>
          </p:cNvPr>
          <p:cNvSpPr>
            <a:spLocks noGrp="1"/>
          </p:cNvSpPr>
          <p:nvPr>
            <p:ph sz="half" idx="2"/>
          </p:nvPr>
        </p:nvSpPr>
        <p:spPr>
          <a:xfrm>
            <a:off x="183425" y="2309005"/>
            <a:ext cx="5472000" cy="4168332"/>
          </a:xfrm>
        </p:spPr>
        <p:txBody>
          <a:bodyPr/>
          <a:lstStyle/>
          <a:p>
            <a:pPr lvl="0" algn="just"/>
            <a:r>
              <a:rPr lang="cs-CZ" dirty="0"/>
              <a:t>růst skotské ekonomiky, nemusely by odvádět daně britské vládě</a:t>
            </a:r>
          </a:p>
          <a:p>
            <a:pPr lvl="0" algn="just"/>
            <a:r>
              <a:rPr lang="cs-CZ" dirty="0"/>
              <a:t>plná moc ve směřování země v oblasti sociální politiky, sociálního zabezpečení, … </a:t>
            </a:r>
          </a:p>
          <a:p>
            <a:pPr lvl="0" algn="just"/>
            <a:r>
              <a:rPr lang="cs-CZ" dirty="0"/>
              <a:t>Skotsko by se stalo rovnocenné Anglii</a:t>
            </a:r>
          </a:p>
          <a:p>
            <a:pPr lvl="0" algn="just"/>
            <a:r>
              <a:rPr lang="cs-CZ" dirty="0"/>
              <a:t>hesla: osamostatnění se, sebeurčení, demokracie, jaderné odzbrojení, ekonomika, sociální systém, daně, ropa, obnovitelné zdroje energie</a:t>
            </a:r>
          </a:p>
          <a:p>
            <a:pPr lvl="0" algn="just"/>
            <a:r>
              <a:rPr lang="cs-CZ" dirty="0" err="1"/>
              <a:t>Salmond</a:t>
            </a:r>
            <a:r>
              <a:rPr lang="cs-CZ" dirty="0"/>
              <a:t> slibuje ze Skotska udělat sociální stát financovaný zejména těžbou</a:t>
            </a:r>
          </a:p>
          <a:p>
            <a:pPr algn="just"/>
            <a:r>
              <a:rPr lang="cs-CZ" dirty="0"/>
              <a:t>SNP, Skotští zelení, Skotská socialistická strana a Solidarita; hnutí </a:t>
            </a:r>
            <a:r>
              <a:rPr lang="cs-CZ" dirty="0" err="1"/>
              <a:t>Yes</a:t>
            </a:r>
            <a:r>
              <a:rPr lang="cs-CZ" dirty="0"/>
              <a:t> Scotland, organizace Skotské republikánské socialistické hnutí, </a:t>
            </a:r>
            <a:r>
              <a:rPr lang="cs-CZ" dirty="0" err="1"/>
              <a:t>National</a:t>
            </a:r>
            <a:r>
              <a:rPr lang="cs-CZ" dirty="0"/>
              <a:t> </a:t>
            </a:r>
            <a:r>
              <a:rPr lang="cs-CZ" dirty="0" err="1"/>
              <a:t>Collective</a:t>
            </a:r>
            <a:r>
              <a:rPr lang="cs-CZ" dirty="0"/>
              <a:t>, </a:t>
            </a:r>
            <a:r>
              <a:rPr lang="cs-CZ" dirty="0" err="1"/>
              <a:t>Radical</a:t>
            </a:r>
            <a:r>
              <a:rPr lang="cs-CZ" dirty="0"/>
              <a:t> </a:t>
            </a:r>
            <a:r>
              <a:rPr lang="cs-CZ" dirty="0" err="1"/>
              <a:t>Campaign</a:t>
            </a:r>
            <a:endParaRPr lang="cs-CZ" dirty="0"/>
          </a:p>
          <a:p>
            <a:pPr lvl="0" algn="just"/>
            <a:endParaRPr lang="cs-CZ" dirty="0"/>
          </a:p>
          <a:p>
            <a:pPr algn="just"/>
            <a:endParaRPr lang="cs-CZ" dirty="0"/>
          </a:p>
        </p:txBody>
      </p:sp>
      <p:sp>
        <p:nvSpPr>
          <p:cNvPr id="8" name="Zástupný symbol pro text 7">
            <a:extLst>
              <a:ext uri="{FF2B5EF4-FFF2-40B4-BE49-F238E27FC236}">
                <a16:creationId xmlns:a16="http://schemas.microsoft.com/office/drawing/2014/main" id="{9CB8321E-4CDB-44B3-B9FA-947F30D3B265}"/>
              </a:ext>
            </a:extLst>
          </p:cNvPr>
          <p:cNvSpPr>
            <a:spLocks noGrp="1"/>
          </p:cNvSpPr>
          <p:nvPr>
            <p:ph type="body" sz="quarter" idx="13"/>
          </p:nvPr>
        </p:nvSpPr>
        <p:spPr>
          <a:xfrm>
            <a:off x="6288002" y="1368000"/>
            <a:ext cx="5472000" cy="358775"/>
          </a:xfrm>
        </p:spPr>
        <p:txBody>
          <a:bodyPr/>
          <a:lstStyle/>
          <a:p>
            <a:r>
              <a:rPr lang="cs-CZ" dirty="0"/>
              <a:t>Kampaň proti nezávislosti</a:t>
            </a:r>
          </a:p>
        </p:txBody>
      </p:sp>
      <p:sp>
        <p:nvSpPr>
          <p:cNvPr id="7" name="Zástupný symbol pro text 6">
            <a:extLst>
              <a:ext uri="{FF2B5EF4-FFF2-40B4-BE49-F238E27FC236}">
                <a16:creationId xmlns:a16="http://schemas.microsoft.com/office/drawing/2014/main" id="{AA4B2FC7-D479-4837-BCA6-5577421B8F3F}"/>
              </a:ext>
            </a:extLst>
          </p:cNvPr>
          <p:cNvSpPr>
            <a:spLocks noGrp="1"/>
          </p:cNvSpPr>
          <p:nvPr>
            <p:ph type="body" sz="quarter" idx="12"/>
          </p:nvPr>
        </p:nvSpPr>
        <p:spPr>
          <a:xfrm>
            <a:off x="5904000" y="1761808"/>
            <a:ext cx="5941255" cy="4170891"/>
          </a:xfrm>
        </p:spPr>
        <p:txBody>
          <a:bodyPr/>
          <a:lstStyle/>
          <a:p>
            <a:pPr lvl="0" algn="just"/>
            <a:r>
              <a:rPr lang="cs-CZ" dirty="0"/>
              <a:t>velký finanční risk, ztráta finančních záruk od VB, navýšení daní, poddimenzovaná armáda</a:t>
            </a:r>
          </a:p>
          <a:p>
            <a:pPr lvl="0" algn="just"/>
            <a:r>
              <a:rPr lang="cs-CZ" dirty="0"/>
              <a:t>problém ohledně vstupu do EU a dalších organizací, muselo by u všech organizací žádat o členství</a:t>
            </a:r>
          </a:p>
          <a:p>
            <a:pPr lvl="0" algn="just"/>
            <a:r>
              <a:rPr lang="cs-CZ" dirty="0"/>
              <a:t>skotská ekonomika by zůstala vklíněna do ekonomiky VB</a:t>
            </a:r>
          </a:p>
          <a:p>
            <a:pPr lvl="0" algn="just"/>
            <a:r>
              <a:rPr lang="cs-CZ" dirty="0"/>
              <a:t>skotský energetický systém je závislý na britských dotacích</a:t>
            </a:r>
          </a:p>
          <a:p>
            <a:pPr lvl="0" algn="just"/>
            <a:r>
              <a:rPr lang="cs-CZ" dirty="0"/>
              <a:t>finanční sektor je závislý na přístupu k britskému trhu</a:t>
            </a:r>
          </a:p>
          <a:p>
            <a:pPr lvl="0" algn="just"/>
            <a:r>
              <a:rPr lang="cs-CZ" dirty="0"/>
              <a:t>hlavní argumenty: zbytečnost osamostatnění se, Skotsko již nyní má svůj parlament, Skotsko je mnohem silnější v rámci VB, pět největších ekonomických negativ: zmatky ohledně měny, iluze o všemocnosti ropy, nezvládnutí financí, ztráta důvěryhodnosti a nedostatek přírodních zdrojů</a:t>
            </a:r>
          </a:p>
          <a:p>
            <a:pPr algn="just"/>
            <a:r>
              <a:rPr lang="cs-CZ" dirty="0"/>
              <a:t>Konzervativní strana, </a:t>
            </a:r>
            <a:r>
              <a:rPr lang="cs-CZ" dirty="0" err="1"/>
              <a:t>Labour</a:t>
            </a:r>
            <a:r>
              <a:rPr lang="cs-CZ" dirty="0"/>
              <a:t> Party, Liberální demokraté; Britský United </a:t>
            </a:r>
            <a:r>
              <a:rPr lang="cs-CZ" dirty="0" err="1"/>
              <a:t>Kingdom</a:t>
            </a:r>
            <a:r>
              <a:rPr lang="cs-CZ" dirty="0"/>
              <a:t> </a:t>
            </a:r>
            <a:r>
              <a:rPr lang="cs-CZ" dirty="0" err="1"/>
              <a:t>Independence</a:t>
            </a:r>
            <a:r>
              <a:rPr lang="cs-CZ" dirty="0"/>
              <a:t> Party, Britská nacionální strana, Národní fronta, </a:t>
            </a:r>
            <a:r>
              <a:rPr lang="cs-CZ" dirty="0" err="1"/>
              <a:t>Britain</a:t>
            </a:r>
            <a:r>
              <a:rPr lang="cs-CZ" dirty="0"/>
              <a:t> </a:t>
            </a:r>
            <a:r>
              <a:rPr lang="cs-CZ" dirty="0" err="1"/>
              <a:t>First</a:t>
            </a:r>
            <a:r>
              <a:rPr lang="cs-CZ" dirty="0"/>
              <a:t>, </a:t>
            </a:r>
            <a:r>
              <a:rPr lang="cs-CZ" dirty="0" err="1"/>
              <a:t>The</a:t>
            </a:r>
            <a:r>
              <a:rPr lang="cs-CZ" dirty="0"/>
              <a:t> </a:t>
            </a:r>
            <a:r>
              <a:rPr lang="cs-CZ" dirty="0" err="1"/>
              <a:t>Britanicca</a:t>
            </a:r>
            <a:r>
              <a:rPr lang="cs-CZ" dirty="0"/>
              <a:t> Party, Skotská unionistická strana, </a:t>
            </a:r>
            <a:r>
              <a:rPr lang="cs-CZ" dirty="0" err="1"/>
              <a:t>the</a:t>
            </a:r>
            <a:r>
              <a:rPr lang="cs-CZ" dirty="0"/>
              <a:t> </a:t>
            </a:r>
            <a:r>
              <a:rPr lang="cs-CZ" dirty="0" err="1"/>
              <a:t>Respect</a:t>
            </a:r>
            <a:r>
              <a:rPr lang="cs-CZ" dirty="0"/>
              <a:t> Party, Ulsterské unionistické strany; Oranžský řád a hnutí </a:t>
            </a:r>
            <a:r>
              <a:rPr lang="cs-CZ" dirty="0" err="1"/>
              <a:t>British</a:t>
            </a:r>
            <a:r>
              <a:rPr lang="cs-CZ" dirty="0"/>
              <a:t> </a:t>
            </a:r>
            <a:r>
              <a:rPr lang="cs-CZ" dirty="0" err="1"/>
              <a:t>Together</a:t>
            </a:r>
            <a:endParaRPr lang="cs-CZ" dirty="0"/>
          </a:p>
          <a:p>
            <a:pPr lvl="0" algn="just"/>
            <a:endParaRPr lang="cs-CZ" dirty="0"/>
          </a:p>
          <a:p>
            <a:pPr algn="just"/>
            <a:endParaRPr lang="cs-CZ" dirty="0"/>
          </a:p>
        </p:txBody>
      </p:sp>
      <p:sp>
        <p:nvSpPr>
          <p:cNvPr id="5" name="Zástupný symbol pro číslo snímku 4">
            <a:extLst>
              <a:ext uri="{FF2B5EF4-FFF2-40B4-BE49-F238E27FC236}">
                <a16:creationId xmlns:a16="http://schemas.microsoft.com/office/drawing/2014/main" id="{704F7869-B791-4D7A-967E-E70713144B44}"/>
              </a:ext>
            </a:extLst>
          </p:cNvPr>
          <p:cNvSpPr>
            <a:spLocks noGrp="1"/>
          </p:cNvSpPr>
          <p:nvPr>
            <p:ph type="sldNum" sz="quarter" idx="33"/>
          </p:nvPr>
        </p:nvSpPr>
        <p:spPr>
          <a:xfrm>
            <a:off x="11727656" y="6426000"/>
            <a:ext cx="464344" cy="400188"/>
          </a:xfrm>
        </p:spPr>
        <p:txBody>
          <a:bodyPr/>
          <a:lstStyle/>
          <a:p>
            <a:pPr rtl="0"/>
            <a:fld id="{19B51A1E-902D-48AF-9020-955120F399B6}" type="slidenum">
              <a:rPr lang="cs-CZ" smtClean="0"/>
              <a:pPr rtl="0"/>
              <a:t>11</a:t>
            </a:fld>
            <a:endParaRPr lang="cs-CZ" dirty="0"/>
          </a:p>
        </p:txBody>
      </p:sp>
    </p:spTree>
    <p:extLst>
      <p:ext uri="{BB962C8B-B14F-4D97-AF65-F5344CB8AC3E}">
        <p14:creationId xmlns:p14="http://schemas.microsoft.com/office/powerpoint/2010/main" val="151802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599780"/>
            <a:ext cx="11328000" cy="432000"/>
          </a:xfrm>
        </p:spPr>
        <p:txBody>
          <a:bodyPr/>
          <a:lstStyle/>
          <a:p>
            <a:r>
              <a:rPr lang="cs-CZ" sz="4800" dirty="0"/>
              <a:t>Problematika uznávání potencionální nezávislosti Skotska ostatními státy</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432000" y="1798087"/>
            <a:ext cx="11328000" cy="4679250"/>
          </a:xfrm>
        </p:spPr>
        <p:txBody>
          <a:bodyPr/>
          <a:lstStyle/>
          <a:p>
            <a:pPr algn="just"/>
            <a:r>
              <a:rPr lang="cs-CZ" dirty="0"/>
              <a:t>Předseda Evropské komise M. </a:t>
            </a:r>
            <a:r>
              <a:rPr lang="cs-CZ" dirty="0" err="1"/>
              <a:t>Barroso</a:t>
            </a:r>
            <a:r>
              <a:rPr lang="cs-CZ" dirty="0"/>
              <a:t> v únoru 2014 řekl, že Kosovo se svými těžkostmi při snaze o vstup do EU tvoří pro Skotsko precedent. Skotsko bude čelit při snaze o vstup do EU potížím. Avšak, Srbsko nebylo, na rozdíl od VB, členem EU, když Kosovo vyhlásilo v roce 2008 nezávislost.</a:t>
            </a:r>
          </a:p>
          <a:p>
            <a:pPr algn="just"/>
            <a:r>
              <a:rPr lang="cs-CZ" dirty="0"/>
              <a:t>Bezproblémové rozdělení Československa je často vzpomínané v bílé knize SNP. Některé deníky britské vládě radily, aby si ze „sametového rozvodu“ Československa vzala příklad. </a:t>
            </a:r>
          </a:p>
          <a:p>
            <a:pPr algn="just"/>
            <a:r>
              <a:rPr lang="cs-CZ" dirty="0"/>
              <a:t>I když se oficiální vyjádření vlád ohledně skotské nezávislosti pohybují zhruba v hranici mlčenlivosti a nezasahování do vnitřních záležitostí VB (výjimku tvoří Španělsko, které samostatnost Skotska nevítá), přesto je skoro nulová šance na to, že by bylo v Evropě nezávislé Skotsko uvítáno. Evropa se silně bojí možné fragmentace, kterou by případná skotská secese mohla odstartovat.</a:t>
            </a:r>
          </a:p>
          <a:p>
            <a:pPr algn="just"/>
            <a:r>
              <a:rPr lang="cs-CZ" dirty="0"/>
              <a:t>Postoj většiny zemí jako např.: Irska, Nizozemska, Francie nebo Norska ke skotské separaci byl spíše záporný, zatímco země jako Rusko, Argentina či Kosovo by zase neoficiálně velmi uvítaly britské rozdrobení.</a:t>
            </a:r>
          </a:p>
          <a:p>
            <a:pPr algn="just"/>
            <a:r>
              <a:rPr lang="cs-CZ" dirty="0"/>
              <a:t>Jeden z hlavních důvodů odmítaní skotské nezávislosti byla nejistota ohledně budoucnosti oslabené VB. Dále vytvoření mezinárodního precedentu, který by umožnil demokratickou separaci určitého území. Podpora pro skotskou nezávislost rezonovala zejména u zemí, které mají tendence legitimizovat či ospravedlnit své snahy o zisk určitého území.</a:t>
            </a:r>
          </a:p>
          <a:p>
            <a:pPr algn="just"/>
            <a:r>
              <a:rPr lang="cs-CZ" dirty="0"/>
              <a:t>Hladký proces separace by také mohl vyvolat dominový efekt. </a:t>
            </a:r>
          </a:p>
          <a:p>
            <a:pPr algn="just"/>
            <a:endParaRPr lang="cs-CZ" dirty="0"/>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12</a:t>
            </a:fld>
            <a:endParaRPr lang="cs-CZ" dirty="0"/>
          </a:p>
        </p:txBody>
      </p:sp>
    </p:spTree>
    <p:extLst>
      <p:ext uri="{BB962C8B-B14F-4D97-AF65-F5344CB8AC3E}">
        <p14:creationId xmlns:p14="http://schemas.microsoft.com/office/powerpoint/2010/main" val="807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599780"/>
            <a:ext cx="11328000" cy="432000"/>
          </a:xfrm>
        </p:spPr>
        <p:txBody>
          <a:bodyPr/>
          <a:lstStyle/>
          <a:p>
            <a:r>
              <a:rPr lang="cs-CZ" sz="4800" dirty="0"/>
              <a:t>Problematika uznávání potencionální nezávislosti Skotska ostatními státy</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399656" y="1798087"/>
            <a:ext cx="11328000" cy="4679250"/>
          </a:xfrm>
        </p:spPr>
        <p:txBody>
          <a:bodyPr/>
          <a:lstStyle/>
          <a:p>
            <a:pPr algn="just"/>
            <a:r>
              <a:rPr lang="cs-CZ" sz="2400" b="1" dirty="0"/>
              <a:t>VB, Irsko</a:t>
            </a:r>
          </a:p>
          <a:p>
            <a:pPr lvl="1" algn="just"/>
            <a:r>
              <a:rPr lang="cs-CZ" sz="2000" dirty="0"/>
              <a:t>V případe vyhlášení skotské nezávislosti existují obavy o opětovném vzpružení zejména severoirských radikálů.</a:t>
            </a:r>
          </a:p>
          <a:p>
            <a:pPr algn="just"/>
            <a:r>
              <a:rPr lang="cs-CZ" sz="2400" b="1" dirty="0"/>
              <a:t>Španělsko</a:t>
            </a:r>
          </a:p>
          <a:p>
            <a:pPr lvl="1" algn="just"/>
            <a:r>
              <a:rPr lang="cs-CZ" sz="2000" dirty="0"/>
              <a:t>Katalánské hnutí za nezávislost je zřejmě nejčastěji srovnávaným hnutím se skotskou kampaní.</a:t>
            </a:r>
          </a:p>
          <a:p>
            <a:pPr lvl="1" algn="just"/>
            <a:r>
              <a:rPr lang="cs-CZ" sz="2000" dirty="0"/>
              <a:t>Velký rozdíl mezi oběma případy však tvoří přístup státu, respektive jeho vlády, která konkrétně ve Španělsku nepodporuje jakékoliv separatistické aspirace.</a:t>
            </a:r>
          </a:p>
          <a:p>
            <a:pPr lvl="1" algn="just"/>
            <a:r>
              <a:rPr lang="cs-CZ" sz="2000" dirty="0"/>
              <a:t>Oficiální vyjádření španělské vlády ke skotskému referendu je neutrální, i když podle Madridu vyšel David </a:t>
            </a:r>
            <a:r>
              <a:rPr lang="cs-CZ" sz="2000" dirty="0" err="1"/>
              <a:t>Cameron</a:t>
            </a:r>
            <a:r>
              <a:rPr lang="cs-CZ" sz="2000" dirty="0"/>
              <a:t> Skotům příliš rychle vstříc a zašel příliš daleko, když souhlasil s konáním referenda.</a:t>
            </a:r>
          </a:p>
          <a:p>
            <a:pPr lvl="1" algn="just"/>
            <a:r>
              <a:rPr lang="cs-CZ" sz="2000" dirty="0"/>
              <a:t>Nicméně prezident katalánského regionu se vyjádřil, že by chtěl, aby ve skotském referendu zvítězila „YES“ kampaň, protože by to byl důkaz, že v Evropě a zejména ve státu patřícímu k Evropské unii, může proběhnout úspěšné referendum za nezávislost.</a:t>
            </a:r>
          </a:p>
          <a:p>
            <a:pPr lvl="1" algn="just"/>
            <a:r>
              <a:rPr lang="cs-CZ" sz="2000" dirty="0"/>
              <a:t>Katalánci se netají obdivem k D. </a:t>
            </a:r>
            <a:r>
              <a:rPr lang="cs-CZ" sz="2000" dirty="0" err="1"/>
              <a:t>Cameronovi</a:t>
            </a:r>
            <a:r>
              <a:rPr lang="cs-CZ" sz="2000" dirty="0"/>
              <a:t> za to, že Skotům referendum umožnil.</a:t>
            </a:r>
          </a:p>
          <a:p>
            <a:pPr lvl="1" algn="just"/>
            <a:endParaRPr lang="cs-CZ" sz="1800" dirty="0"/>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13</a:t>
            </a:fld>
            <a:endParaRPr lang="cs-CZ" dirty="0"/>
          </a:p>
        </p:txBody>
      </p:sp>
    </p:spTree>
    <p:extLst>
      <p:ext uri="{BB962C8B-B14F-4D97-AF65-F5344CB8AC3E}">
        <p14:creationId xmlns:p14="http://schemas.microsoft.com/office/powerpoint/2010/main" val="77220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599780"/>
            <a:ext cx="11328000" cy="432000"/>
          </a:xfrm>
        </p:spPr>
        <p:txBody>
          <a:bodyPr/>
          <a:lstStyle/>
          <a:p>
            <a:r>
              <a:rPr lang="cs-CZ" sz="4800" dirty="0"/>
              <a:t>Problematika uznávání potencionální nezávislosti Skotska ostatními státy</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432000" y="1645164"/>
            <a:ext cx="11328000" cy="4915433"/>
          </a:xfrm>
        </p:spPr>
        <p:txBody>
          <a:bodyPr/>
          <a:lstStyle/>
          <a:p>
            <a:pPr algn="just"/>
            <a:r>
              <a:rPr lang="cs-CZ" sz="2400" b="1" dirty="0"/>
              <a:t>Francie</a:t>
            </a:r>
          </a:p>
          <a:p>
            <a:pPr lvl="1" algn="just"/>
            <a:r>
              <a:rPr lang="cs-CZ" sz="2000" dirty="0"/>
              <a:t>Vláda ve Francii je rozhodnutá odolávat tlaku, který na ni vytváří korsičtí, baskičtí a bretonští nacionalisté ohledně hlasování o své budoucnosti, francouzská vláda se pečlivě vyhýbá jakýmkoli vyjádřením ke skotské nezávislosti.</a:t>
            </a:r>
          </a:p>
          <a:p>
            <a:pPr lvl="1" algn="just"/>
            <a:r>
              <a:rPr lang="cs-CZ" sz="2000" dirty="0"/>
              <a:t>Francie vyjádřila obavy, že by skotská nezávislost mohla inspirovat separační snahy na jejím území.</a:t>
            </a:r>
          </a:p>
          <a:p>
            <a:pPr lvl="1" algn="just"/>
            <a:r>
              <a:rPr lang="cs-CZ" sz="2000" dirty="0"/>
              <a:t>Už během skotského referenda se objevily ve Francii hlasy pro konání podobných referend ze strany korsických, baskických a bretaňských nacionalistů.</a:t>
            </a:r>
          </a:p>
          <a:p>
            <a:pPr lvl="1" algn="just"/>
            <a:r>
              <a:rPr lang="cs-CZ" sz="2000" dirty="0" err="1"/>
              <a:t>Auld</a:t>
            </a:r>
            <a:r>
              <a:rPr lang="cs-CZ" sz="2000" dirty="0"/>
              <a:t> </a:t>
            </a:r>
            <a:r>
              <a:rPr lang="cs-CZ" sz="2000" dirty="0" err="1"/>
              <a:t>Alliance</a:t>
            </a:r>
            <a:r>
              <a:rPr lang="cs-CZ" sz="2000" dirty="0"/>
              <a:t>, která existovala mezi Skotskem a Francií zhruba od roku 1295, měla zabraňovat roztahovačnosti Anglie. Francouzi Skoty stále považují za spojence, kteří s nimi bojovali proti Angličanům.</a:t>
            </a:r>
          </a:p>
          <a:p>
            <a:pPr algn="just"/>
            <a:r>
              <a:rPr lang="cs-CZ" sz="2400" b="1" dirty="0"/>
              <a:t>Čína</a:t>
            </a:r>
          </a:p>
          <a:p>
            <a:pPr lvl="1" algn="just"/>
            <a:r>
              <a:rPr lang="cs-CZ" sz="2000" dirty="0"/>
              <a:t>Čína oficiálně odmítla skotskou snahu o nezávislost a její výsledek komentovat, z důvodu „vnitřních záležitostí Velké Británie“</a:t>
            </a:r>
          </a:p>
          <a:p>
            <a:pPr lvl="1" algn="just"/>
            <a:r>
              <a:rPr lang="cs-CZ" sz="2000" dirty="0"/>
              <a:t>Avšak tehdejší čínský premiér před referendem zdůraznil, že by si přál jednotnou VB. Nezávislé Skotsko by totiž mohlo inspirovat etnické menšiny v Tibetu a v provincii </a:t>
            </a:r>
            <a:r>
              <a:rPr lang="cs-CZ" sz="2000" dirty="0" err="1"/>
              <a:t>Xinjiang</a:t>
            </a:r>
            <a:r>
              <a:rPr lang="cs-CZ" sz="2000" dirty="0"/>
              <a:t> či povzbudit </a:t>
            </a:r>
            <a:r>
              <a:rPr lang="cs-CZ" sz="2000" dirty="0" err="1"/>
              <a:t>Hong</a:t>
            </a:r>
            <a:r>
              <a:rPr lang="cs-CZ" sz="2000" dirty="0"/>
              <a:t> Kong a </a:t>
            </a:r>
            <a:r>
              <a:rPr lang="cs-CZ" sz="2000" dirty="0" err="1"/>
              <a:t>Taiwan</a:t>
            </a:r>
            <a:r>
              <a:rPr lang="cs-CZ" sz="2000" dirty="0"/>
              <a:t> (u kterého Čína neuznává jeho nezávislost). </a:t>
            </a:r>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14</a:t>
            </a:fld>
            <a:endParaRPr lang="cs-CZ" dirty="0"/>
          </a:p>
        </p:txBody>
      </p:sp>
    </p:spTree>
    <p:extLst>
      <p:ext uri="{BB962C8B-B14F-4D97-AF65-F5344CB8AC3E}">
        <p14:creationId xmlns:p14="http://schemas.microsoft.com/office/powerpoint/2010/main" val="49735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599780"/>
            <a:ext cx="11328000" cy="432000"/>
          </a:xfrm>
        </p:spPr>
        <p:txBody>
          <a:bodyPr/>
          <a:lstStyle/>
          <a:p>
            <a:r>
              <a:rPr lang="cs-CZ" sz="4800" dirty="0"/>
              <a:t>Problematika uznávání potencionální nezávislosti Skotska ostatními státy</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432000" y="1761998"/>
            <a:ext cx="11328000" cy="4915433"/>
          </a:xfrm>
        </p:spPr>
        <p:txBody>
          <a:bodyPr/>
          <a:lstStyle/>
          <a:p>
            <a:pPr algn="just"/>
            <a:r>
              <a:rPr lang="cs-CZ" sz="2400" b="1" dirty="0"/>
              <a:t>Argentina</a:t>
            </a:r>
          </a:p>
          <a:p>
            <a:pPr lvl="1" algn="just"/>
            <a:r>
              <a:rPr lang="cs-CZ" sz="2000" dirty="0"/>
              <a:t>Argentina je jednou ze zemí, která by z nezávislého Skotska a oslabení Velké Británie mohla profitovat. V Argentině existují určité snahy srovnávat Skotsko a Falklandy vůči postoji Velké Británie. Argentina se stále pokouší získat Falklandy zpět od Spojeného království jako součást svého území.</a:t>
            </a:r>
          </a:p>
          <a:p>
            <a:pPr algn="just"/>
            <a:r>
              <a:rPr lang="cs-CZ" sz="2200" b="1" dirty="0"/>
              <a:t>USA</a:t>
            </a:r>
          </a:p>
          <a:p>
            <a:pPr lvl="1" algn="just"/>
            <a:r>
              <a:rPr lang="cs-CZ" sz="2000" dirty="0"/>
              <a:t>Vláda USA se rozhodla, dle vyjádření vlády z února roku 2013, zůstat v otázce skotské nezávislosti oficiálně neutrální.</a:t>
            </a:r>
          </a:p>
          <a:p>
            <a:pPr lvl="1" algn="just"/>
            <a:r>
              <a:rPr lang="cs-CZ" sz="2000" dirty="0"/>
              <a:t>Přesto se dal v létě 2014 vysledovat určitý posun, když se prezident Barack Obama na summitu G7 vyjádřil, že rozhodnutí o nezávislosti záleží na výsledku referenda, které je “na lidech Skotska“, nicméně dodal, že hlavním zájmem USA ve vztahu k referendu o skotské nezávislosti je zachovat „silného, robustního, jednotného a efektivního partnera“, tedy vyjádřil podporu pro jednotnou Velkou Británii. Obama také vyjádřil svoje znepokojení ohledně potenciálního britského vystoupení z Evropské unie.</a:t>
            </a:r>
          </a:p>
          <a:p>
            <a:pPr lvl="1" algn="just"/>
            <a:endParaRPr lang="cs-CZ" sz="2000" b="1" dirty="0"/>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15</a:t>
            </a:fld>
            <a:endParaRPr lang="cs-CZ" dirty="0"/>
          </a:p>
        </p:txBody>
      </p:sp>
    </p:spTree>
    <p:extLst>
      <p:ext uri="{BB962C8B-B14F-4D97-AF65-F5344CB8AC3E}">
        <p14:creationId xmlns:p14="http://schemas.microsoft.com/office/powerpoint/2010/main" val="176538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599780"/>
            <a:ext cx="11328000" cy="432000"/>
          </a:xfrm>
        </p:spPr>
        <p:txBody>
          <a:bodyPr/>
          <a:lstStyle/>
          <a:p>
            <a:r>
              <a:rPr lang="cs-CZ" sz="3600" dirty="0"/>
              <a:t>Problematika uznávání potencionální nezávislosti Skotska ostatními státy</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432000" y="1387713"/>
            <a:ext cx="11328000" cy="4679250"/>
          </a:xfrm>
        </p:spPr>
        <p:txBody>
          <a:bodyPr/>
          <a:lstStyle/>
          <a:p>
            <a:pPr algn="just"/>
            <a:r>
              <a:rPr lang="cs-CZ" sz="2400" b="1" dirty="0"/>
              <a:t>Rusko</a:t>
            </a:r>
          </a:p>
          <a:p>
            <a:pPr lvl="1" algn="just"/>
            <a:r>
              <a:rPr lang="cs-CZ" sz="2000" dirty="0"/>
              <a:t>Rusko má několik důvodů, aby si přálo skotskou nezávislost.</a:t>
            </a:r>
          </a:p>
          <a:p>
            <a:pPr lvl="1" algn="just"/>
            <a:r>
              <a:rPr lang="cs-CZ" sz="2000" dirty="0"/>
              <a:t>Jednalo by se o nemalou komplikaci pro NATO, do popředí by se dostala revize evropských hranic, včetně křehkých hranic na Ukrajině. Případnou skotskou samostatnost by tak Putin uvítal.</a:t>
            </a:r>
          </a:p>
          <a:p>
            <a:pPr lvl="1" algn="just"/>
            <a:r>
              <a:rPr lang="cs-CZ" sz="2000" dirty="0"/>
              <a:t>Do rukou by dostali argument k samostatnosti Doněcké lidové republiky či Krymu, pokud by Skotsko vytvořilo mezinárodní precedent.</a:t>
            </a:r>
          </a:p>
          <a:p>
            <a:pPr lvl="1" algn="just"/>
            <a:r>
              <a:rPr lang="cs-CZ" sz="2000" dirty="0"/>
              <a:t>Pro Rusko navíc může být vítané oslabení VB, tradičního spojence USA a člena NATO, v podobě jejího „rozpadu“.</a:t>
            </a:r>
          </a:p>
          <a:p>
            <a:pPr lvl="1" algn="just"/>
            <a:r>
              <a:rPr lang="cs-CZ" sz="2000" dirty="0"/>
              <a:t>Ruští pozorovatelé skotského referenda v čele s Igorem </a:t>
            </a:r>
            <a:r>
              <a:rPr lang="cs-CZ" sz="2000" dirty="0" err="1"/>
              <a:t>Borisovem</a:t>
            </a:r>
            <a:r>
              <a:rPr lang="cs-CZ" sz="2000" dirty="0"/>
              <a:t> uvedli, že skotské referendum nesplňovalo mezinárodní kritéria. RT označila skotské referendum za zmanipulované a vysokou účast za „severokorejskou“.</a:t>
            </a:r>
          </a:p>
          <a:p>
            <a:pPr lvl="1" algn="just"/>
            <a:r>
              <a:rPr lang="cs-CZ" sz="2000" dirty="0"/>
              <a:t>Minulý rok premiér Johnson obdržel zprávu o ruském vlivu, zpravodajský výbor britského parlamentu ji zveřejnil teprve letos. Z dokumentu vyplývá, že Spojené království je pro Rusko prioritním cílem pro dezinformace. Dále že existují důkazy o pokusu o ovlivnění skotského referenda o nezávislost v roce 2014 ruskými tajnými službami.</a:t>
            </a:r>
          </a:p>
          <a:p>
            <a:pPr lvl="1" algn="just"/>
            <a:endParaRPr lang="cs-CZ" sz="1800" dirty="0"/>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16</a:t>
            </a:fld>
            <a:endParaRPr lang="cs-CZ" dirty="0"/>
          </a:p>
        </p:txBody>
      </p:sp>
    </p:spTree>
    <p:extLst>
      <p:ext uri="{BB962C8B-B14F-4D97-AF65-F5344CB8AC3E}">
        <p14:creationId xmlns:p14="http://schemas.microsoft.com/office/powerpoint/2010/main" val="30374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599780"/>
            <a:ext cx="11328000" cy="432000"/>
          </a:xfrm>
        </p:spPr>
        <p:txBody>
          <a:bodyPr/>
          <a:lstStyle/>
          <a:p>
            <a:r>
              <a:rPr lang="cs-CZ" sz="4800" dirty="0"/>
              <a:t>Nezávislé Skotsko a mezinárodní organizace</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432000" y="1387713"/>
            <a:ext cx="11328000" cy="4679250"/>
          </a:xfrm>
        </p:spPr>
        <p:txBody>
          <a:bodyPr/>
          <a:lstStyle/>
          <a:p>
            <a:pPr lvl="1" algn="just">
              <a:lnSpc>
                <a:spcPct val="100000"/>
              </a:lnSpc>
              <a:spcAft>
                <a:spcPts val="600"/>
              </a:spcAft>
            </a:pPr>
            <a:r>
              <a:rPr lang="cs-CZ" sz="2000" dirty="0"/>
              <a:t>Kritici skotského vládního plánu tvrdí, že odtržení od VB ohrozí skotské členství v mezinárodních organizacích, zejména v Evropské unii a v Severoatlantické alianci.</a:t>
            </a:r>
          </a:p>
          <a:p>
            <a:pPr lvl="1" algn="just">
              <a:lnSpc>
                <a:spcPct val="100000"/>
              </a:lnSpc>
              <a:spcAft>
                <a:spcPts val="600"/>
              </a:spcAft>
            </a:pPr>
            <a:r>
              <a:rPr lang="cs-CZ" sz="2000" dirty="0" err="1"/>
              <a:t>Salmond</a:t>
            </a:r>
            <a:r>
              <a:rPr lang="cs-CZ" sz="2000" dirty="0"/>
              <a:t> v čele SNP tvrdil, že členství v těchto organizacích se dá jednoduše převést na nezávislé Skotsko na základě principu kontinuity či by bylo přijetí založeno na formálním podpisu.</a:t>
            </a:r>
          </a:p>
          <a:p>
            <a:pPr lvl="1" algn="just">
              <a:lnSpc>
                <a:spcPct val="100000"/>
              </a:lnSpc>
              <a:spcAft>
                <a:spcPts val="600"/>
              </a:spcAft>
            </a:pPr>
            <a:r>
              <a:rPr lang="cs-CZ" sz="2000" dirty="0"/>
              <a:t>Postoje opozice však mluví o velkých obtížích a </a:t>
            </a:r>
            <a:r>
              <a:rPr lang="cs-CZ" sz="2000" dirty="0" err="1"/>
              <a:t>Salmondovy</a:t>
            </a:r>
            <a:r>
              <a:rPr lang="cs-CZ" sz="2000" dirty="0"/>
              <a:t> výroky hodnotí jako přehnaně optimistické.</a:t>
            </a:r>
          </a:p>
          <a:p>
            <a:pPr lvl="1" algn="just">
              <a:lnSpc>
                <a:spcPct val="100000"/>
              </a:lnSpc>
              <a:spcAft>
                <a:spcPts val="600"/>
              </a:spcAft>
            </a:pPr>
            <a:r>
              <a:rPr lang="cs-CZ" sz="2000" dirty="0"/>
              <a:t>I když by skotský výsledek referenda byl demokratický a legitimní, nemusí to nutně znamenat hladký průběh procesu začleňování Skotska do mezinárodních organizací.</a:t>
            </a:r>
          </a:p>
          <a:p>
            <a:pPr lvl="1" algn="just">
              <a:lnSpc>
                <a:spcPct val="100000"/>
              </a:lnSpc>
              <a:spcAft>
                <a:spcPts val="600"/>
              </a:spcAft>
            </a:pPr>
            <a:r>
              <a:rPr lang="cs-CZ" sz="2000" dirty="0"/>
              <a:t>Za Skotsko v současnosti platí náklady pojící se se členstvím v organizacích, jako jsou například různá shromáždění, setkání nebo odborné výbory, Velká Británie, kde jsou tyto náklady „skryté“ v britském resortním rozpočtu, a reálně se ve skotských výdajích prakticky neprojevují.</a:t>
            </a:r>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17</a:t>
            </a:fld>
            <a:endParaRPr lang="cs-CZ" dirty="0"/>
          </a:p>
        </p:txBody>
      </p:sp>
    </p:spTree>
    <p:extLst>
      <p:ext uri="{BB962C8B-B14F-4D97-AF65-F5344CB8AC3E}">
        <p14:creationId xmlns:p14="http://schemas.microsoft.com/office/powerpoint/2010/main" val="5041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289061"/>
            <a:ext cx="11328000" cy="432000"/>
          </a:xfrm>
        </p:spPr>
        <p:txBody>
          <a:bodyPr/>
          <a:lstStyle/>
          <a:p>
            <a:r>
              <a:rPr lang="cs-CZ" sz="4800" dirty="0"/>
              <a:t>Nezávislé Skotsko a mezinárodní organizace</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432000" y="987525"/>
            <a:ext cx="11328000" cy="5489812"/>
          </a:xfrm>
        </p:spPr>
        <p:txBody>
          <a:bodyPr/>
          <a:lstStyle/>
          <a:p>
            <a:pPr lvl="1" algn="just"/>
            <a:r>
              <a:rPr lang="cs-CZ" sz="2000" b="1" dirty="0"/>
              <a:t>OSN</a:t>
            </a:r>
          </a:p>
          <a:p>
            <a:pPr lvl="2" algn="just"/>
            <a:r>
              <a:rPr lang="cs-CZ" sz="1800" dirty="0"/>
              <a:t>Nezávislé Skotsko by mělo být bráno jako nově vzniklý stát nejen v rámci OSN, ale i v mezinárodním právu obecně, bude tak muset požádat o členství v OSN (což musí rezolucí odsouhlasit Rada Bezpečnosti OSN a Valné shromáždění OSN).</a:t>
            </a:r>
          </a:p>
          <a:p>
            <a:pPr lvl="2" algn="just"/>
            <a:r>
              <a:rPr lang="cs-CZ" sz="1800" dirty="0"/>
              <a:t> Je velice pravděpodobné, že vstup nezávislého Skotska do OSN by nebyl blokován, i když většina států si přeje zachování jednotné Velké Británie.</a:t>
            </a:r>
          </a:p>
          <a:p>
            <a:pPr lvl="2" algn="just"/>
            <a:r>
              <a:rPr lang="cs-CZ" sz="1800" dirty="0"/>
              <a:t>Po formálním přijetí by nezávislé Skotsko ztratilo možnost práva veta v Radě bezpečnosti OSN, jako má nyní jakožto součást Velké Británie.</a:t>
            </a:r>
          </a:p>
          <a:p>
            <a:pPr lvl="2" algn="just"/>
            <a:r>
              <a:rPr lang="cs-CZ" sz="1800" dirty="0"/>
              <a:t>Potenciální nezávislé Skotsko by se mělo po požádání hladce stát 194. zemí Organizace spojených národů.</a:t>
            </a:r>
          </a:p>
          <a:p>
            <a:pPr lvl="1" algn="just"/>
            <a:r>
              <a:rPr lang="cs-CZ" sz="2000" b="1" dirty="0"/>
              <a:t>Rada Evropy</a:t>
            </a:r>
          </a:p>
          <a:p>
            <a:pPr lvl="2" algn="just"/>
            <a:r>
              <a:rPr lang="cs-CZ" sz="1800" dirty="0"/>
              <a:t>Podobný přístup, jako u vstupu do OSN, by měl pro Skotsko platit při jeho vstupu do Rady Evropy.</a:t>
            </a:r>
          </a:p>
          <a:p>
            <a:pPr lvl="2" algn="just"/>
            <a:r>
              <a:rPr lang="cs-CZ" sz="1800" dirty="0"/>
              <a:t>U Rady Evropy bude pravděpodobně také stačit pouze formální ratifikace.</a:t>
            </a:r>
            <a:endParaRPr lang="cs-CZ" sz="2000" dirty="0"/>
          </a:p>
          <a:p>
            <a:pPr lvl="1" algn="just"/>
            <a:r>
              <a:rPr lang="cs-CZ" sz="2000" b="1" dirty="0" err="1"/>
              <a:t>Commonwelth</a:t>
            </a:r>
            <a:endParaRPr lang="cs-CZ" sz="2000" b="1" dirty="0"/>
          </a:p>
          <a:p>
            <a:pPr lvl="2" algn="just"/>
            <a:r>
              <a:rPr lang="cs-CZ" sz="1800" dirty="0"/>
              <a:t>Dále by se nezávislé Skotsko stalo také 54. členem </a:t>
            </a:r>
            <a:r>
              <a:rPr lang="cs-CZ" sz="1800" dirty="0" err="1"/>
              <a:t>Commonwealthu</a:t>
            </a:r>
            <a:r>
              <a:rPr lang="cs-CZ" sz="1800" dirty="0"/>
              <a:t> (organizace sdružující Království Velké Británie a Severního Irska a jeho bývalá dominia a kolonie).</a:t>
            </a:r>
          </a:p>
          <a:p>
            <a:pPr lvl="2" algn="just"/>
            <a:r>
              <a:rPr lang="cs-CZ" sz="1800" dirty="0"/>
              <a:t>Skotsko se vyjádřilo, že v případě nezávislosti by si jako hlavu státu ponechalo britskou královnu.</a:t>
            </a:r>
          </a:p>
          <a:p>
            <a:pPr lvl="2" algn="just"/>
            <a:r>
              <a:rPr lang="cs-CZ" sz="1800" dirty="0"/>
              <a:t>Bylo by ovšem nutné, aby tento krok odhlasoval britský parlament ve </a:t>
            </a:r>
            <a:r>
              <a:rPr lang="cs-CZ" sz="1800" dirty="0" err="1"/>
              <a:t>Westminsteru</a:t>
            </a:r>
            <a:r>
              <a:rPr lang="cs-CZ" sz="1800" dirty="0"/>
              <a:t>. Dalo by se ale očekávat, po vzoru ostatních států </a:t>
            </a:r>
            <a:r>
              <a:rPr lang="cs-CZ" sz="1800" dirty="0" err="1"/>
              <a:t>Commonwealthu</a:t>
            </a:r>
            <a:r>
              <a:rPr lang="cs-CZ" sz="1800" dirty="0"/>
              <a:t>, že toto by byl jeden z politických kroků, který by nečinil žádné překážky, a Skotsko by se stalo dalším členem organizace.</a:t>
            </a:r>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18</a:t>
            </a:fld>
            <a:endParaRPr lang="cs-CZ" dirty="0"/>
          </a:p>
        </p:txBody>
      </p:sp>
    </p:spTree>
    <p:extLst>
      <p:ext uri="{BB962C8B-B14F-4D97-AF65-F5344CB8AC3E}">
        <p14:creationId xmlns:p14="http://schemas.microsoft.com/office/powerpoint/2010/main" val="66129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333449"/>
            <a:ext cx="11328000" cy="432000"/>
          </a:xfrm>
        </p:spPr>
        <p:txBody>
          <a:bodyPr/>
          <a:lstStyle/>
          <a:p>
            <a:r>
              <a:rPr lang="cs-CZ" sz="4800" dirty="0"/>
              <a:t>Nezávislé Skotsko a mezinárodní organizace</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0" y="868023"/>
            <a:ext cx="11760000" cy="5809408"/>
          </a:xfrm>
        </p:spPr>
        <p:txBody>
          <a:bodyPr/>
          <a:lstStyle/>
          <a:p>
            <a:pPr lvl="1" algn="just"/>
            <a:r>
              <a:rPr lang="cs-CZ" sz="2000" b="1" dirty="0"/>
              <a:t>EU</a:t>
            </a:r>
          </a:p>
          <a:p>
            <a:pPr lvl="2" algn="just"/>
            <a:r>
              <a:rPr lang="cs-CZ" sz="1800" dirty="0"/>
              <a:t>Skotsko, jako následnický stát Velké Británie, počítalo po vyhlášení nezávislosti s hladkým připojením k Evropské unii.</a:t>
            </a:r>
          </a:p>
          <a:p>
            <a:pPr lvl="2" algn="just"/>
            <a:r>
              <a:rPr lang="cs-CZ" sz="1800" dirty="0" err="1"/>
              <a:t>Salmond</a:t>
            </a:r>
            <a:r>
              <a:rPr lang="cs-CZ" sz="1800" dirty="0"/>
              <a:t> a Skotská vláda se vyjádřili v tom smyslu, že otázka vstupu Skotska do EU je prakticky vyřešená, šlo by jen o „doladění“ témat.</a:t>
            </a:r>
          </a:p>
          <a:p>
            <a:pPr lvl="2" algn="just"/>
            <a:r>
              <a:rPr lang="cs-CZ" sz="1800" dirty="0"/>
              <a:t>Skotsko by se v den vyhlášení případné skotské nezávislosti, 24. března 2016, stalo automaticky i dvacátým devátým členem Evropské unie. Skotští představitelé uváděli jako argument, že Skotsko jakožto součást Velké Británie je součástí EU už od roku 1974.</a:t>
            </a:r>
          </a:p>
          <a:p>
            <a:pPr lvl="2" algn="just"/>
            <a:r>
              <a:rPr lang="cs-CZ" sz="1800" dirty="0"/>
              <a:t> Odtržení regionu od státu, který je členem EU, je zatím bezprecedentní. Smlouvy EU se o této situaci – tedy vzniku nového státu odtržením od mateřského státu, který je členem Evropské unie, nezmiňují.</a:t>
            </a:r>
          </a:p>
          <a:p>
            <a:pPr lvl="2" algn="just"/>
            <a:r>
              <a:rPr lang="cs-CZ" sz="1800" dirty="0"/>
              <a:t>Pokud by bylo nějakému následnickému nezávislému státu umožněno automatické zdědění těchto smluv od mateřského státu, znamenalo by to určité obejití pravidel členství v EU (kdy stát musí splnit asociační podmínky či kritéria a musí byt jednomyslně přijat všemi členskými státy Evropské unie). Zejména druhá podmínka – jednomyslné přijetí členskými státy – je v současné době velmi problematická.</a:t>
            </a:r>
          </a:p>
          <a:p>
            <a:pPr lvl="2" algn="just"/>
            <a:r>
              <a:rPr lang="cs-CZ" sz="1800" dirty="0"/>
              <a:t>V případě vyhlášení nezávislosti Skotska by VB byla považována za mateřský stát, zatímco Skotsko by bylo považováno za odtržený stát, pro který by platila mezinárodní pravidla vzniku nového státu, včetně potřeby vyjednání nových smluv.</a:t>
            </a:r>
          </a:p>
          <a:p>
            <a:pPr lvl="2" algn="just"/>
            <a:r>
              <a:rPr lang="cs-CZ" sz="1800" dirty="0"/>
              <a:t>Velká Británie by ovšem musela snížit poměr svého podílu europoslanců a reprezentantů v institucích Evropské unie, které by si stejně vyžádaly úpravy unijních smluv.</a:t>
            </a:r>
          </a:p>
          <a:p>
            <a:pPr lvl="2" algn="just"/>
            <a:r>
              <a:rPr lang="cs-CZ" sz="1800" dirty="0"/>
              <a:t>Pokud by Skotsko vyhlásilo samostatnost, ocitlo by se „vně“ Evropské unie jako třetí stát, a s největší pravděpodobností by muselo s Evropskou unií uzavřít asociační dohody. Otázka jeho členství by se pravděpodobně protáhla na několik let a byla by brzděna státy, které mají na svém území separatistické regiony, pro které by skotské osamostatnění se, popřípadě hladký vstup do EU, vytvářelo precedens. </a:t>
            </a:r>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19</a:t>
            </a:fld>
            <a:endParaRPr lang="cs-CZ" dirty="0"/>
          </a:p>
        </p:txBody>
      </p:sp>
    </p:spTree>
    <p:extLst>
      <p:ext uri="{BB962C8B-B14F-4D97-AF65-F5344CB8AC3E}">
        <p14:creationId xmlns:p14="http://schemas.microsoft.com/office/powerpoint/2010/main" val="211346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5274D75-7A11-4A9A-8A61-B129967CB8E9}"/>
              </a:ext>
            </a:extLst>
          </p:cNvPr>
          <p:cNvSpPr>
            <a:spLocks noGrp="1"/>
          </p:cNvSpPr>
          <p:nvPr>
            <p:ph type="title"/>
          </p:nvPr>
        </p:nvSpPr>
        <p:spPr/>
        <p:txBody>
          <a:bodyPr/>
          <a:lstStyle/>
          <a:p>
            <a:r>
              <a:rPr lang="cs-CZ" sz="4800" dirty="0"/>
              <a:t>Skotsko</a:t>
            </a:r>
          </a:p>
        </p:txBody>
      </p:sp>
      <p:sp>
        <p:nvSpPr>
          <p:cNvPr id="29" name="Zástupný symbol pro text 28">
            <a:extLst>
              <a:ext uri="{FF2B5EF4-FFF2-40B4-BE49-F238E27FC236}">
                <a16:creationId xmlns:a16="http://schemas.microsoft.com/office/drawing/2014/main" id="{5858DA80-DC0D-4CC9-A980-2149CFC5E75D}"/>
              </a:ext>
            </a:extLst>
          </p:cNvPr>
          <p:cNvSpPr>
            <a:spLocks noGrp="1"/>
          </p:cNvSpPr>
          <p:nvPr>
            <p:ph type="body" sz="quarter" idx="32"/>
          </p:nvPr>
        </p:nvSpPr>
        <p:spPr/>
        <p:txBody>
          <a:bodyPr/>
          <a:lstStyle/>
          <a:p>
            <a:r>
              <a:rPr lang="cs-CZ" sz="2400" dirty="0"/>
              <a:t>Základní údaje</a:t>
            </a:r>
          </a:p>
        </p:txBody>
      </p:sp>
      <mc:AlternateContent xmlns:mc="http://schemas.openxmlformats.org/markup-compatibility/2006" xmlns:a14="http://schemas.microsoft.com/office/drawing/2010/main">
        <mc:Choice Requires="a14">
          <p:sp>
            <p:nvSpPr>
              <p:cNvPr id="27" name="Zástupný symbol pro obsah 26">
                <a:extLst>
                  <a:ext uri="{FF2B5EF4-FFF2-40B4-BE49-F238E27FC236}">
                    <a16:creationId xmlns:a16="http://schemas.microsoft.com/office/drawing/2014/main" id="{CDFF5B2D-1339-4925-AEBE-AD219038B74C}"/>
                  </a:ext>
                </a:extLst>
              </p:cNvPr>
              <p:cNvSpPr>
                <a:spLocks noGrp="1"/>
              </p:cNvSpPr>
              <p:nvPr>
                <p:ph sz="half" idx="1"/>
              </p:nvPr>
            </p:nvSpPr>
            <p:spPr>
              <a:xfrm>
                <a:off x="431801" y="1675296"/>
                <a:ext cx="5472000" cy="4794084"/>
              </a:xfrm>
            </p:spPr>
            <p:txBody>
              <a:bodyPr/>
              <a:lstStyle/>
              <a:p>
                <a:r>
                  <a:rPr lang="cs-CZ" sz="2400" dirty="0"/>
                  <a:t>Hlavní město: Edinburgh</a:t>
                </a:r>
              </a:p>
              <a:p>
                <a:r>
                  <a:rPr lang="cs-CZ" sz="2400" dirty="0"/>
                  <a:t>Rozloha: 78 772 </a:t>
                </a:r>
                <a14:m>
                  <m:oMath xmlns:m="http://schemas.openxmlformats.org/officeDocument/2006/math">
                    <m:sSup>
                      <m:sSupPr>
                        <m:ctrlPr>
                          <a:rPr lang="cs-CZ" sz="2400" i="1" smtClean="0">
                            <a:latin typeface="Cambria Math" panose="02040503050406030204" pitchFamily="18" charset="0"/>
                          </a:rPr>
                        </m:ctrlPr>
                      </m:sSupPr>
                      <m:e>
                        <m:r>
                          <a:rPr lang="cs-CZ" sz="2400" b="0" i="1" smtClean="0">
                            <a:latin typeface="Cambria Math" panose="02040503050406030204" pitchFamily="18" charset="0"/>
                          </a:rPr>
                          <m:t>𝑘𝑚</m:t>
                        </m:r>
                      </m:e>
                      <m:sup>
                        <m:r>
                          <a:rPr lang="cs-CZ" sz="2400" b="0" i="1" smtClean="0">
                            <a:latin typeface="Cambria Math" panose="02040503050406030204" pitchFamily="18" charset="0"/>
                          </a:rPr>
                          <m:t>2</m:t>
                        </m:r>
                      </m:sup>
                    </m:sSup>
                  </m:oMath>
                </a14:m>
                <a:endParaRPr lang="cs-CZ" sz="2400" dirty="0"/>
              </a:p>
              <a:p>
                <a:r>
                  <a:rPr lang="cs-CZ" sz="2400" dirty="0"/>
                  <a:t>Počet obyvatel: 5 438 100 (2018)</a:t>
                </a:r>
              </a:p>
              <a:p>
                <a:r>
                  <a:rPr lang="cs-CZ" sz="2400" dirty="0"/>
                  <a:t>Jazyk: angličtina, skotština, skotská gaelština</a:t>
                </a:r>
              </a:p>
              <a:p>
                <a:r>
                  <a:rPr lang="cs-CZ" sz="2400" dirty="0"/>
                  <a:t>Národnostní složení: 88 % Skotové, 8 % Angličané, Irové a Velšané, 4 % ostatní</a:t>
                </a:r>
              </a:p>
              <a:p>
                <a:r>
                  <a:rPr lang="cs-CZ" sz="2400" dirty="0"/>
                  <a:t>Státní zřízení: konstituční monarchie</a:t>
                </a:r>
              </a:p>
              <a:p>
                <a:r>
                  <a:rPr lang="cs-CZ" sz="2400" dirty="0"/>
                  <a:t>Královna: Alžběta II.</a:t>
                </a:r>
              </a:p>
              <a:p>
                <a:r>
                  <a:rPr lang="cs-CZ" sz="2400" dirty="0"/>
                  <a:t>Předseda vlády: Nicola </a:t>
                </a:r>
                <a:r>
                  <a:rPr lang="cs-CZ" sz="2400" dirty="0" err="1"/>
                  <a:t>Sturgeonová</a:t>
                </a:r>
                <a:endParaRPr lang="cs-CZ" sz="2400" dirty="0"/>
              </a:p>
              <a:p>
                <a:r>
                  <a:rPr lang="cs-CZ" sz="2400" dirty="0"/>
                  <a:t>Měna: libra šterlinků (GBP)</a:t>
                </a:r>
              </a:p>
            </p:txBody>
          </p:sp>
        </mc:Choice>
        <mc:Fallback xmlns="">
          <p:sp>
            <p:nvSpPr>
              <p:cNvPr id="27" name="Zástupný symbol pro obsah 26">
                <a:extLst>
                  <a:ext uri="{FF2B5EF4-FFF2-40B4-BE49-F238E27FC236}">
                    <a16:creationId xmlns:a16="http://schemas.microsoft.com/office/drawing/2014/main" id="{CDFF5B2D-1339-4925-AEBE-AD219038B74C}"/>
                  </a:ext>
                </a:extLst>
              </p:cNvPr>
              <p:cNvSpPr>
                <a:spLocks noGrp="1" noRot="1" noChangeAspect="1" noMove="1" noResize="1" noEditPoints="1" noAdjustHandles="1" noChangeArrowheads="1" noChangeShapeType="1" noTextEdit="1"/>
              </p:cNvSpPr>
              <p:nvPr>
                <p:ph sz="half" idx="1"/>
              </p:nvPr>
            </p:nvSpPr>
            <p:spPr>
              <a:xfrm>
                <a:off x="431801" y="1675296"/>
                <a:ext cx="5472000" cy="4794084"/>
              </a:xfrm>
              <a:blipFill>
                <a:blip r:embed="rId3"/>
                <a:stretch>
                  <a:fillRect l="-3233" t="-2799" b="-509"/>
                </a:stretch>
              </a:blipFill>
            </p:spPr>
            <p:txBody>
              <a:bodyPr/>
              <a:lstStyle/>
              <a:p>
                <a:r>
                  <a:rPr lang="cs-CZ">
                    <a:noFill/>
                  </a:rPr>
                  <a:t> </a:t>
                </a:r>
              </a:p>
            </p:txBody>
          </p:sp>
        </mc:Fallback>
      </mc:AlternateContent>
      <p:sp>
        <p:nvSpPr>
          <p:cNvPr id="6" name="Zástupný symbol pro číslo snímku 5">
            <a:extLst>
              <a:ext uri="{FF2B5EF4-FFF2-40B4-BE49-F238E27FC236}">
                <a16:creationId xmlns:a16="http://schemas.microsoft.com/office/drawing/2014/main" id="{29A2408A-2AD9-430A-9BE8-265F9CD7D08F}"/>
              </a:ext>
            </a:extLst>
          </p:cNvPr>
          <p:cNvSpPr>
            <a:spLocks noGrp="1"/>
          </p:cNvSpPr>
          <p:nvPr>
            <p:ph type="sldNum" sz="quarter" idx="33"/>
          </p:nvPr>
        </p:nvSpPr>
        <p:spPr/>
        <p:txBody>
          <a:bodyPr/>
          <a:lstStyle/>
          <a:p>
            <a:pPr rtl="0"/>
            <a:fld id="{19B51A1E-902D-48AF-9020-955120F399B6}" type="slidenum">
              <a:rPr lang="cs-CZ" smtClean="0"/>
              <a:pPr rtl="0"/>
              <a:t>2</a:t>
            </a:fld>
            <a:endParaRPr lang="cs-CZ" dirty="0"/>
          </a:p>
        </p:txBody>
      </p:sp>
      <p:pic>
        <p:nvPicPr>
          <p:cNvPr id="46" name="Obrázek 45">
            <a:extLst>
              <a:ext uri="{FF2B5EF4-FFF2-40B4-BE49-F238E27FC236}">
                <a16:creationId xmlns:a16="http://schemas.microsoft.com/office/drawing/2014/main" id="{A67253EA-BE66-4C1B-8F32-37B0B17DADBD}"/>
              </a:ext>
            </a:extLst>
          </p:cNvPr>
          <p:cNvPicPr>
            <a:picLocks noChangeAspect="1"/>
          </p:cNvPicPr>
          <p:nvPr/>
        </p:nvPicPr>
        <p:blipFill>
          <a:blip r:embed="rId4"/>
          <a:stretch>
            <a:fillRect/>
          </a:stretch>
        </p:blipFill>
        <p:spPr>
          <a:xfrm>
            <a:off x="9266798" y="175996"/>
            <a:ext cx="1857115" cy="2124075"/>
          </a:xfrm>
          <a:prstGeom prst="rect">
            <a:avLst/>
          </a:prstGeom>
        </p:spPr>
      </p:pic>
      <p:pic>
        <p:nvPicPr>
          <p:cNvPr id="50" name="Obrázek 49">
            <a:extLst>
              <a:ext uri="{FF2B5EF4-FFF2-40B4-BE49-F238E27FC236}">
                <a16:creationId xmlns:a16="http://schemas.microsoft.com/office/drawing/2014/main" id="{41C5F6AD-C29E-409F-B9B9-2A4EA51533DF}"/>
              </a:ext>
            </a:extLst>
          </p:cNvPr>
          <p:cNvPicPr>
            <a:picLocks noChangeAspect="1"/>
          </p:cNvPicPr>
          <p:nvPr/>
        </p:nvPicPr>
        <p:blipFill>
          <a:blip r:embed="rId5"/>
          <a:stretch>
            <a:fillRect/>
          </a:stretch>
        </p:blipFill>
        <p:spPr>
          <a:xfrm>
            <a:off x="5433965" y="289529"/>
            <a:ext cx="2662571" cy="1597542"/>
          </a:xfrm>
          <a:prstGeom prst="rect">
            <a:avLst/>
          </a:prstGeom>
        </p:spPr>
      </p:pic>
      <p:pic>
        <p:nvPicPr>
          <p:cNvPr id="52" name="Obrázek 51">
            <a:extLst>
              <a:ext uri="{FF2B5EF4-FFF2-40B4-BE49-F238E27FC236}">
                <a16:creationId xmlns:a16="http://schemas.microsoft.com/office/drawing/2014/main" id="{39ABA613-B374-47EC-A9FC-AC16FF5F2E00}"/>
              </a:ext>
            </a:extLst>
          </p:cNvPr>
          <p:cNvPicPr>
            <a:picLocks noChangeAspect="1"/>
          </p:cNvPicPr>
          <p:nvPr/>
        </p:nvPicPr>
        <p:blipFill>
          <a:blip r:embed="rId6"/>
          <a:stretch>
            <a:fillRect/>
          </a:stretch>
        </p:blipFill>
        <p:spPr>
          <a:xfrm>
            <a:off x="5903801" y="2440917"/>
            <a:ext cx="5654575" cy="4236514"/>
          </a:xfrm>
          <a:prstGeom prst="rect">
            <a:avLst/>
          </a:prstGeom>
        </p:spPr>
      </p:pic>
    </p:spTree>
    <p:extLst>
      <p:ext uri="{BB962C8B-B14F-4D97-AF65-F5344CB8AC3E}">
        <p14:creationId xmlns:p14="http://schemas.microsoft.com/office/powerpoint/2010/main" val="60477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a:xfrm>
            <a:off x="432000" y="297939"/>
            <a:ext cx="11328000" cy="432000"/>
          </a:xfrm>
        </p:spPr>
        <p:txBody>
          <a:bodyPr/>
          <a:lstStyle/>
          <a:p>
            <a:r>
              <a:rPr lang="cs-CZ" sz="4800" dirty="0"/>
              <a:t>Nezávislé Skotsko a mezinárodní organizace</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idx="1"/>
          </p:nvPr>
        </p:nvSpPr>
        <p:spPr>
          <a:xfrm>
            <a:off x="432000" y="921289"/>
            <a:ext cx="11328000" cy="5756142"/>
          </a:xfrm>
        </p:spPr>
        <p:txBody>
          <a:bodyPr/>
          <a:lstStyle/>
          <a:p>
            <a:pPr lvl="1" algn="just"/>
            <a:r>
              <a:rPr lang="cs-CZ" sz="2000" b="1" dirty="0"/>
              <a:t>EU</a:t>
            </a:r>
          </a:p>
          <a:p>
            <a:pPr lvl="2" algn="just"/>
            <a:r>
              <a:rPr lang="cs-CZ" sz="1800" dirty="0"/>
              <a:t>Pozice, kterou k této problematice má Evropské komise, je taková, že každý nově vzniklý nezávislý stát by nebyl součástí Evropské unie a musel by zažádat o členství EU.</a:t>
            </a:r>
          </a:p>
          <a:p>
            <a:pPr lvl="2" algn="just"/>
            <a:r>
              <a:rPr lang="cs-CZ" sz="1800" dirty="0"/>
              <a:t>Existují zde tedy dva protichůdné názorové proudy ohledně vstupu Skotska do Evropské unie.</a:t>
            </a:r>
          </a:p>
          <a:p>
            <a:pPr lvl="3" algn="just"/>
            <a:r>
              <a:rPr lang="cs-CZ" sz="1800" dirty="0"/>
              <a:t>První možností, kterou vyhlásila skotská vláda a parlament v čele s kampaní SNP, ale která je legálně sporná, je pouze „přidat“ Skotsko, na základě existujících smluv o EU, na seznam členských států se stejnými podmínkami členství, jako mělo v rámci Velké Británie. Šlo by o tzv. princip kontinuity.</a:t>
            </a:r>
          </a:p>
          <a:p>
            <a:pPr lvl="3" algn="just"/>
            <a:r>
              <a:rPr lang="cs-CZ" sz="1800" dirty="0"/>
              <a:t>Druhou možností, kterou propagují zbylí aktéři, je podání přihlášky o připojení se do Evropské unie. Skotsko by se tak připojilo k řadě balkánských zemí. </a:t>
            </a:r>
          </a:p>
          <a:p>
            <a:pPr lvl="1" algn="just"/>
            <a:r>
              <a:rPr lang="cs-CZ" sz="2000" b="1" dirty="0"/>
              <a:t>NATO</a:t>
            </a:r>
          </a:p>
          <a:p>
            <a:pPr lvl="2" algn="just"/>
            <a:r>
              <a:rPr lang="cs-CZ" sz="1800" dirty="0"/>
              <a:t>Nově vzniklé samostatné Skotsko by se stalo novou zemí, tudíž by nebylo signatářem Washingtonské smlouvy, která je zakládající úmluvou Aliance.</a:t>
            </a:r>
          </a:p>
          <a:p>
            <a:pPr lvl="2" algn="just"/>
            <a:r>
              <a:rPr lang="cs-CZ" sz="1800" dirty="0"/>
              <a:t>V dubnu 2013 zástupce NATO Franklin Miller potvrdil, že nezávislé Skotsko bude muset požádat o členství v NATO. Toto členství bude muset schválit všech 28 členských států, a o hladkém vstupu do Aliance nebudou rozhodovat jen „klasické“ otázky ohledně příspěvku do rozpočtu, schopnosti, otázka misí a dalších cílů, ohledně kterých Skotská vláda vyjádřila kladný postoj.</a:t>
            </a:r>
          </a:p>
          <a:p>
            <a:pPr lvl="2" algn="just"/>
            <a:r>
              <a:rPr lang="cs-CZ" sz="1800" dirty="0"/>
              <a:t>Otázka vstupu nezávislého Skotska do NATO je tedy minimálně problematická, zejména kvůli skotskému postoji vůči jaderným zbraním a nelze předem říci, jestli by se Skotsku podařilo stát se jednoduše členem NATO.</a:t>
            </a:r>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20</a:t>
            </a:fld>
            <a:endParaRPr lang="cs-CZ" dirty="0"/>
          </a:p>
        </p:txBody>
      </p:sp>
    </p:spTree>
    <p:extLst>
      <p:ext uri="{BB962C8B-B14F-4D97-AF65-F5344CB8AC3E}">
        <p14:creationId xmlns:p14="http://schemas.microsoft.com/office/powerpoint/2010/main" val="134634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32D0D0-B96C-4C8D-8FA2-134E8CD3AFF6}"/>
              </a:ext>
            </a:extLst>
          </p:cNvPr>
          <p:cNvSpPr>
            <a:spLocks noGrp="1"/>
          </p:cNvSpPr>
          <p:nvPr>
            <p:ph type="title"/>
          </p:nvPr>
        </p:nvSpPr>
        <p:spPr/>
        <p:txBody>
          <a:bodyPr/>
          <a:lstStyle/>
          <a:p>
            <a:r>
              <a:rPr lang="cs-CZ" sz="4800" dirty="0"/>
              <a:t>Výsledky referenda</a:t>
            </a:r>
          </a:p>
        </p:txBody>
      </p:sp>
      <p:sp>
        <p:nvSpPr>
          <p:cNvPr id="4" name="Zástupný symbol pro obsah 3">
            <a:extLst>
              <a:ext uri="{FF2B5EF4-FFF2-40B4-BE49-F238E27FC236}">
                <a16:creationId xmlns:a16="http://schemas.microsoft.com/office/drawing/2014/main" id="{9BC460F3-4681-45A1-B9DF-13358CF67A4F}"/>
              </a:ext>
            </a:extLst>
          </p:cNvPr>
          <p:cNvSpPr>
            <a:spLocks noGrp="1"/>
          </p:cNvSpPr>
          <p:nvPr>
            <p:ph idx="1"/>
          </p:nvPr>
        </p:nvSpPr>
        <p:spPr>
          <a:xfrm>
            <a:off x="348111" y="1511999"/>
            <a:ext cx="4978491" cy="2775915"/>
          </a:xfrm>
        </p:spPr>
        <p:txBody>
          <a:bodyPr/>
          <a:lstStyle/>
          <a:p>
            <a:pPr algn="just"/>
            <a:r>
              <a:rPr lang="cs-CZ" sz="2000" dirty="0"/>
              <a:t>Referendum o skotské nezávislosti proběhlo 18. září 2014.</a:t>
            </a:r>
          </a:p>
          <a:p>
            <a:pPr algn="just"/>
            <a:r>
              <a:rPr lang="cs-CZ" sz="2000" dirty="0"/>
              <a:t>Skotský elektorát byl v době konání referenda zahrnut do politiky poměrně bezprecedentně: došlo ke snížení volebního věku na 16 let. Zaregistrováno k volbám bylo 97 % populace. K volbám se dostavilo celých 84,6 % voličů.</a:t>
            </a:r>
          </a:p>
          <a:p>
            <a:pPr algn="just"/>
            <a:r>
              <a:rPr lang="cs-CZ" sz="2000" dirty="0"/>
              <a:t>Výsledek byl oznámen 19. září 2014.</a:t>
            </a:r>
          </a:p>
          <a:p>
            <a:pPr algn="just"/>
            <a:endParaRPr lang="cs-CZ" sz="2000" dirty="0"/>
          </a:p>
        </p:txBody>
      </p:sp>
      <p:sp>
        <p:nvSpPr>
          <p:cNvPr id="5" name="Zástupný symbol pro číslo snímku 4">
            <a:extLst>
              <a:ext uri="{FF2B5EF4-FFF2-40B4-BE49-F238E27FC236}">
                <a16:creationId xmlns:a16="http://schemas.microsoft.com/office/drawing/2014/main" id="{BA95619A-9E60-4489-8613-15B99728C9BD}"/>
              </a:ext>
            </a:extLst>
          </p:cNvPr>
          <p:cNvSpPr>
            <a:spLocks noGrp="1"/>
          </p:cNvSpPr>
          <p:nvPr>
            <p:ph type="sldNum" sz="quarter" idx="33"/>
          </p:nvPr>
        </p:nvSpPr>
        <p:spPr/>
        <p:txBody>
          <a:bodyPr/>
          <a:lstStyle/>
          <a:p>
            <a:pPr rtl="0"/>
            <a:fld id="{19B51A1E-902D-48AF-9020-955120F399B6}" type="slidenum">
              <a:rPr lang="cs-CZ" smtClean="0"/>
              <a:pPr rtl="0"/>
              <a:t>21</a:t>
            </a:fld>
            <a:endParaRPr lang="cs-CZ" dirty="0"/>
          </a:p>
        </p:txBody>
      </p:sp>
      <p:pic>
        <p:nvPicPr>
          <p:cNvPr id="26" name="Obrázek 25">
            <a:extLst>
              <a:ext uri="{FF2B5EF4-FFF2-40B4-BE49-F238E27FC236}">
                <a16:creationId xmlns:a16="http://schemas.microsoft.com/office/drawing/2014/main" id="{C4A04694-00EB-4AF2-850E-368949E38EFC}"/>
              </a:ext>
            </a:extLst>
          </p:cNvPr>
          <p:cNvPicPr>
            <a:picLocks noChangeAspect="1"/>
          </p:cNvPicPr>
          <p:nvPr/>
        </p:nvPicPr>
        <p:blipFill>
          <a:blip r:embed="rId3"/>
          <a:stretch>
            <a:fillRect/>
          </a:stretch>
        </p:blipFill>
        <p:spPr>
          <a:xfrm>
            <a:off x="5519111" y="457155"/>
            <a:ext cx="6397484" cy="359994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28" name="Zástupný symbol pro obsah 3">
            <a:extLst>
              <a:ext uri="{FF2B5EF4-FFF2-40B4-BE49-F238E27FC236}">
                <a16:creationId xmlns:a16="http://schemas.microsoft.com/office/drawing/2014/main" id="{FE461FDD-873F-47EF-AC84-1E3487B5956E}"/>
              </a:ext>
            </a:extLst>
          </p:cNvPr>
          <p:cNvSpPr txBox="1">
            <a:spLocks/>
          </p:cNvSpPr>
          <p:nvPr/>
        </p:nvSpPr>
        <p:spPr>
          <a:xfrm>
            <a:off x="388343" y="4287914"/>
            <a:ext cx="11339313" cy="299644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a:t>Jen ve čtyřech z třiceti dvou skotských regionů vyhrálo nezávislé Skotsko. Celých dvacet osm skotských regionů tak bylo proti nezávislosti a za uchování Skotska v rámci jednotné Velké Británie. </a:t>
            </a:r>
          </a:p>
          <a:p>
            <a:pPr algn="just"/>
            <a:r>
              <a:rPr lang="cs-CZ" sz="2000" dirty="0"/>
              <a:t>ANO 45 %, NE 55 %.</a:t>
            </a:r>
          </a:p>
          <a:p>
            <a:pPr algn="just"/>
            <a:r>
              <a:rPr lang="cs-CZ" sz="2000" dirty="0"/>
              <a:t>Dle skotské vlády je, na základě Edinburské dohody, tento výsledek zafixován nejméně po jednu generaci a referendum se v příštích desetiletích opakovat nebude.</a:t>
            </a:r>
          </a:p>
          <a:p>
            <a:pPr algn="just"/>
            <a:endParaRPr lang="cs-CZ" dirty="0"/>
          </a:p>
        </p:txBody>
      </p:sp>
    </p:spTree>
    <p:extLst>
      <p:ext uri="{BB962C8B-B14F-4D97-AF65-F5344CB8AC3E}">
        <p14:creationId xmlns:p14="http://schemas.microsoft.com/office/powerpoint/2010/main" val="170306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Zástupný symbol obrázku 12">
            <a:extLst>
              <a:ext uri="{FF2B5EF4-FFF2-40B4-BE49-F238E27FC236}">
                <a16:creationId xmlns:a16="http://schemas.microsoft.com/office/drawing/2014/main" id="{CE22CA60-7838-4DB3-8F79-37801550A389}"/>
              </a:ext>
            </a:extLst>
          </p:cNvPr>
          <p:cNvPicPr>
            <a:picLocks noGrp="1" noChangeAspect="1"/>
          </p:cNvPicPr>
          <p:nvPr>
            <p:ph type="pic" sz="quarter" idx="14"/>
          </p:nvPr>
        </p:nvPicPr>
        <p:blipFill>
          <a:blip r:embed="rId3"/>
          <a:srcRect l="16547" r="16547"/>
          <a:stretch>
            <a:fillRect/>
          </a:stretch>
        </p:blipFill>
        <p:spPr/>
      </p:pic>
      <p:sp>
        <p:nvSpPr>
          <p:cNvPr id="2" name="Nadpis 1">
            <a:extLst>
              <a:ext uri="{FF2B5EF4-FFF2-40B4-BE49-F238E27FC236}">
                <a16:creationId xmlns:a16="http://schemas.microsoft.com/office/drawing/2014/main" id="{9FD246CE-2829-4244-A5F8-3E8AA439A063}"/>
              </a:ext>
            </a:extLst>
          </p:cNvPr>
          <p:cNvSpPr>
            <a:spLocks noGrp="1"/>
          </p:cNvSpPr>
          <p:nvPr>
            <p:ph type="title"/>
          </p:nvPr>
        </p:nvSpPr>
        <p:spPr>
          <a:xfrm>
            <a:off x="432000" y="110835"/>
            <a:ext cx="8560998" cy="905528"/>
          </a:xfrm>
        </p:spPr>
        <p:txBody>
          <a:bodyPr/>
          <a:lstStyle/>
          <a:p>
            <a:r>
              <a:rPr lang="cs-CZ" sz="4800" dirty="0"/>
              <a:t>Reakce na výsledek referenda</a:t>
            </a:r>
          </a:p>
        </p:txBody>
      </p:sp>
      <p:sp>
        <p:nvSpPr>
          <p:cNvPr id="4" name="Zástupný symbol pro obsah 3">
            <a:extLst>
              <a:ext uri="{FF2B5EF4-FFF2-40B4-BE49-F238E27FC236}">
                <a16:creationId xmlns:a16="http://schemas.microsoft.com/office/drawing/2014/main" id="{1399FC29-D2D7-445F-8183-CA5AE895D6D4}"/>
              </a:ext>
            </a:extLst>
          </p:cNvPr>
          <p:cNvSpPr>
            <a:spLocks noGrp="1"/>
          </p:cNvSpPr>
          <p:nvPr>
            <p:ph sz="half" idx="1"/>
          </p:nvPr>
        </p:nvSpPr>
        <p:spPr>
          <a:xfrm>
            <a:off x="432000" y="1168200"/>
            <a:ext cx="5472000" cy="4521600"/>
          </a:xfrm>
        </p:spPr>
        <p:txBody>
          <a:bodyPr/>
          <a:lstStyle/>
          <a:p>
            <a:pPr algn="just"/>
            <a:r>
              <a:rPr lang="cs-CZ" dirty="0"/>
              <a:t>Velká většina zemí ve světě se v reakci na skotské referendum shodla na tom, že toto referendum bylo inspirativní a konané na vysoké úrovni, velmi dobře a demokraticky zvládnuté a s vysokým standardem. Pro většinu separatistických hnutí bude toto referendum sloužit jako příklad „správně odvedené práce“.</a:t>
            </a:r>
          </a:p>
          <a:p>
            <a:pPr algn="just"/>
            <a:r>
              <a:rPr lang="cs-CZ" dirty="0" err="1"/>
              <a:t>Salmond</a:t>
            </a:r>
            <a:r>
              <a:rPr lang="cs-CZ" dirty="0"/>
              <a:t> několik hodin po vyhlášení výsledku odstoupil z funkce Prvního ministra a lídra SNP se slovy, že „referendum bylo triumfem demokratického procesu“, který zakončil: „Pro Skotsko kampaň pokračuje a sen nikdy nezemře“.</a:t>
            </a:r>
          </a:p>
          <a:p>
            <a:pPr algn="just"/>
            <a:r>
              <a:rPr lang="cs-CZ" dirty="0"/>
              <a:t>Porážku přiznala i Nicola </a:t>
            </a:r>
            <a:r>
              <a:rPr lang="cs-CZ" dirty="0" err="1"/>
              <a:t>Sturgeon</a:t>
            </a:r>
            <a:r>
              <a:rPr lang="cs-CZ" dirty="0"/>
              <a:t>.</a:t>
            </a:r>
          </a:p>
          <a:p>
            <a:pPr algn="just"/>
            <a:r>
              <a:rPr lang="cs-CZ" dirty="0"/>
              <a:t>Naopak David </a:t>
            </a:r>
            <a:r>
              <a:rPr lang="cs-CZ" dirty="0" err="1"/>
              <a:t>Cameron</a:t>
            </a:r>
            <a:r>
              <a:rPr lang="cs-CZ" dirty="0"/>
              <a:t> prohlásil, že bude ctít sliby o přidání nových pravomocí Skotskému parlamentu, které byly vydány během opoziční „</a:t>
            </a:r>
            <a:r>
              <a:rPr lang="cs-CZ" dirty="0" err="1"/>
              <a:t>Better</a:t>
            </a:r>
            <a:r>
              <a:rPr lang="cs-CZ" dirty="0"/>
              <a:t> </a:t>
            </a:r>
            <a:r>
              <a:rPr lang="cs-CZ" dirty="0" err="1"/>
              <a:t>Together</a:t>
            </a:r>
            <a:r>
              <a:rPr lang="cs-CZ" dirty="0"/>
              <a:t>“ kampaně, ale dodal, že nyní je veškerá debata ohledně nezávislosti vyřešena, a to nejméně po celou jednu generaci, takže nyní už nebudou v době několika desetiletí žádné spory či opětovné snahy o skotskou nezávislost, protože Skotové se v referendu vyjádřili jasně. </a:t>
            </a:r>
          </a:p>
        </p:txBody>
      </p:sp>
      <p:sp>
        <p:nvSpPr>
          <p:cNvPr id="5" name="Zástupný symbol pro číslo snímku 4">
            <a:extLst>
              <a:ext uri="{FF2B5EF4-FFF2-40B4-BE49-F238E27FC236}">
                <a16:creationId xmlns:a16="http://schemas.microsoft.com/office/drawing/2014/main" id="{F1F2FB2B-FD71-4513-847A-DF32BA1400DF}"/>
              </a:ext>
            </a:extLst>
          </p:cNvPr>
          <p:cNvSpPr>
            <a:spLocks noGrp="1"/>
          </p:cNvSpPr>
          <p:nvPr>
            <p:ph type="sldNum" sz="quarter" idx="33"/>
          </p:nvPr>
        </p:nvSpPr>
        <p:spPr/>
        <p:txBody>
          <a:bodyPr/>
          <a:lstStyle/>
          <a:p>
            <a:pPr rtl="0"/>
            <a:fld id="{19B51A1E-902D-48AF-9020-955120F399B6}" type="slidenum">
              <a:rPr lang="cs-CZ" smtClean="0"/>
              <a:pPr rtl="0"/>
              <a:t>22</a:t>
            </a:fld>
            <a:endParaRPr lang="cs-CZ" dirty="0"/>
          </a:p>
        </p:txBody>
      </p:sp>
    </p:spTree>
    <p:extLst>
      <p:ext uri="{BB962C8B-B14F-4D97-AF65-F5344CB8AC3E}">
        <p14:creationId xmlns:p14="http://schemas.microsoft.com/office/powerpoint/2010/main" val="375318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symbol obrázku 9">
            <a:extLst>
              <a:ext uri="{FF2B5EF4-FFF2-40B4-BE49-F238E27FC236}">
                <a16:creationId xmlns:a16="http://schemas.microsoft.com/office/drawing/2014/main" id="{94711AF3-C3B0-4B96-86BB-57F5ACC38E6A}"/>
              </a:ext>
            </a:extLst>
          </p:cNvPr>
          <p:cNvPicPr>
            <a:picLocks noGrp="1" noChangeAspect="1"/>
          </p:cNvPicPr>
          <p:nvPr>
            <p:ph type="pic" sz="quarter" idx="14"/>
          </p:nvPr>
        </p:nvPicPr>
        <p:blipFill>
          <a:blip r:embed="rId3"/>
          <a:srcRect l="13466" r="13466"/>
          <a:stretch>
            <a:fillRect/>
          </a:stretch>
        </p:blipFill>
        <p:spPr>
          <a:xfrm>
            <a:off x="6822866" y="1694169"/>
            <a:ext cx="4904790" cy="4333769"/>
          </a:xfrm>
        </p:spPr>
      </p:pic>
      <p:sp>
        <p:nvSpPr>
          <p:cNvPr id="2" name="Nadpis 1">
            <a:extLst>
              <a:ext uri="{FF2B5EF4-FFF2-40B4-BE49-F238E27FC236}">
                <a16:creationId xmlns:a16="http://schemas.microsoft.com/office/drawing/2014/main" id="{F68C5349-88A2-4E43-AAC9-F7ABC9D641C7}"/>
              </a:ext>
            </a:extLst>
          </p:cNvPr>
          <p:cNvSpPr>
            <a:spLocks noGrp="1"/>
          </p:cNvSpPr>
          <p:nvPr>
            <p:ph type="title"/>
          </p:nvPr>
        </p:nvSpPr>
        <p:spPr/>
        <p:txBody>
          <a:bodyPr/>
          <a:lstStyle/>
          <a:p>
            <a:r>
              <a:rPr lang="cs-CZ" sz="4800" dirty="0"/>
              <a:t>Další vývoj</a:t>
            </a:r>
          </a:p>
        </p:txBody>
      </p:sp>
      <p:sp>
        <p:nvSpPr>
          <p:cNvPr id="4" name="Zástupný symbol pro obsah 3">
            <a:extLst>
              <a:ext uri="{FF2B5EF4-FFF2-40B4-BE49-F238E27FC236}">
                <a16:creationId xmlns:a16="http://schemas.microsoft.com/office/drawing/2014/main" id="{EE351CCD-6021-4A94-89B8-FA550DA810E6}"/>
              </a:ext>
            </a:extLst>
          </p:cNvPr>
          <p:cNvSpPr>
            <a:spLocks noGrp="1"/>
          </p:cNvSpPr>
          <p:nvPr>
            <p:ph sz="half" idx="1"/>
          </p:nvPr>
        </p:nvSpPr>
        <p:spPr>
          <a:xfrm>
            <a:off x="191999" y="1168199"/>
            <a:ext cx="6406763" cy="5176039"/>
          </a:xfrm>
        </p:spPr>
        <p:txBody>
          <a:bodyPr/>
          <a:lstStyle/>
          <a:p>
            <a:pPr lvl="1" algn="just"/>
            <a:r>
              <a:rPr lang="cs-CZ" sz="2000" dirty="0"/>
              <a:t>V britských volbách 2015 získala Skotská národní strana 56 z 59 křesel, které má Skotsko v Dolní sněmovně, což byl historický úspěch.</a:t>
            </a:r>
          </a:p>
          <a:p>
            <a:pPr lvl="1" algn="just"/>
            <a:r>
              <a:rPr lang="cs-CZ" sz="2000" dirty="0"/>
              <a:t>Ožily tak další spekulace o možnosti nového referenda, třeba v roce 2016 u příležitosti voleb do skotského parlamentu.</a:t>
            </a:r>
          </a:p>
          <a:p>
            <a:pPr lvl="1" algn="just"/>
            <a:r>
              <a:rPr lang="cs-CZ" sz="2000" dirty="0"/>
              <a:t>Předpokládá se, že díky tomuto úspěchu se znovu zvýší tlak na odtržení Skotska, zvlášť v případě, že se Velká Británie v referendu nevysloví pro setrvání v EU.</a:t>
            </a:r>
          </a:p>
          <a:p>
            <a:pPr lvl="1" algn="just"/>
            <a:r>
              <a:rPr lang="cs-CZ" sz="2000" dirty="0"/>
              <a:t>Šéfka skotských nacionalistů Nicola </a:t>
            </a:r>
            <a:r>
              <a:rPr lang="cs-CZ" sz="2000" dirty="0" err="1"/>
              <a:t>Sturgeonová</a:t>
            </a:r>
            <a:r>
              <a:rPr lang="cs-CZ" sz="2000" dirty="0"/>
              <a:t> varovala, že pokud Anglie bude hlasovat pro odchod z EU, požadavek Skotů na druhé referendum o nezávislosti bude nezastavitelný.</a:t>
            </a:r>
          </a:p>
          <a:p>
            <a:pPr lvl="1" algn="just"/>
            <a:r>
              <a:rPr lang="cs-CZ" sz="2000" dirty="0"/>
              <a:t>Demonstrace za nezávislost Skotska se konají každý rok a od referenda o nezávislosti ze září 2014, se jich účastní stále více lidí.</a:t>
            </a:r>
          </a:p>
          <a:p>
            <a:pPr marL="266700" lvl="1" indent="0" algn="just">
              <a:buNone/>
            </a:pPr>
            <a:endParaRPr lang="cs-CZ" sz="2000" dirty="0"/>
          </a:p>
        </p:txBody>
      </p:sp>
      <p:sp>
        <p:nvSpPr>
          <p:cNvPr id="5" name="Zástupný symbol pro číslo snímku 4">
            <a:extLst>
              <a:ext uri="{FF2B5EF4-FFF2-40B4-BE49-F238E27FC236}">
                <a16:creationId xmlns:a16="http://schemas.microsoft.com/office/drawing/2014/main" id="{345EA93E-A588-4D8F-B40F-32648870CB11}"/>
              </a:ext>
            </a:extLst>
          </p:cNvPr>
          <p:cNvSpPr>
            <a:spLocks noGrp="1"/>
          </p:cNvSpPr>
          <p:nvPr>
            <p:ph type="sldNum" sz="quarter" idx="33"/>
          </p:nvPr>
        </p:nvSpPr>
        <p:spPr/>
        <p:txBody>
          <a:bodyPr/>
          <a:lstStyle/>
          <a:p>
            <a:pPr rtl="0"/>
            <a:fld id="{19B51A1E-902D-48AF-9020-955120F399B6}" type="slidenum">
              <a:rPr lang="cs-CZ" smtClean="0"/>
              <a:pPr rtl="0"/>
              <a:t>23</a:t>
            </a:fld>
            <a:endParaRPr lang="cs-CZ" dirty="0"/>
          </a:p>
        </p:txBody>
      </p:sp>
    </p:spTree>
    <p:extLst>
      <p:ext uri="{BB962C8B-B14F-4D97-AF65-F5344CB8AC3E}">
        <p14:creationId xmlns:p14="http://schemas.microsoft.com/office/powerpoint/2010/main" val="189321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Zástupný symbol obrázku 24">
            <a:extLst>
              <a:ext uri="{FF2B5EF4-FFF2-40B4-BE49-F238E27FC236}">
                <a16:creationId xmlns:a16="http://schemas.microsoft.com/office/drawing/2014/main" id="{B9DE9A94-0208-414B-8610-91D4E1D47B35}"/>
              </a:ext>
            </a:extLst>
          </p:cNvPr>
          <p:cNvPicPr>
            <a:picLocks noGrp="1" noChangeAspect="1"/>
          </p:cNvPicPr>
          <p:nvPr>
            <p:ph type="pic" sz="quarter" idx="13"/>
          </p:nvPr>
        </p:nvPicPr>
        <p:blipFill>
          <a:blip r:embed="rId3"/>
          <a:srcRect l="5011" r="5011"/>
          <a:stretch>
            <a:fillRect/>
          </a:stretch>
        </p:blipFill>
        <p:spPr>
          <a:xfrm>
            <a:off x="0" y="418373"/>
            <a:ext cx="8687356" cy="6439627"/>
          </a:xfrm>
        </p:spPr>
      </p:pic>
      <p:sp>
        <p:nvSpPr>
          <p:cNvPr id="3" name="Nadpis 2">
            <a:extLst>
              <a:ext uri="{FF2B5EF4-FFF2-40B4-BE49-F238E27FC236}">
                <a16:creationId xmlns:a16="http://schemas.microsoft.com/office/drawing/2014/main" id="{A235F282-76D5-4009-AE96-FA0852B277D9}"/>
              </a:ext>
            </a:extLst>
          </p:cNvPr>
          <p:cNvSpPr>
            <a:spLocks noGrp="1"/>
          </p:cNvSpPr>
          <p:nvPr>
            <p:ph type="ctrTitle"/>
          </p:nvPr>
        </p:nvSpPr>
        <p:spPr/>
        <p:txBody>
          <a:bodyPr anchor="ctr"/>
          <a:lstStyle/>
          <a:p>
            <a:pPr algn="ctr"/>
            <a:r>
              <a:rPr lang="cs-CZ" sz="4800" dirty="0" err="1"/>
              <a:t>Brexit</a:t>
            </a:r>
            <a:endParaRPr lang="cs-CZ" sz="4800" dirty="0"/>
          </a:p>
        </p:txBody>
      </p:sp>
      <p:sp>
        <p:nvSpPr>
          <p:cNvPr id="5" name="Zástupný symbol pro číslo snímku 4">
            <a:extLst>
              <a:ext uri="{FF2B5EF4-FFF2-40B4-BE49-F238E27FC236}">
                <a16:creationId xmlns:a16="http://schemas.microsoft.com/office/drawing/2014/main" id="{609E066D-5D19-4660-B4F0-6A918F92AD58}"/>
              </a:ext>
            </a:extLst>
          </p:cNvPr>
          <p:cNvSpPr>
            <a:spLocks noGrp="1"/>
          </p:cNvSpPr>
          <p:nvPr>
            <p:ph type="sldNum" sz="quarter" idx="12"/>
          </p:nvPr>
        </p:nvSpPr>
        <p:spPr/>
        <p:txBody>
          <a:bodyPr/>
          <a:lstStyle/>
          <a:p>
            <a:pPr rtl="0"/>
            <a:fld id="{19B51A1E-902D-48AF-9020-955120F399B6}" type="slidenum">
              <a:rPr lang="cs-CZ" smtClean="0"/>
              <a:pPr rtl="0"/>
              <a:t>24</a:t>
            </a:fld>
            <a:endParaRPr lang="cs-CZ" dirty="0"/>
          </a:p>
        </p:txBody>
      </p:sp>
    </p:spTree>
    <p:extLst>
      <p:ext uri="{BB962C8B-B14F-4D97-AF65-F5344CB8AC3E}">
        <p14:creationId xmlns:p14="http://schemas.microsoft.com/office/powerpoint/2010/main" val="158627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53FA7DC3-6DB5-42E4-99E2-616990025DC1}"/>
              </a:ext>
            </a:extLst>
          </p:cNvPr>
          <p:cNvSpPr>
            <a:spLocks noGrp="1"/>
          </p:cNvSpPr>
          <p:nvPr>
            <p:ph idx="1"/>
          </p:nvPr>
        </p:nvSpPr>
        <p:spPr>
          <a:xfrm>
            <a:off x="432000" y="451404"/>
            <a:ext cx="11328000" cy="5902262"/>
          </a:xfrm>
        </p:spPr>
        <p:txBody>
          <a:bodyPr/>
          <a:lstStyle/>
          <a:p>
            <a:pPr algn="just"/>
            <a:r>
              <a:rPr lang="cs-CZ" sz="2400" dirty="0"/>
              <a:t>Během referenda o </a:t>
            </a:r>
            <a:r>
              <a:rPr lang="cs-CZ" sz="2400" dirty="0" err="1"/>
              <a:t>brexitu</a:t>
            </a:r>
            <a:r>
              <a:rPr lang="cs-CZ" sz="2400" dirty="0"/>
              <a:t> v roce 2016 se 62 % hlasujících ve Skotsku vyjádřilo pro setrvání v Unii. Šlo o nejvyšší podporu členství ze všech částí Spojeného království. Fakt, že nyní musí Skotové EU opustit, považuje </a:t>
            </a:r>
            <a:r>
              <a:rPr lang="cs-CZ" sz="2400" dirty="0" err="1"/>
              <a:t>Sturgeonová</a:t>
            </a:r>
            <a:r>
              <a:rPr lang="cs-CZ" sz="2400" dirty="0"/>
              <a:t> za „urážku demokracie“.</a:t>
            </a:r>
          </a:p>
          <a:p>
            <a:pPr algn="just"/>
            <a:r>
              <a:rPr lang="cs-CZ" sz="2400" dirty="0"/>
              <a:t>Skotská první ministryně Nicol </a:t>
            </a:r>
            <a:r>
              <a:rPr lang="cs-CZ" sz="2400" dirty="0" err="1"/>
              <a:t>Strurgeonová</a:t>
            </a:r>
            <a:r>
              <a:rPr lang="cs-CZ" sz="2400" dirty="0"/>
              <a:t> ve svém projevu na začátku září 2020 ke členům skotského parlamentu oznámila záměr své Skotské národní strany dosáhnout nového referenda o skotské nezávislosti. Slíbila, že příští rok představí konkrétní plány na další referendum. Termín hlasování chce určit nejpozději do počátku května, kdy se ve Skotsku uskuteční místní volby. SNP ve volbách do skotského parlamentu 6. května chce hlasy získat mimo jiné právě slibem, že uspořádá další referendum o nezávislosti. </a:t>
            </a:r>
          </a:p>
          <a:p>
            <a:pPr algn="just"/>
            <a:r>
              <a:rPr lang="cs-CZ" sz="2400" dirty="0"/>
              <a:t>Současná britská vláda Borise Johnsona další hlasování o nezávislosti odmítá. S novým referendem by přitom musel parlament v Londýně, který ovládají Johnsonovi konzervativci, souhlasit. Premiér tvrdí, že se Skotové jasně vyjádřili v roce 2014, kdy jich 55,3 % hlasovalo v referendu pro setrvání ve svazku s Anglií, Walesem a Severním Irskem.</a:t>
            </a:r>
          </a:p>
          <a:p>
            <a:pPr algn="just"/>
            <a:r>
              <a:rPr lang="cs-CZ" sz="2400" dirty="0"/>
              <a:t>Samotné Skoty zatím referendum neláká. </a:t>
            </a:r>
            <a:r>
              <a:rPr lang="cs-CZ" sz="2400" dirty="0" err="1"/>
              <a:t>Sturgeonová</a:t>
            </a:r>
            <a:r>
              <a:rPr lang="cs-CZ" sz="2400" dirty="0"/>
              <a:t> chtěla uspořádat referendum už v druhé půlce letošního roku. Její urputná snaha se však tak úplně nesetkala s náladami skotské společnosti (leden 2020).</a:t>
            </a:r>
          </a:p>
        </p:txBody>
      </p:sp>
      <p:sp>
        <p:nvSpPr>
          <p:cNvPr id="5" name="Zástupný symbol pro číslo snímku 4">
            <a:extLst>
              <a:ext uri="{FF2B5EF4-FFF2-40B4-BE49-F238E27FC236}">
                <a16:creationId xmlns:a16="http://schemas.microsoft.com/office/drawing/2014/main" id="{01898A24-09E1-4157-8BAE-7DB59988E628}"/>
              </a:ext>
            </a:extLst>
          </p:cNvPr>
          <p:cNvSpPr>
            <a:spLocks noGrp="1"/>
          </p:cNvSpPr>
          <p:nvPr>
            <p:ph type="sldNum" sz="quarter" idx="33"/>
          </p:nvPr>
        </p:nvSpPr>
        <p:spPr/>
        <p:txBody>
          <a:bodyPr/>
          <a:lstStyle/>
          <a:p>
            <a:pPr rtl="0"/>
            <a:fld id="{19B51A1E-902D-48AF-9020-955120F399B6}" type="slidenum">
              <a:rPr lang="cs-CZ" smtClean="0"/>
              <a:pPr rtl="0"/>
              <a:t>25</a:t>
            </a:fld>
            <a:endParaRPr lang="cs-CZ" dirty="0"/>
          </a:p>
        </p:txBody>
      </p:sp>
    </p:spTree>
    <p:extLst>
      <p:ext uri="{BB962C8B-B14F-4D97-AF65-F5344CB8AC3E}">
        <p14:creationId xmlns:p14="http://schemas.microsoft.com/office/powerpoint/2010/main" val="48240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316EE65B-E647-4BEF-8020-F70DF096F58E}"/>
              </a:ext>
            </a:extLst>
          </p:cNvPr>
          <p:cNvSpPr>
            <a:spLocks noGrp="1"/>
          </p:cNvSpPr>
          <p:nvPr>
            <p:ph idx="1"/>
          </p:nvPr>
        </p:nvSpPr>
        <p:spPr>
          <a:xfrm>
            <a:off x="432000" y="1089375"/>
            <a:ext cx="11328000" cy="4679250"/>
          </a:xfrm>
        </p:spPr>
        <p:txBody>
          <a:bodyPr/>
          <a:lstStyle/>
          <a:p>
            <a:pPr algn="just"/>
            <a:r>
              <a:rPr lang="cs-CZ" sz="2400" dirty="0"/>
              <a:t>Když se loni v červnu poprvé scházel nově zvolený Evropský parlament, </a:t>
            </a:r>
            <a:r>
              <a:rPr lang="cs-CZ" sz="2400" dirty="0" err="1"/>
              <a:t>probrexitoví</a:t>
            </a:r>
            <a:r>
              <a:rPr lang="cs-CZ" sz="2400" dirty="0"/>
              <a:t> zástupci Velké Británie se při evropské hymně otočili zády. Naopak europoslanec zvolený za Skotskou národní stranu </a:t>
            </a:r>
            <a:r>
              <a:rPr lang="cs-CZ" sz="2400" dirty="0" err="1"/>
              <a:t>Alyn</a:t>
            </a:r>
            <a:r>
              <a:rPr lang="cs-CZ" sz="2400" dirty="0"/>
              <a:t> Smith své kolegy z celé Evropy požádal, aby „Skotsku nechali svítit světýlko, které mu pomůže najít cestu zpátky do EU“.</a:t>
            </a:r>
          </a:p>
          <a:p>
            <a:pPr algn="just"/>
            <a:r>
              <a:rPr lang="cs-CZ" sz="2400" dirty="0"/>
              <a:t>Ze stožárů Skotského parlamentu nezmizí unijní vlajka. I když měla být podle původních předpokladů stažena, poslanci po několikahodinové debatě odhlasovali, že zůstane dál na svém místě po boku skotské a britské zástavy.</a:t>
            </a:r>
          </a:p>
          <a:p>
            <a:pPr algn="just"/>
            <a:r>
              <a:rPr lang="cs-CZ" sz="2400" dirty="0"/>
              <a:t>Volání po nezávislosti Skotska posílil také vývoj kolem epidemie covidu-19. Podle mnohých lidí totiž </a:t>
            </a:r>
            <a:r>
              <a:rPr lang="cs-CZ" sz="2400" dirty="0" err="1"/>
              <a:t>Sturgeonová</a:t>
            </a:r>
            <a:r>
              <a:rPr lang="cs-CZ" sz="2400" dirty="0"/>
              <a:t> situaci zvládá mnohem lépe než britský premiér Johnson. Skotsko bylo v opatřeních proti šíření viru výrazně přísnější než Anglie.</a:t>
            </a:r>
          </a:p>
          <a:p>
            <a:pPr algn="just"/>
            <a:r>
              <a:rPr lang="cs-CZ" sz="2400" dirty="0"/>
              <a:t>Podle agentury </a:t>
            </a:r>
            <a:r>
              <a:rPr lang="cs-CZ" sz="2400" dirty="0" err="1"/>
              <a:t>Bloomberg</a:t>
            </a:r>
            <a:r>
              <a:rPr lang="cs-CZ" sz="2400" dirty="0"/>
              <a:t> by pro samostatnost nyní hlasovalo 58 procent Skotů,. Nacionalistická Skotská národní strana by měla na základě průzkumů s přehledem vyhrát nadcházející volby do skotského parlamentu v květnu 2021 (říjen 2020).</a:t>
            </a:r>
          </a:p>
          <a:p>
            <a:pPr algn="just"/>
            <a:endParaRPr lang="cs-CZ" sz="2400" dirty="0"/>
          </a:p>
        </p:txBody>
      </p:sp>
      <p:sp>
        <p:nvSpPr>
          <p:cNvPr id="5" name="Zástupný symbol pro číslo snímku 4">
            <a:extLst>
              <a:ext uri="{FF2B5EF4-FFF2-40B4-BE49-F238E27FC236}">
                <a16:creationId xmlns:a16="http://schemas.microsoft.com/office/drawing/2014/main" id="{6139E9BF-7DDF-47E7-BB36-ABC1478177C1}"/>
              </a:ext>
            </a:extLst>
          </p:cNvPr>
          <p:cNvSpPr>
            <a:spLocks noGrp="1"/>
          </p:cNvSpPr>
          <p:nvPr>
            <p:ph type="sldNum" sz="quarter" idx="33"/>
          </p:nvPr>
        </p:nvSpPr>
        <p:spPr/>
        <p:txBody>
          <a:bodyPr/>
          <a:lstStyle/>
          <a:p>
            <a:pPr rtl="0"/>
            <a:fld id="{19B51A1E-902D-48AF-9020-955120F399B6}" type="slidenum">
              <a:rPr lang="cs-CZ" smtClean="0"/>
              <a:pPr rtl="0"/>
              <a:t>26</a:t>
            </a:fld>
            <a:endParaRPr lang="cs-CZ" dirty="0"/>
          </a:p>
        </p:txBody>
      </p:sp>
    </p:spTree>
    <p:extLst>
      <p:ext uri="{BB962C8B-B14F-4D97-AF65-F5344CB8AC3E}">
        <p14:creationId xmlns:p14="http://schemas.microsoft.com/office/powerpoint/2010/main" val="144428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95EB794-B1DA-487B-9EBB-379ADB3BD4EE}"/>
              </a:ext>
            </a:extLst>
          </p:cNvPr>
          <p:cNvSpPr>
            <a:spLocks noGrp="1"/>
          </p:cNvSpPr>
          <p:nvPr>
            <p:ph type="title"/>
          </p:nvPr>
        </p:nvSpPr>
        <p:spPr/>
        <p:txBody>
          <a:bodyPr/>
          <a:lstStyle/>
          <a:p>
            <a:r>
              <a:rPr lang="cs-CZ" sz="4800" dirty="0"/>
              <a:t>Shetlandy</a:t>
            </a:r>
          </a:p>
        </p:txBody>
      </p:sp>
      <p:sp>
        <p:nvSpPr>
          <p:cNvPr id="5" name="Zástupný symbol pro obsah 4">
            <a:extLst>
              <a:ext uri="{FF2B5EF4-FFF2-40B4-BE49-F238E27FC236}">
                <a16:creationId xmlns:a16="http://schemas.microsoft.com/office/drawing/2014/main" id="{428D6AB5-1DB0-48BF-ACC8-884C6284EA97}"/>
              </a:ext>
            </a:extLst>
          </p:cNvPr>
          <p:cNvSpPr>
            <a:spLocks noGrp="1"/>
          </p:cNvSpPr>
          <p:nvPr>
            <p:ph sz="half" idx="1"/>
          </p:nvPr>
        </p:nvSpPr>
        <p:spPr>
          <a:xfrm>
            <a:off x="176532" y="1142105"/>
            <a:ext cx="8124555" cy="5082455"/>
          </a:xfrm>
        </p:spPr>
        <p:txBody>
          <a:bodyPr/>
          <a:lstStyle/>
          <a:p>
            <a:r>
              <a:rPr lang="cs-CZ" sz="2000" dirty="0"/>
              <a:t>Na mapě leží Shetlandy blíž k norskému Bergenu než skotskému Edinburghu.</a:t>
            </a:r>
          </a:p>
          <a:p>
            <a:r>
              <a:rPr lang="cs-CZ" sz="2000" dirty="0"/>
              <a:t>Historicky nejde o tradičně skotské území – patřily třeba k Severské říši a Vikingové je používali jako svou vojenskou základnu pro útoky na pevnině. Pod norskou nadvládou zůstaly ostrovy do roku 1472 a součástí Skotska se staly poté, co Kristián I., král dánský a vládce Švédska a Norska, nezvládl zaplatit věno své dcery Markéty skotskému králi Jakubovi III.</a:t>
            </a:r>
          </a:p>
          <a:p>
            <a:r>
              <a:rPr lang="cs-CZ" sz="2000" dirty="0"/>
              <a:t>Důvodů pro získání autonomie má shetlandská populace hned několik. Ač čítá asi tolik obyvatel, kolik má menší město, ekonomicky má potenciál být malou mocností. Mohou se chlubit nejen nalezištěm ropy a zemního plynu, </a:t>
            </a:r>
            <a:r>
              <a:rPr lang="cs-CZ" sz="2000" dirty="0" err="1"/>
              <a:t>Shetlanďanům</a:t>
            </a:r>
            <a:r>
              <a:rPr lang="cs-CZ" sz="2000" dirty="0"/>
              <a:t> se daří i v rybolovu.</a:t>
            </a:r>
          </a:p>
          <a:p>
            <a:r>
              <a:rPr lang="cs-CZ" sz="2000" dirty="0"/>
              <a:t>Není to poprvé, co nejsevernější částí Velké Británie rezonuje myšlenka autonomie. V sedmdesátých letech se o ní mluvilo v souvislosti s hnutím, které požadovalo samosprávnost podle modelu </a:t>
            </a:r>
            <a:r>
              <a:rPr lang="cs-CZ" sz="2000" dirty="0" err="1"/>
              <a:t>Faerských</a:t>
            </a:r>
            <a:r>
              <a:rPr lang="cs-CZ" sz="2000" dirty="0"/>
              <a:t> ostrovů nebo ostrova Man. Na stole už tehdy byl návrh shetlandské ústavy i rozpočtu pro tamní shromáždění. V devadesátých letech ale snahy vyprchaly – chvíli předtím, než Skotové ustavili vlastní parlament v Edinburghu.</a:t>
            </a:r>
          </a:p>
        </p:txBody>
      </p:sp>
      <p:sp>
        <p:nvSpPr>
          <p:cNvPr id="6" name="Zástupný symbol pro číslo snímku 5">
            <a:extLst>
              <a:ext uri="{FF2B5EF4-FFF2-40B4-BE49-F238E27FC236}">
                <a16:creationId xmlns:a16="http://schemas.microsoft.com/office/drawing/2014/main" id="{C28462F4-F0ED-4483-AA83-1148522FE6E4}"/>
              </a:ext>
            </a:extLst>
          </p:cNvPr>
          <p:cNvSpPr>
            <a:spLocks noGrp="1"/>
          </p:cNvSpPr>
          <p:nvPr>
            <p:ph type="sldNum" sz="quarter" idx="33"/>
          </p:nvPr>
        </p:nvSpPr>
        <p:spPr/>
        <p:txBody>
          <a:bodyPr/>
          <a:lstStyle/>
          <a:p>
            <a:pPr rtl="0"/>
            <a:fld id="{19B51A1E-902D-48AF-9020-955120F399B6}" type="slidenum">
              <a:rPr lang="cs-CZ" smtClean="0"/>
              <a:pPr rtl="0"/>
              <a:t>27</a:t>
            </a:fld>
            <a:endParaRPr lang="cs-CZ" dirty="0"/>
          </a:p>
        </p:txBody>
      </p:sp>
      <p:pic>
        <p:nvPicPr>
          <p:cNvPr id="11" name="Obrázek 10">
            <a:extLst>
              <a:ext uri="{FF2B5EF4-FFF2-40B4-BE49-F238E27FC236}">
                <a16:creationId xmlns:a16="http://schemas.microsoft.com/office/drawing/2014/main" id="{3E4B7377-B43A-4301-9758-2B92AEC6A7E5}"/>
              </a:ext>
            </a:extLst>
          </p:cNvPr>
          <p:cNvPicPr>
            <a:picLocks noChangeAspect="1"/>
          </p:cNvPicPr>
          <p:nvPr/>
        </p:nvPicPr>
        <p:blipFill>
          <a:blip r:embed="rId3"/>
          <a:stretch>
            <a:fillRect/>
          </a:stretch>
        </p:blipFill>
        <p:spPr>
          <a:xfrm>
            <a:off x="8631969" y="0"/>
            <a:ext cx="3128031" cy="4292353"/>
          </a:xfrm>
          <a:prstGeom prst="rect">
            <a:avLst/>
          </a:prstGeom>
        </p:spPr>
      </p:pic>
      <p:pic>
        <p:nvPicPr>
          <p:cNvPr id="13" name="Obrázek 12">
            <a:extLst>
              <a:ext uri="{FF2B5EF4-FFF2-40B4-BE49-F238E27FC236}">
                <a16:creationId xmlns:a16="http://schemas.microsoft.com/office/drawing/2014/main" id="{5230D110-B38E-4857-B78E-A03384B0451B}"/>
              </a:ext>
            </a:extLst>
          </p:cNvPr>
          <p:cNvPicPr>
            <a:picLocks noChangeAspect="1"/>
          </p:cNvPicPr>
          <p:nvPr/>
        </p:nvPicPr>
        <p:blipFill>
          <a:blip r:embed="rId4"/>
          <a:stretch>
            <a:fillRect/>
          </a:stretch>
        </p:blipFill>
        <p:spPr>
          <a:xfrm>
            <a:off x="8276107" y="4416858"/>
            <a:ext cx="3840480" cy="2157984"/>
          </a:xfrm>
          <a:prstGeom prst="rect">
            <a:avLst/>
          </a:prstGeom>
        </p:spPr>
      </p:pic>
    </p:spTree>
    <p:extLst>
      <p:ext uri="{BB962C8B-B14F-4D97-AF65-F5344CB8AC3E}">
        <p14:creationId xmlns:p14="http://schemas.microsoft.com/office/powerpoint/2010/main" val="3469564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46836165-62A2-4BBD-BDC8-55970566E5CB}"/>
              </a:ext>
            </a:extLst>
          </p:cNvPr>
          <p:cNvSpPr>
            <a:spLocks noGrp="1"/>
          </p:cNvSpPr>
          <p:nvPr>
            <p:ph type="title"/>
          </p:nvPr>
        </p:nvSpPr>
        <p:spPr/>
        <p:txBody>
          <a:bodyPr/>
          <a:lstStyle/>
          <a:p>
            <a:r>
              <a:rPr lang="cs-CZ" dirty="0"/>
              <a:t>Zdroje</a:t>
            </a:r>
          </a:p>
        </p:txBody>
      </p:sp>
      <p:sp>
        <p:nvSpPr>
          <p:cNvPr id="9" name="Zástupný symbol pro obsah 8">
            <a:extLst>
              <a:ext uri="{FF2B5EF4-FFF2-40B4-BE49-F238E27FC236}">
                <a16:creationId xmlns:a16="http://schemas.microsoft.com/office/drawing/2014/main" id="{6CCA3D0C-12AD-4498-9CA6-7679E3558FAB}"/>
              </a:ext>
            </a:extLst>
          </p:cNvPr>
          <p:cNvSpPr>
            <a:spLocks noGrp="1"/>
          </p:cNvSpPr>
          <p:nvPr>
            <p:ph idx="1"/>
          </p:nvPr>
        </p:nvSpPr>
        <p:spPr>
          <a:xfrm>
            <a:off x="366012" y="1089375"/>
            <a:ext cx="11328000" cy="4679250"/>
          </a:xfrm>
        </p:spPr>
        <p:txBody>
          <a:bodyPr/>
          <a:lstStyle/>
          <a:p>
            <a:r>
              <a:rPr lang="cs-CZ" u="sng" dirty="0">
                <a:hlinkClick r:id="rId2"/>
              </a:rPr>
              <a:t>https://is.muni.cz/th/cex0z/DP_Pohlova.pdf</a:t>
            </a:r>
            <a:endParaRPr lang="cs-CZ" dirty="0"/>
          </a:p>
          <a:p>
            <a:r>
              <a:rPr lang="cs-CZ" u="sng" dirty="0">
                <a:hlinkClick r:id="rId3"/>
              </a:rPr>
              <a:t>https://is.muni.cz/th/mkcen/RP__Anglie_a_Skotsko_-_17092012.pdf</a:t>
            </a:r>
            <a:endParaRPr lang="cs-CZ" dirty="0"/>
          </a:p>
          <a:p>
            <a:r>
              <a:rPr lang="cs-CZ" u="sng" dirty="0">
                <a:hlinkClick r:id="rId4"/>
              </a:rPr>
              <a:t>https://cs.wikipedia.org/wiki/D%C4%9Bjiny_Skotska</a:t>
            </a:r>
            <a:endParaRPr lang="cs-CZ" dirty="0"/>
          </a:p>
          <a:p>
            <a:r>
              <a:rPr lang="cs-CZ" u="sng" dirty="0">
                <a:hlinkClick r:id="rId5"/>
              </a:rPr>
              <a:t>https://cs.wikipedia.org/wiki/Skotsko</a:t>
            </a:r>
            <a:endParaRPr lang="cs-CZ" u="sng" dirty="0"/>
          </a:p>
          <a:p>
            <a:r>
              <a:rPr lang="cs-CZ" dirty="0">
                <a:hlinkClick r:id="rId6"/>
              </a:rPr>
              <a:t>https://cs.wikipedia.org/wiki/Referendum_o_nez%C3%A1vislosti_Skotska_(2014)</a:t>
            </a:r>
            <a:endParaRPr lang="cs-CZ" dirty="0"/>
          </a:p>
          <a:p>
            <a:r>
              <a:rPr lang="cs-CZ" u="sng" dirty="0">
                <a:hlinkClick r:id="rId7"/>
              </a:rPr>
              <a:t>https://www.euroskop.cz/8953/35555/clanek/skotsko-chce-do-kvetna-urcit-termin-referenda-o-nezavislosti/</a:t>
            </a:r>
            <a:endParaRPr lang="cs-CZ" dirty="0"/>
          </a:p>
          <a:p>
            <a:r>
              <a:rPr lang="cs-CZ" u="sng" dirty="0">
                <a:hlinkClick r:id="rId8"/>
              </a:rPr>
              <a:t>https://www.seznamzpravy.cz/clanek/rebelie-na-severu-britanie-skotsko-chce-nezavislost-shetlandy-autonomii-119511</a:t>
            </a:r>
            <a:endParaRPr lang="cs-CZ" dirty="0"/>
          </a:p>
          <a:p>
            <a:r>
              <a:rPr lang="cs-CZ" u="sng" dirty="0">
                <a:hlinkClick r:id="rId9"/>
              </a:rPr>
              <a:t>https://www.irozhlas.cz/zpravy-svet/brexit-skotove-referendum-o-nezavislosti-skotsko-evropska-unie_2001310835_hag</a:t>
            </a:r>
            <a:endParaRPr lang="cs-CZ" dirty="0"/>
          </a:p>
          <a:p>
            <a:r>
              <a:rPr lang="cs-CZ" u="sng" dirty="0">
                <a:hlinkClick r:id="rId10"/>
              </a:rPr>
              <a:t>https://ct24.ceskatelevize.cz/svet/3144711-rusko-se-pokusilo-ovlivnit-skotske-referendum-vmesovani-do-brexitu-ale-neslo-zjistit</a:t>
            </a:r>
            <a:endParaRPr lang="cs-CZ" dirty="0"/>
          </a:p>
          <a:p>
            <a:r>
              <a:rPr lang="cs-CZ" u="sng" dirty="0">
                <a:hlinkClick r:id="rId11"/>
              </a:rPr>
              <a:t>https://ct24.ceskatelevize.cz/svet/3040658-skotove-brexit-nechteli-z-eu-ale-musi-odejit-nechte-nam-svetlo-na-cestu-zpet-vzkazuji</a:t>
            </a:r>
            <a:endParaRPr lang="cs-CZ" dirty="0"/>
          </a:p>
          <a:p>
            <a:r>
              <a:rPr lang="cs-CZ" dirty="0">
                <a:hlinkClick r:id="rId12"/>
              </a:rPr>
              <a:t>https://www.e15.cz/zahranicni/podpora-skotske-nezavislosti-prudce-roste-v-thajsku-byl-kvuli-protestum-vyhlasen-nouzovy-stav-1374171</a:t>
            </a:r>
            <a:endParaRPr lang="cs-CZ" dirty="0"/>
          </a:p>
          <a:p>
            <a:r>
              <a:rPr lang="cs-CZ" dirty="0">
                <a:hlinkClick r:id="rId13"/>
              </a:rPr>
              <a:t>https://ct24.ceskatelevize.cz/svet/2615195-nezavislost-a-hned-edinburghem-prosla-masova-demonstrace-za-odtrzeni-skotska</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16371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Zástupný symbol obrázku 14">
            <a:extLst>
              <a:ext uri="{FF2B5EF4-FFF2-40B4-BE49-F238E27FC236}">
                <a16:creationId xmlns:a16="http://schemas.microsoft.com/office/drawing/2014/main" id="{D83969BE-FBED-4CD8-AF8C-60DE46266D72}"/>
              </a:ext>
            </a:extLst>
          </p:cNvPr>
          <p:cNvPicPr>
            <a:picLocks noGrp="1" noChangeAspect="1"/>
          </p:cNvPicPr>
          <p:nvPr>
            <p:ph type="pic" sz="quarter" idx="13"/>
          </p:nvPr>
        </p:nvPicPr>
        <p:blipFill>
          <a:blip r:embed="rId3"/>
          <a:srcRect t="585" b="585"/>
          <a:stretch>
            <a:fillRect/>
          </a:stretch>
        </p:blipFill>
        <p:spPr/>
      </p:pic>
      <p:sp>
        <p:nvSpPr>
          <p:cNvPr id="9" name="Nadpis 8">
            <a:extLst>
              <a:ext uri="{FF2B5EF4-FFF2-40B4-BE49-F238E27FC236}">
                <a16:creationId xmlns:a16="http://schemas.microsoft.com/office/drawing/2014/main" id="{B13AB15C-62F4-49EB-8CE9-A4C195F94D4D}"/>
              </a:ext>
            </a:extLst>
          </p:cNvPr>
          <p:cNvSpPr>
            <a:spLocks noGrp="1"/>
          </p:cNvSpPr>
          <p:nvPr>
            <p:ph type="ctrTitle"/>
          </p:nvPr>
        </p:nvSpPr>
        <p:spPr>
          <a:xfrm>
            <a:off x="7416415" y="2408157"/>
            <a:ext cx="4459766" cy="3146839"/>
          </a:xfrm>
        </p:spPr>
        <p:txBody>
          <a:bodyPr anchor="ctr"/>
          <a:lstStyle/>
          <a:p>
            <a:pPr algn="ctr"/>
            <a:r>
              <a:rPr lang="cs-CZ" sz="4800" dirty="0"/>
              <a:t>Historie</a:t>
            </a:r>
          </a:p>
        </p:txBody>
      </p:sp>
      <p:sp>
        <p:nvSpPr>
          <p:cNvPr id="6" name="Zástupný symbol pro číslo snímku 5">
            <a:extLst>
              <a:ext uri="{FF2B5EF4-FFF2-40B4-BE49-F238E27FC236}">
                <a16:creationId xmlns:a16="http://schemas.microsoft.com/office/drawing/2014/main" id="{6D75A75C-F2BD-40D9-BAC1-1D252E411FCE}"/>
              </a:ext>
            </a:extLst>
          </p:cNvPr>
          <p:cNvSpPr>
            <a:spLocks noGrp="1"/>
          </p:cNvSpPr>
          <p:nvPr>
            <p:ph type="sldNum" sz="quarter" idx="12"/>
          </p:nvPr>
        </p:nvSpPr>
        <p:spPr/>
        <p:txBody>
          <a:bodyPr/>
          <a:lstStyle/>
          <a:p>
            <a:pPr rtl="0"/>
            <a:fld id="{19B51A1E-902D-48AF-9020-955120F399B6}" type="slidenum">
              <a:rPr lang="cs-CZ" smtClean="0"/>
              <a:pPr rtl="0"/>
              <a:t>3</a:t>
            </a:fld>
            <a:endParaRPr lang="cs-CZ" dirty="0"/>
          </a:p>
        </p:txBody>
      </p:sp>
    </p:spTree>
    <p:extLst>
      <p:ext uri="{BB962C8B-B14F-4D97-AF65-F5344CB8AC3E}">
        <p14:creationId xmlns:p14="http://schemas.microsoft.com/office/powerpoint/2010/main" val="185632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a:extLst>
              <a:ext uri="{FF2B5EF4-FFF2-40B4-BE49-F238E27FC236}">
                <a16:creationId xmlns:a16="http://schemas.microsoft.com/office/drawing/2014/main" id="{4617C59E-B481-4B7E-B3DD-96AC95A037F2}"/>
              </a:ext>
            </a:extLst>
          </p:cNvPr>
          <p:cNvSpPr>
            <a:spLocks noGrp="1"/>
          </p:cNvSpPr>
          <p:nvPr>
            <p:ph sz="half" idx="1"/>
          </p:nvPr>
        </p:nvSpPr>
        <p:spPr>
          <a:xfrm>
            <a:off x="420114" y="488359"/>
            <a:ext cx="5472000" cy="5881282"/>
          </a:xfrm>
        </p:spPr>
        <p:txBody>
          <a:bodyPr/>
          <a:lstStyle/>
          <a:p>
            <a:pPr algn="just"/>
            <a:r>
              <a:rPr lang="cs-CZ" sz="2000" dirty="0"/>
              <a:t>2500–2000 př. n. l. – Iberové</a:t>
            </a:r>
          </a:p>
          <a:p>
            <a:pPr algn="just"/>
            <a:r>
              <a:rPr lang="cs-CZ" sz="2000" dirty="0"/>
              <a:t>6. a 4. století př. n. l. – Keltové</a:t>
            </a:r>
          </a:p>
          <a:p>
            <a:pPr algn="just"/>
            <a:r>
              <a:rPr lang="cs-CZ" sz="2000" dirty="0"/>
              <a:t>55 př. n. l. – Římané</a:t>
            </a:r>
          </a:p>
          <a:p>
            <a:pPr algn="just"/>
            <a:r>
              <a:rPr lang="cs-CZ" sz="2000" dirty="0"/>
              <a:t>9. stol. – 1286 Království Alba</a:t>
            </a:r>
          </a:p>
          <a:p>
            <a:pPr algn="just"/>
            <a:r>
              <a:rPr lang="cs-CZ" sz="2000" dirty="0"/>
              <a:t>Války o nezávislost</a:t>
            </a:r>
          </a:p>
          <a:p>
            <a:pPr algn="just"/>
            <a:r>
              <a:rPr lang="cs-CZ" sz="2000" dirty="0"/>
              <a:t>1328 </a:t>
            </a:r>
            <a:r>
              <a:rPr lang="cs-CZ" sz="2000" dirty="0" err="1"/>
              <a:t>Northamptonská</a:t>
            </a:r>
            <a:r>
              <a:rPr lang="cs-CZ" sz="2000" dirty="0"/>
              <a:t> smlouva </a:t>
            </a:r>
          </a:p>
          <a:p>
            <a:pPr algn="just"/>
            <a:r>
              <a:rPr lang="cs-CZ" sz="2000" dirty="0"/>
              <a:t>Stoletá válka (1337-1453) – Skotové na straně Francouzů</a:t>
            </a:r>
          </a:p>
          <a:p>
            <a:pPr algn="just"/>
            <a:r>
              <a:rPr lang="cs-CZ" sz="2000" dirty="0"/>
              <a:t>1502 Jakub IV. a Jindřich VII. uzavřeli smlouvu o „věčném míru“ (Jakub si vzal za manželku Markétu, dceru Jindřicha)</a:t>
            </a:r>
          </a:p>
          <a:p>
            <a:pPr algn="just"/>
            <a:r>
              <a:rPr lang="cs-CZ" sz="2000" dirty="0"/>
              <a:t>1513 – Jakub IV. napadl na podnět Francouzů Anglii, byl ale poražen</a:t>
            </a:r>
          </a:p>
          <a:p>
            <a:pPr algn="just"/>
            <a:r>
              <a:rPr lang="cs-CZ" sz="2000" dirty="0"/>
              <a:t>1542 – další skotská porážka, Jakub IV. umírá</a:t>
            </a:r>
          </a:p>
        </p:txBody>
      </p:sp>
      <p:sp>
        <p:nvSpPr>
          <p:cNvPr id="9" name="Zástupný symbol pro text 8">
            <a:extLst>
              <a:ext uri="{FF2B5EF4-FFF2-40B4-BE49-F238E27FC236}">
                <a16:creationId xmlns:a16="http://schemas.microsoft.com/office/drawing/2014/main" id="{A5370BD3-F7D9-4663-B787-8C4494339085}"/>
              </a:ext>
            </a:extLst>
          </p:cNvPr>
          <p:cNvSpPr>
            <a:spLocks noGrp="1"/>
          </p:cNvSpPr>
          <p:nvPr>
            <p:ph type="body" sz="quarter" idx="12"/>
          </p:nvPr>
        </p:nvSpPr>
        <p:spPr>
          <a:xfrm>
            <a:off x="6299889" y="488359"/>
            <a:ext cx="5255842" cy="5881282"/>
          </a:xfrm>
        </p:spPr>
        <p:txBody>
          <a:bodyPr/>
          <a:lstStyle/>
          <a:p>
            <a:pPr algn="just"/>
            <a:r>
              <a:rPr lang="cs-CZ" sz="2000" dirty="0"/>
              <a:t>16. stol. – Královna Marie, královna Alžběta I.</a:t>
            </a:r>
          </a:p>
          <a:p>
            <a:pPr algn="just"/>
            <a:r>
              <a:rPr lang="cs-CZ" sz="2000" dirty="0"/>
              <a:t>1603 – spojení zemí pod jednu korunu Jakubem VI. (katolíci A x presbyteriáni S)</a:t>
            </a:r>
          </a:p>
          <a:p>
            <a:pPr algn="just"/>
            <a:r>
              <a:rPr lang="cs-CZ" sz="2000" dirty="0"/>
              <a:t>Občanské války 1640-1650</a:t>
            </a:r>
          </a:p>
          <a:p>
            <a:pPr algn="just"/>
            <a:r>
              <a:rPr lang="cs-CZ" sz="2000" dirty="0"/>
              <a:t>Oliver Cromwell, Karel II.</a:t>
            </a:r>
          </a:p>
          <a:p>
            <a:pPr algn="just"/>
            <a:r>
              <a:rPr lang="cs-CZ" sz="2000" dirty="0"/>
              <a:t>1660 – Království Anglie, Skotska a Irska</a:t>
            </a:r>
          </a:p>
          <a:p>
            <a:pPr algn="just"/>
            <a:r>
              <a:rPr lang="cs-CZ" sz="2000" dirty="0"/>
              <a:t>1688 – Slavná revoluce</a:t>
            </a:r>
          </a:p>
          <a:p>
            <a:pPr algn="just"/>
            <a:r>
              <a:rPr lang="cs-CZ" sz="2000" dirty="0"/>
              <a:t>1707 – Královna Anna, Království Velké Británie</a:t>
            </a:r>
          </a:p>
          <a:p>
            <a:pPr algn="just"/>
            <a:r>
              <a:rPr lang="cs-CZ" sz="2000" dirty="0"/>
              <a:t>Nástupnictví Hannoverské dynastie, zrušení skotského parlamentu, ustanovení britského parlamentu</a:t>
            </a:r>
          </a:p>
          <a:p>
            <a:pPr algn="just"/>
            <a:r>
              <a:rPr lang="cs-CZ" sz="2000" dirty="0"/>
              <a:t>1800/1 – Spojené království Velké Británie a Irska</a:t>
            </a:r>
          </a:p>
          <a:p>
            <a:pPr algn="just"/>
            <a:r>
              <a:rPr lang="cs-CZ" sz="2000" dirty="0"/>
              <a:t>1921/2 – Spojené království Velké Británie a Severního Irska</a:t>
            </a:r>
          </a:p>
        </p:txBody>
      </p:sp>
      <p:sp>
        <p:nvSpPr>
          <p:cNvPr id="6" name="Zástupný symbol pro číslo snímku 5">
            <a:extLst>
              <a:ext uri="{FF2B5EF4-FFF2-40B4-BE49-F238E27FC236}">
                <a16:creationId xmlns:a16="http://schemas.microsoft.com/office/drawing/2014/main" id="{D3372253-3344-46D4-BA31-2E57CFD6DCB3}"/>
              </a:ext>
            </a:extLst>
          </p:cNvPr>
          <p:cNvSpPr>
            <a:spLocks noGrp="1"/>
          </p:cNvSpPr>
          <p:nvPr>
            <p:ph type="sldNum" sz="quarter" idx="33"/>
          </p:nvPr>
        </p:nvSpPr>
        <p:spPr/>
        <p:txBody>
          <a:bodyPr/>
          <a:lstStyle/>
          <a:p>
            <a:pPr rtl="0"/>
            <a:fld id="{19B51A1E-902D-48AF-9020-955120F399B6}" type="slidenum">
              <a:rPr lang="cs-CZ" smtClean="0"/>
              <a:pPr rtl="0"/>
              <a:t>4</a:t>
            </a:fld>
            <a:endParaRPr lang="cs-CZ" dirty="0"/>
          </a:p>
        </p:txBody>
      </p:sp>
    </p:spTree>
    <p:extLst>
      <p:ext uri="{BB962C8B-B14F-4D97-AF65-F5344CB8AC3E}">
        <p14:creationId xmlns:p14="http://schemas.microsoft.com/office/powerpoint/2010/main" val="226456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0D86700C-F37A-4459-8732-69DB929EAF14}"/>
              </a:ext>
            </a:extLst>
          </p:cNvPr>
          <p:cNvSpPr>
            <a:spLocks noGrp="1"/>
          </p:cNvSpPr>
          <p:nvPr>
            <p:ph type="title"/>
          </p:nvPr>
        </p:nvSpPr>
        <p:spPr/>
        <p:txBody>
          <a:bodyPr/>
          <a:lstStyle/>
          <a:p>
            <a:r>
              <a:rPr lang="cs-CZ" sz="4800" dirty="0"/>
              <a:t>Skotsko po roce 1921</a:t>
            </a:r>
          </a:p>
        </p:txBody>
      </p:sp>
      <p:sp>
        <p:nvSpPr>
          <p:cNvPr id="5" name="Zástupný symbol pro obsah 4">
            <a:extLst>
              <a:ext uri="{FF2B5EF4-FFF2-40B4-BE49-F238E27FC236}">
                <a16:creationId xmlns:a16="http://schemas.microsoft.com/office/drawing/2014/main" id="{442E378F-5861-44A2-8CF6-77385FAB8667}"/>
              </a:ext>
            </a:extLst>
          </p:cNvPr>
          <p:cNvSpPr>
            <a:spLocks noGrp="1"/>
          </p:cNvSpPr>
          <p:nvPr>
            <p:ph idx="1"/>
          </p:nvPr>
        </p:nvSpPr>
        <p:spPr>
          <a:xfrm>
            <a:off x="432000" y="1089375"/>
            <a:ext cx="11328000" cy="4679250"/>
          </a:xfrm>
        </p:spPr>
        <p:txBody>
          <a:bodyPr/>
          <a:lstStyle/>
          <a:p>
            <a:pPr algn="just"/>
            <a:r>
              <a:rPr lang="cs-CZ" sz="2000" dirty="0"/>
              <a:t>Konec 1. sv. války přinesl  skotské ekonomice značné potíže. K předválečným problémům chudoby, nekvalitního bydlení a hygieny se přidala masová nezaměstnanost.</a:t>
            </a:r>
          </a:p>
          <a:p>
            <a:pPr algn="just"/>
            <a:r>
              <a:rPr lang="cs-CZ" sz="2000" dirty="0"/>
              <a:t>1928 zformování Národní strany Skotska x </a:t>
            </a:r>
            <a:r>
              <a:rPr lang="cs-CZ" sz="2000" dirty="0" err="1"/>
              <a:t>Labour</a:t>
            </a:r>
            <a:r>
              <a:rPr lang="cs-CZ" sz="2000" dirty="0"/>
              <a:t> Party.</a:t>
            </a:r>
          </a:p>
          <a:p>
            <a:pPr algn="just"/>
            <a:r>
              <a:rPr lang="cs-CZ" sz="2000" dirty="0"/>
              <a:t>1934 vznikla Skotská národní strana SNP jejím primárním cílem bylo získat Skotsku nezávislost.</a:t>
            </a:r>
          </a:p>
          <a:p>
            <a:pPr algn="just"/>
            <a:r>
              <a:rPr lang="cs-CZ" sz="2000" dirty="0"/>
              <a:t>Až do konce 2. světové války se nedařilo SNP získat křesla v britském parlamentu.</a:t>
            </a:r>
          </a:p>
          <a:p>
            <a:pPr algn="just"/>
            <a:r>
              <a:rPr lang="cs-CZ" sz="2000" dirty="0"/>
              <a:t>1969 byla v Severním moři objevena ložiska ropy.</a:t>
            </a:r>
          </a:p>
          <a:p>
            <a:pPr algn="just"/>
            <a:r>
              <a:rPr lang="cs-CZ" sz="2000" dirty="0"/>
              <a:t>1974 je do parlamentu zvoleno jedenáct zástupců SNP.</a:t>
            </a:r>
          </a:p>
          <a:p>
            <a:pPr algn="just"/>
            <a:r>
              <a:rPr lang="cs-CZ" sz="2000" dirty="0"/>
              <a:t>1978 – Zákon o Skotsku – devoluce (přesun rozhodování shora dolů, proces svěření pravomocí ústřední vlády samosprávným celkům nižší úrovně).</a:t>
            </a:r>
          </a:p>
          <a:p>
            <a:pPr algn="just"/>
            <a:r>
              <a:rPr lang="cs-CZ" sz="2000" dirty="0"/>
              <a:t>Referendum 1979 – neúspěch zastánců autonomie, pokles popularity SNP.</a:t>
            </a:r>
          </a:p>
        </p:txBody>
      </p:sp>
      <p:sp>
        <p:nvSpPr>
          <p:cNvPr id="6" name="Zástupný symbol pro číslo snímku 5">
            <a:extLst>
              <a:ext uri="{FF2B5EF4-FFF2-40B4-BE49-F238E27FC236}">
                <a16:creationId xmlns:a16="http://schemas.microsoft.com/office/drawing/2014/main" id="{52C5F678-7EF4-4294-A3A8-D22AE7EE8962}"/>
              </a:ext>
            </a:extLst>
          </p:cNvPr>
          <p:cNvSpPr>
            <a:spLocks noGrp="1"/>
          </p:cNvSpPr>
          <p:nvPr>
            <p:ph type="sldNum" sz="quarter" idx="33"/>
          </p:nvPr>
        </p:nvSpPr>
        <p:spPr/>
        <p:txBody>
          <a:bodyPr/>
          <a:lstStyle/>
          <a:p>
            <a:pPr rtl="0"/>
            <a:fld id="{19B51A1E-902D-48AF-9020-955120F399B6}" type="slidenum">
              <a:rPr lang="cs-CZ" smtClean="0"/>
              <a:pPr rtl="0"/>
              <a:t>5</a:t>
            </a:fld>
            <a:endParaRPr lang="cs-CZ" dirty="0"/>
          </a:p>
        </p:txBody>
      </p:sp>
      <p:pic>
        <p:nvPicPr>
          <p:cNvPr id="12" name="Obrázek 11">
            <a:extLst>
              <a:ext uri="{FF2B5EF4-FFF2-40B4-BE49-F238E27FC236}">
                <a16:creationId xmlns:a16="http://schemas.microsoft.com/office/drawing/2014/main" id="{2CE9CD45-53C1-49A9-9B26-B409359EB311}"/>
              </a:ext>
            </a:extLst>
          </p:cNvPr>
          <p:cNvPicPr>
            <a:picLocks noChangeAspect="1"/>
          </p:cNvPicPr>
          <p:nvPr/>
        </p:nvPicPr>
        <p:blipFill>
          <a:blip r:embed="rId3"/>
          <a:stretch>
            <a:fillRect/>
          </a:stretch>
        </p:blipFill>
        <p:spPr>
          <a:xfrm>
            <a:off x="3464172" y="4788546"/>
            <a:ext cx="5263656" cy="1888885"/>
          </a:xfrm>
          <a:prstGeom prst="rect">
            <a:avLst/>
          </a:prstGeom>
        </p:spPr>
      </p:pic>
    </p:spTree>
    <p:extLst>
      <p:ext uri="{BB962C8B-B14F-4D97-AF65-F5344CB8AC3E}">
        <p14:creationId xmlns:p14="http://schemas.microsoft.com/office/powerpoint/2010/main" val="264109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obrázku 7">
            <a:extLst>
              <a:ext uri="{FF2B5EF4-FFF2-40B4-BE49-F238E27FC236}">
                <a16:creationId xmlns:a16="http://schemas.microsoft.com/office/drawing/2014/main" id="{44C46E55-7651-4C9F-A72E-EF1C7049457A}"/>
              </a:ext>
            </a:extLst>
          </p:cNvPr>
          <p:cNvPicPr>
            <a:picLocks noGrp="1" noChangeAspect="1"/>
          </p:cNvPicPr>
          <p:nvPr>
            <p:ph type="pic" sz="quarter" idx="36"/>
          </p:nvPr>
        </p:nvPicPr>
        <p:blipFill>
          <a:blip r:embed="rId3"/>
          <a:srcRect l="18163" r="18163"/>
          <a:stretch>
            <a:fillRect/>
          </a:stretch>
        </p:blipFill>
        <p:spPr>
          <a:xfrm>
            <a:off x="6282692" y="432000"/>
            <a:ext cx="5511800" cy="5760000"/>
          </a:xfrm>
        </p:spPr>
      </p:pic>
      <p:sp>
        <p:nvSpPr>
          <p:cNvPr id="3" name="Nadpis 2">
            <a:extLst>
              <a:ext uri="{FF2B5EF4-FFF2-40B4-BE49-F238E27FC236}">
                <a16:creationId xmlns:a16="http://schemas.microsoft.com/office/drawing/2014/main" id="{436A314F-58AF-4950-956A-F6DDCF29C921}"/>
              </a:ext>
            </a:extLst>
          </p:cNvPr>
          <p:cNvSpPr>
            <a:spLocks noGrp="1"/>
          </p:cNvSpPr>
          <p:nvPr>
            <p:ph type="title"/>
          </p:nvPr>
        </p:nvSpPr>
        <p:spPr/>
        <p:txBody>
          <a:bodyPr/>
          <a:lstStyle/>
          <a:p>
            <a:r>
              <a:rPr lang="cs-CZ" sz="4800" dirty="0"/>
              <a:t>Situace po roce 1989</a:t>
            </a:r>
          </a:p>
        </p:txBody>
      </p:sp>
      <p:sp>
        <p:nvSpPr>
          <p:cNvPr id="5" name="Zástupný symbol pro obsah 4">
            <a:extLst>
              <a:ext uri="{FF2B5EF4-FFF2-40B4-BE49-F238E27FC236}">
                <a16:creationId xmlns:a16="http://schemas.microsoft.com/office/drawing/2014/main" id="{FAB48F94-9F3B-4171-B78B-C844A48EA627}"/>
              </a:ext>
            </a:extLst>
          </p:cNvPr>
          <p:cNvSpPr>
            <a:spLocks noGrp="1"/>
          </p:cNvSpPr>
          <p:nvPr>
            <p:ph sz="half" idx="1"/>
          </p:nvPr>
        </p:nvSpPr>
        <p:spPr/>
        <p:txBody>
          <a:bodyPr/>
          <a:lstStyle/>
          <a:p>
            <a:pPr algn="just"/>
            <a:r>
              <a:rPr lang="cs-CZ" sz="2000" dirty="0"/>
              <a:t>Konzervativní vláda</a:t>
            </a:r>
          </a:p>
          <a:p>
            <a:pPr algn="just"/>
            <a:r>
              <a:rPr lang="cs-CZ" sz="2000" dirty="0"/>
              <a:t>1984-85 – stávky </a:t>
            </a:r>
          </a:p>
          <a:p>
            <a:pPr algn="just"/>
            <a:r>
              <a:rPr lang="cs-CZ" sz="2000" dirty="0"/>
              <a:t>1989 – Skotské ústavní shromáždění</a:t>
            </a:r>
          </a:p>
          <a:p>
            <a:pPr algn="just"/>
            <a:r>
              <a:rPr lang="cs-CZ" sz="2000" dirty="0"/>
              <a:t>1997 – referendum o ustanovení Skotského parlamentu</a:t>
            </a:r>
          </a:p>
          <a:p>
            <a:pPr algn="just"/>
            <a:r>
              <a:rPr lang="cs-CZ" sz="2000" dirty="0"/>
              <a:t>1999 – oficiálně představen Skotský parlament a Skotská vláda</a:t>
            </a:r>
          </a:p>
          <a:p>
            <a:pPr algn="just"/>
            <a:r>
              <a:rPr lang="cs-CZ" sz="2000" dirty="0"/>
              <a:t>Skotský parlament</a:t>
            </a:r>
          </a:p>
          <a:p>
            <a:pPr lvl="1" algn="just"/>
            <a:r>
              <a:rPr lang="cs-CZ" sz="1800" dirty="0"/>
              <a:t>Znovu svolán po 292 letech</a:t>
            </a:r>
          </a:p>
          <a:p>
            <a:pPr lvl="1" algn="just"/>
            <a:r>
              <a:rPr lang="cs-CZ" sz="1800" dirty="0"/>
              <a:t>Jednokomorový, 129 členů</a:t>
            </a:r>
          </a:p>
          <a:p>
            <a:pPr algn="just"/>
            <a:r>
              <a:rPr lang="cs-CZ" sz="2000" dirty="0"/>
              <a:t>V čele vlády stojí První ministr</a:t>
            </a:r>
          </a:p>
        </p:txBody>
      </p:sp>
      <p:sp>
        <p:nvSpPr>
          <p:cNvPr id="6" name="Zástupný symbol pro číslo snímku 5">
            <a:extLst>
              <a:ext uri="{FF2B5EF4-FFF2-40B4-BE49-F238E27FC236}">
                <a16:creationId xmlns:a16="http://schemas.microsoft.com/office/drawing/2014/main" id="{09BC0636-E643-4AA1-A1BB-C97AFE916FFF}"/>
              </a:ext>
            </a:extLst>
          </p:cNvPr>
          <p:cNvSpPr>
            <a:spLocks noGrp="1"/>
          </p:cNvSpPr>
          <p:nvPr>
            <p:ph type="sldNum" sz="quarter" idx="33"/>
          </p:nvPr>
        </p:nvSpPr>
        <p:spPr/>
        <p:txBody>
          <a:bodyPr/>
          <a:lstStyle/>
          <a:p>
            <a:pPr rtl="0"/>
            <a:fld id="{19B51A1E-902D-48AF-9020-955120F399B6}" type="slidenum">
              <a:rPr lang="cs-CZ" smtClean="0"/>
              <a:pPr rtl="0"/>
              <a:t>6</a:t>
            </a:fld>
            <a:endParaRPr lang="cs-CZ" dirty="0"/>
          </a:p>
        </p:txBody>
      </p:sp>
    </p:spTree>
    <p:extLst>
      <p:ext uri="{BB962C8B-B14F-4D97-AF65-F5344CB8AC3E}">
        <p14:creationId xmlns:p14="http://schemas.microsoft.com/office/powerpoint/2010/main" val="177950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AEF358-1AD9-42E3-82EF-91868F6341C1}"/>
              </a:ext>
            </a:extLst>
          </p:cNvPr>
          <p:cNvSpPr>
            <a:spLocks noGrp="1"/>
          </p:cNvSpPr>
          <p:nvPr>
            <p:ph type="title"/>
          </p:nvPr>
        </p:nvSpPr>
        <p:spPr/>
        <p:txBody>
          <a:bodyPr/>
          <a:lstStyle/>
          <a:p>
            <a:r>
              <a:rPr lang="cs-CZ" sz="4400" dirty="0"/>
              <a:t>Skotský parlament a </a:t>
            </a:r>
            <a:r>
              <a:rPr lang="cs-CZ" sz="4400" dirty="0" err="1"/>
              <a:t>Westminsterský</a:t>
            </a:r>
            <a:r>
              <a:rPr lang="cs-CZ" sz="4400" dirty="0"/>
              <a:t> parlament</a:t>
            </a:r>
          </a:p>
        </p:txBody>
      </p:sp>
      <p:sp>
        <p:nvSpPr>
          <p:cNvPr id="4" name="Zástupný symbol pro obsah 3">
            <a:extLst>
              <a:ext uri="{FF2B5EF4-FFF2-40B4-BE49-F238E27FC236}">
                <a16:creationId xmlns:a16="http://schemas.microsoft.com/office/drawing/2014/main" id="{06900464-2699-4472-AC7D-13179818F9A6}"/>
              </a:ext>
            </a:extLst>
          </p:cNvPr>
          <p:cNvSpPr>
            <a:spLocks noGrp="1"/>
          </p:cNvSpPr>
          <p:nvPr>
            <p:ph idx="1"/>
          </p:nvPr>
        </p:nvSpPr>
        <p:spPr>
          <a:xfrm>
            <a:off x="432000" y="1168852"/>
            <a:ext cx="11328000" cy="4679250"/>
          </a:xfrm>
        </p:spPr>
        <p:txBody>
          <a:bodyPr/>
          <a:lstStyle/>
          <a:p>
            <a:pPr algn="just"/>
            <a:r>
              <a:rPr lang="cs-CZ" sz="2000" dirty="0"/>
              <a:t>Skotský zákon z roku 1998 (kterým byl parlament ustanoven a který zároveň vymezuje pravomoci britského, </a:t>
            </a:r>
            <a:r>
              <a:rPr lang="cs-CZ" sz="2000" dirty="0" err="1"/>
              <a:t>Westminsterského</a:t>
            </a:r>
            <a:r>
              <a:rPr lang="cs-CZ" sz="2000" dirty="0"/>
              <a:t> parlamentu) a Skotský zákon z roku 2012 (rozšířil možnosti zejména o daňovou politiku) vymezují základní legislativní kompetence skotského parlamentu.</a:t>
            </a:r>
          </a:p>
          <a:p>
            <a:pPr algn="just"/>
            <a:r>
              <a:rPr lang="cs-CZ" sz="2000" dirty="0"/>
              <a:t>Jeho moc je limitovaná a probíhá souběžně vedle britského parlamentu.</a:t>
            </a:r>
          </a:p>
          <a:p>
            <a:pPr algn="just"/>
            <a:r>
              <a:rPr lang="cs-CZ" sz="2000" dirty="0"/>
              <a:t>Pod kompetence britského </a:t>
            </a:r>
            <a:r>
              <a:rPr lang="cs-CZ" sz="2000" dirty="0" err="1"/>
              <a:t>Westminsterského</a:t>
            </a:r>
            <a:r>
              <a:rPr lang="cs-CZ" sz="2000" dirty="0"/>
              <a:t> parlamentu spadají vyhrazené záležitosti týkající se např. obrany, imigrace, zahraniční politiky, zaměstnanosti, obchodu a průmyslu, energetiky apod.</a:t>
            </a:r>
          </a:p>
          <a:p>
            <a:pPr algn="just"/>
            <a:r>
              <a:rPr lang="cs-CZ" sz="2000" dirty="0"/>
              <a:t>Skotský parlament řeší postoupené, devolucí přenesené záležitosti, u kterých se má za to, že o nich bude lépe rozhodováno na lokální úrovni. Skotský parlament navíc může určovat daň z příjmu (platí od května 2016).</a:t>
            </a:r>
          </a:p>
        </p:txBody>
      </p:sp>
      <p:sp>
        <p:nvSpPr>
          <p:cNvPr id="5" name="Zástupný symbol pro číslo snímku 4">
            <a:extLst>
              <a:ext uri="{FF2B5EF4-FFF2-40B4-BE49-F238E27FC236}">
                <a16:creationId xmlns:a16="http://schemas.microsoft.com/office/drawing/2014/main" id="{AF94973C-4CEB-4DA7-A13E-9445CEAFD1E2}"/>
              </a:ext>
            </a:extLst>
          </p:cNvPr>
          <p:cNvSpPr>
            <a:spLocks noGrp="1"/>
          </p:cNvSpPr>
          <p:nvPr>
            <p:ph type="sldNum" sz="quarter" idx="33"/>
          </p:nvPr>
        </p:nvSpPr>
        <p:spPr/>
        <p:txBody>
          <a:bodyPr/>
          <a:lstStyle/>
          <a:p>
            <a:pPr rtl="0"/>
            <a:fld id="{19B51A1E-902D-48AF-9020-955120F399B6}" type="slidenum">
              <a:rPr lang="cs-CZ" smtClean="0"/>
              <a:pPr rtl="0"/>
              <a:t>7</a:t>
            </a:fld>
            <a:endParaRPr lang="cs-CZ" dirty="0"/>
          </a:p>
        </p:txBody>
      </p:sp>
      <p:pic>
        <p:nvPicPr>
          <p:cNvPr id="7" name="Obrázek 6">
            <a:extLst>
              <a:ext uri="{FF2B5EF4-FFF2-40B4-BE49-F238E27FC236}">
                <a16:creationId xmlns:a16="http://schemas.microsoft.com/office/drawing/2014/main" id="{D09D8F36-AE57-4F75-817F-1482F65CC86C}"/>
              </a:ext>
            </a:extLst>
          </p:cNvPr>
          <p:cNvPicPr>
            <a:picLocks noChangeAspect="1"/>
          </p:cNvPicPr>
          <p:nvPr/>
        </p:nvPicPr>
        <p:blipFill>
          <a:blip r:embed="rId3"/>
          <a:stretch>
            <a:fillRect/>
          </a:stretch>
        </p:blipFill>
        <p:spPr>
          <a:xfrm>
            <a:off x="-79899" y="4070658"/>
            <a:ext cx="3933271" cy="2606774"/>
          </a:xfrm>
          <a:prstGeom prst="rect">
            <a:avLst/>
          </a:prstGeom>
        </p:spPr>
      </p:pic>
      <p:pic>
        <p:nvPicPr>
          <p:cNvPr id="11" name="Obrázek 10">
            <a:extLst>
              <a:ext uri="{FF2B5EF4-FFF2-40B4-BE49-F238E27FC236}">
                <a16:creationId xmlns:a16="http://schemas.microsoft.com/office/drawing/2014/main" id="{97F6342D-102B-4641-95F9-F34A4320FA88}"/>
              </a:ext>
            </a:extLst>
          </p:cNvPr>
          <p:cNvPicPr>
            <a:picLocks noChangeAspect="1"/>
          </p:cNvPicPr>
          <p:nvPr/>
        </p:nvPicPr>
        <p:blipFill>
          <a:blip r:embed="rId4"/>
          <a:stretch>
            <a:fillRect/>
          </a:stretch>
        </p:blipFill>
        <p:spPr>
          <a:xfrm>
            <a:off x="3853372" y="4070658"/>
            <a:ext cx="4170839" cy="2606774"/>
          </a:xfrm>
          <a:prstGeom prst="rect">
            <a:avLst/>
          </a:prstGeom>
        </p:spPr>
      </p:pic>
      <p:pic>
        <p:nvPicPr>
          <p:cNvPr id="13" name="Obrázek 12">
            <a:extLst>
              <a:ext uri="{FF2B5EF4-FFF2-40B4-BE49-F238E27FC236}">
                <a16:creationId xmlns:a16="http://schemas.microsoft.com/office/drawing/2014/main" id="{54633D39-4B31-44C9-9888-C2D066224504}"/>
              </a:ext>
            </a:extLst>
          </p:cNvPr>
          <p:cNvPicPr>
            <a:picLocks noChangeAspect="1"/>
          </p:cNvPicPr>
          <p:nvPr/>
        </p:nvPicPr>
        <p:blipFill>
          <a:blip r:embed="rId5"/>
          <a:stretch>
            <a:fillRect/>
          </a:stretch>
        </p:blipFill>
        <p:spPr>
          <a:xfrm>
            <a:off x="8024211" y="4070658"/>
            <a:ext cx="4266775" cy="2606773"/>
          </a:xfrm>
          <a:prstGeom prst="rect">
            <a:avLst/>
          </a:prstGeom>
        </p:spPr>
      </p:pic>
    </p:spTree>
    <p:extLst>
      <p:ext uri="{BB962C8B-B14F-4D97-AF65-F5344CB8AC3E}">
        <p14:creationId xmlns:p14="http://schemas.microsoft.com/office/powerpoint/2010/main" val="36651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AFB3EB-8408-4BD7-9BEC-F608FBDD27BF}"/>
              </a:ext>
            </a:extLst>
          </p:cNvPr>
          <p:cNvSpPr>
            <a:spLocks noGrp="1"/>
          </p:cNvSpPr>
          <p:nvPr>
            <p:ph type="title"/>
          </p:nvPr>
        </p:nvSpPr>
        <p:spPr/>
        <p:txBody>
          <a:bodyPr/>
          <a:lstStyle/>
          <a:p>
            <a:r>
              <a:rPr lang="cs-CZ" sz="4800" dirty="0"/>
              <a:t>2007-2011</a:t>
            </a:r>
            <a:endParaRPr lang="cs-CZ" sz="4400" dirty="0"/>
          </a:p>
        </p:txBody>
      </p:sp>
      <p:sp>
        <p:nvSpPr>
          <p:cNvPr id="4" name="Zástupný symbol pro obsah 3">
            <a:extLst>
              <a:ext uri="{FF2B5EF4-FFF2-40B4-BE49-F238E27FC236}">
                <a16:creationId xmlns:a16="http://schemas.microsoft.com/office/drawing/2014/main" id="{A97B0D74-A6C7-4448-87F7-342F9E1C6AB7}"/>
              </a:ext>
            </a:extLst>
          </p:cNvPr>
          <p:cNvSpPr>
            <a:spLocks noGrp="1"/>
          </p:cNvSpPr>
          <p:nvPr>
            <p:ph sz="half" idx="1"/>
          </p:nvPr>
        </p:nvSpPr>
        <p:spPr>
          <a:xfrm>
            <a:off x="432000" y="1157681"/>
            <a:ext cx="5472000" cy="5034483"/>
          </a:xfrm>
        </p:spPr>
        <p:txBody>
          <a:bodyPr/>
          <a:lstStyle/>
          <a:p>
            <a:pPr algn="just"/>
            <a:r>
              <a:rPr lang="cs-CZ" sz="2000" dirty="0"/>
              <a:t>Volby do skotského parlamentu v roce 2007 vyhrála SNP a ukončila tím půl století dominantní vlády </a:t>
            </a:r>
            <a:r>
              <a:rPr lang="cs-CZ" sz="2000" dirty="0" err="1"/>
              <a:t>Labour</a:t>
            </a:r>
            <a:r>
              <a:rPr lang="cs-CZ" sz="2000" dirty="0"/>
              <a:t> Party.</a:t>
            </a:r>
          </a:p>
          <a:p>
            <a:pPr algn="just"/>
            <a:r>
              <a:rPr lang="cs-CZ" sz="2000" dirty="0"/>
              <a:t>Výhra SNP je přičítána špatné volební kampani Labouristů a negativní náladě skotského obyvatelstva vůči válce v Iráku. SNP se k válce stavěla spíše negativně, a navíc se dlouhodobě snaží o jaderné odzbrojí Skotska.</a:t>
            </a:r>
          </a:p>
          <a:p>
            <a:pPr algn="just"/>
            <a:r>
              <a:rPr lang="cs-CZ" sz="2000" dirty="0"/>
              <a:t>Prvním ministrem se stal lídr SNP Alex </a:t>
            </a:r>
            <a:r>
              <a:rPr lang="cs-CZ" sz="2000" dirty="0" err="1"/>
              <a:t>Salmond</a:t>
            </a:r>
            <a:r>
              <a:rPr lang="cs-CZ" sz="2000" dirty="0"/>
              <a:t>.</a:t>
            </a:r>
          </a:p>
          <a:p>
            <a:pPr algn="just"/>
            <a:r>
              <a:rPr lang="cs-CZ" sz="2000" dirty="0"/>
              <a:t>SNP plánovala referendum na rok 2010, ale pro bylo pouze 50 ze 129 poslanců skotského parlamentu.</a:t>
            </a:r>
          </a:p>
          <a:p>
            <a:pPr algn="just"/>
            <a:r>
              <a:rPr lang="cs-CZ" sz="2000" dirty="0"/>
              <a:t>V roce 2011 vyhrála volby opět SNP.</a:t>
            </a:r>
          </a:p>
          <a:p>
            <a:pPr algn="just"/>
            <a:r>
              <a:rPr lang="cs-CZ" sz="2000" dirty="0"/>
              <a:t>V roce 2012 podepsali </a:t>
            </a:r>
            <a:r>
              <a:rPr lang="cs-CZ" sz="2000" dirty="0" err="1"/>
              <a:t>Salmond</a:t>
            </a:r>
            <a:r>
              <a:rPr lang="cs-CZ" sz="2000" dirty="0"/>
              <a:t> a britský premiér </a:t>
            </a:r>
            <a:r>
              <a:rPr lang="cs-CZ" sz="2000" dirty="0" err="1"/>
              <a:t>Cameron</a:t>
            </a:r>
            <a:r>
              <a:rPr lang="cs-CZ" sz="2000" dirty="0"/>
              <a:t> Edinburskou dohodu, která stvrzovala konání referenda v roce 2014.</a:t>
            </a:r>
          </a:p>
        </p:txBody>
      </p:sp>
      <p:sp>
        <p:nvSpPr>
          <p:cNvPr id="5" name="Zástupný symbol pro číslo snímku 4">
            <a:extLst>
              <a:ext uri="{FF2B5EF4-FFF2-40B4-BE49-F238E27FC236}">
                <a16:creationId xmlns:a16="http://schemas.microsoft.com/office/drawing/2014/main" id="{05E1D492-E1D2-4624-B3B9-0B7F22C41DF5}"/>
              </a:ext>
            </a:extLst>
          </p:cNvPr>
          <p:cNvSpPr>
            <a:spLocks noGrp="1"/>
          </p:cNvSpPr>
          <p:nvPr>
            <p:ph type="sldNum" sz="quarter" idx="33"/>
          </p:nvPr>
        </p:nvSpPr>
        <p:spPr/>
        <p:txBody>
          <a:bodyPr/>
          <a:lstStyle/>
          <a:p>
            <a:pPr rtl="0"/>
            <a:fld id="{19B51A1E-902D-48AF-9020-955120F399B6}" type="slidenum">
              <a:rPr lang="cs-CZ" smtClean="0"/>
              <a:pPr rtl="0"/>
              <a:t>8</a:t>
            </a:fld>
            <a:endParaRPr lang="cs-CZ" dirty="0"/>
          </a:p>
        </p:txBody>
      </p:sp>
      <p:pic>
        <p:nvPicPr>
          <p:cNvPr id="37" name="Zástupný symbol obrázku 36">
            <a:extLst>
              <a:ext uri="{FF2B5EF4-FFF2-40B4-BE49-F238E27FC236}">
                <a16:creationId xmlns:a16="http://schemas.microsoft.com/office/drawing/2014/main" id="{9FB114C3-0DC0-478F-B864-14E109890C1A}"/>
              </a:ext>
            </a:extLst>
          </p:cNvPr>
          <p:cNvPicPr>
            <a:picLocks noGrp="1" noChangeAspect="1"/>
          </p:cNvPicPr>
          <p:nvPr>
            <p:ph type="pic" sz="quarter" idx="36"/>
          </p:nvPr>
        </p:nvPicPr>
        <p:blipFill>
          <a:blip r:embed="rId3"/>
          <a:srcRect l="14549" r="14549"/>
          <a:stretch>
            <a:fillRect/>
          </a:stretch>
        </p:blipFill>
        <p:spPr/>
      </p:pic>
    </p:spTree>
    <p:extLst>
      <p:ext uri="{BB962C8B-B14F-4D97-AF65-F5344CB8AC3E}">
        <p14:creationId xmlns:p14="http://schemas.microsoft.com/office/powerpoint/2010/main" val="205767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obrázku 8">
            <a:extLst>
              <a:ext uri="{FF2B5EF4-FFF2-40B4-BE49-F238E27FC236}">
                <a16:creationId xmlns:a16="http://schemas.microsoft.com/office/drawing/2014/main" id="{15B0B193-EFF3-49BC-8326-DFB83A4B3474}"/>
              </a:ext>
            </a:extLst>
          </p:cNvPr>
          <p:cNvPicPr>
            <a:picLocks noGrp="1" noChangeAspect="1"/>
          </p:cNvPicPr>
          <p:nvPr>
            <p:ph type="pic" sz="quarter" idx="14"/>
          </p:nvPr>
        </p:nvPicPr>
        <p:blipFill>
          <a:blip r:embed="rId3"/>
          <a:srcRect l="12314" r="12314"/>
          <a:stretch>
            <a:fillRect/>
          </a:stretch>
        </p:blipFill>
        <p:spPr>
          <a:xfrm>
            <a:off x="6523094" y="1163968"/>
            <a:ext cx="4904790" cy="4333769"/>
          </a:xfrm>
        </p:spPr>
      </p:pic>
      <p:sp>
        <p:nvSpPr>
          <p:cNvPr id="2" name="Nadpis 1">
            <a:extLst>
              <a:ext uri="{FF2B5EF4-FFF2-40B4-BE49-F238E27FC236}">
                <a16:creationId xmlns:a16="http://schemas.microsoft.com/office/drawing/2014/main" id="{DF9DBD92-216A-4C6B-B153-7028CD6E0808}"/>
              </a:ext>
            </a:extLst>
          </p:cNvPr>
          <p:cNvSpPr>
            <a:spLocks noGrp="1"/>
          </p:cNvSpPr>
          <p:nvPr>
            <p:ph type="title"/>
          </p:nvPr>
        </p:nvSpPr>
        <p:spPr>
          <a:xfrm>
            <a:off x="432000" y="110835"/>
            <a:ext cx="9878070" cy="905528"/>
          </a:xfrm>
        </p:spPr>
        <p:txBody>
          <a:bodyPr/>
          <a:lstStyle/>
          <a:p>
            <a:r>
              <a:rPr lang="cs-CZ" sz="4800" dirty="0"/>
              <a:t>Bílá kniha „</a:t>
            </a:r>
            <a:r>
              <a:rPr lang="cs-CZ" sz="4800" dirty="0" err="1"/>
              <a:t>Scotland’s</a:t>
            </a:r>
            <a:r>
              <a:rPr lang="cs-CZ" sz="4800" dirty="0"/>
              <a:t> </a:t>
            </a:r>
            <a:r>
              <a:rPr lang="cs-CZ" sz="4800" dirty="0" err="1"/>
              <a:t>Future</a:t>
            </a:r>
            <a:r>
              <a:rPr lang="cs-CZ" sz="4800" dirty="0"/>
              <a:t>“</a:t>
            </a:r>
          </a:p>
        </p:txBody>
      </p:sp>
      <p:sp>
        <p:nvSpPr>
          <p:cNvPr id="7" name="Zástupný symbol pro text 6">
            <a:extLst>
              <a:ext uri="{FF2B5EF4-FFF2-40B4-BE49-F238E27FC236}">
                <a16:creationId xmlns:a16="http://schemas.microsoft.com/office/drawing/2014/main" id="{EE71F03D-9CDB-4B19-896C-E8AFFEAB03F1}"/>
              </a:ext>
            </a:extLst>
          </p:cNvPr>
          <p:cNvSpPr>
            <a:spLocks noGrp="1"/>
          </p:cNvSpPr>
          <p:nvPr>
            <p:ph type="body" sz="quarter" idx="32"/>
          </p:nvPr>
        </p:nvSpPr>
        <p:spPr/>
        <p:txBody>
          <a:bodyPr/>
          <a:lstStyle/>
          <a:p>
            <a:endParaRPr lang="cs-CZ"/>
          </a:p>
        </p:txBody>
      </p:sp>
      <p:sp>
        <p:nvSpPr>
          <p:cNvPr id="4" name="Zástupný symbol pro obsah 3">
            <a:extLst>
              <a:ext uri="{FF2B5EF4-FFF2-40B4-BE49-F238E27FC236}">
                <a16:creationId xmlns:a16="http://schemas.microsoft.com/office/drawing/2014/main" id="{73F55AA1-24F7-41F5-99AE-4F1C8C8B3D77}"/>
              </a:ext>
            </a:extLst>
          </p:cNvPr>
          <p:cNvSpPr>
            <a:spLocks noGrp="1"/>
          </p:cNvSpPr>
          <p:nvPr>
            <p:ph sz="half" idx="1"/>
          </p:nvPr>
        </p:nvSpPr>
        <p:spPr/>
        <p:txBody>
          <a:bodyPr/>
          <a:lstStyle/>
          <a:p>
            <a:pPr algn="just"/>
            <a:r>
              <a:rPr lang="cs-CZ" sz="2000" dirty="0"/>
              <a:t>Bílá kniha je téměř sedmi set stránkový dokument, který byl vydán Skotskou vládou v listopadu 2013. Jedná se o představení budoucí plánované podoby nezávislého Skotska. Je vymezena na pozitivita a pozitivní argumenty pro nezávislé Skotsko, včetně popsání stavu země po vyhlášení nezávislosti.</a:t>
            </a:r>
          </a:p>
          <a:p>
            <a:pPr algn="just"/>
            <a:r>
              <a:rPr lang="cs-CZ" sz="2000" dirty="0"/>
              <a:t>V případě, že Skotsko zvolí v referendu „ne“, nedojde k žádné změně a na základě Edinburské dohody z roku 2012 se žádné referendum či další vyvolání snah o nezávislost nebudou konat nejméně celou další generaci. </a:t>
            </a:r>
          </a:p>
        </p:txBody>
      </p:sp>
      <p:sp>
        <p:nvSpPr>
          <p:cNvPr id="5" name="Zástupný symbol pro číslo snímku 4">
            <a:extLst>
              <a:ext uri="{FF2B5EF4-FFF2-40B4-BE49-F238E27FC236}">
                <a16:creationId xmlns:a16="http://schemas.microsoft.com/office/drawing/2014/main" id="{31F9466C-5333-4FCA-AD41-FC8F57167576}"/>
              </a:ext>
            </a:extLst>
          </p:cNvPr>
          <p:cNvSpPr>
            <a:spLocks noGrp="1"/>
          </p:cNvSpPr>
          <p:nvPr>
            <p:ph type="sldNum" sz="quarter" idx="33"/>
          </p:nvPr>
        </p:nvSpPr>
        <p:spPr/>
        <p:txBody>
          <a:bodyPr/>
          <a:lstStyle/>
          <a:p>
            <a:pPr rtl="0"/>
            <a:fld id="{19B51A1E-902D-48AF-9020-955120F399B6}" type="slidenum">
              <a:rPr lang="cs-CZ" smtClean="0"/>
              <a:pPr rtl="0"/>
              <a:t>9</a:t>
            </a:fld>
            <a:endParaRPr lang="cs-CZ" dirty="0"/>
          </a:p>
        </p:txBody>
      </p:sp>
    </p:spTree>
    <p:extLst>
      <p:ext uri="{BB962C8B-B14F-4D97-AF65-F5344CB8AC3E}">
        <p14:creationId xmlns:p14="http://schemas.microsoft.com/office/powerpoint/2010/main" val="536368834"/>
      </p:ext>
    </p:extLst>
  </p:cSld>
  <p:clrMapOvr>
    <a:masterClrMapping/>
  </p:clrMapOvr>
</p:sld>
</file>

<file path=ppt/theme/theme1.xml><?xml version="1.0" encoding="utf-8"?>
<a:theme xmlns:a="http://schemas.openxmlformats.org/drawingml/2006/main" name="Motiv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592_TF16411253.potx" id="{6923C603-6CCF-4671-AF49-CE1EAC9EB861}" vid="{CE81E874-8241-473D-B0C1-85EDE0658BB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1EA6BFBB9681041B193275EEF756C43" ma:contentTypeVersion="13" ma:contentTypeDescription="Vytvoří nový dokument" ma:contentTypeScope="" ma:versionID="bb9ee8034d63ade6979e75e203bbf62f">
  <xsd:schema xmlns:xsd="http://www.w3.org/2001/XMLSchema" xmlns:xs="http://www.w3.org/2001/XMLSchema" xmlns:p="http://schemas.microsoft.com/office/2006/metadata/properties" xmlns:ns3="f329c897-9c26-47d1-a7b2-d707f66139e4" xmlns:ns4="e6430de7-8f93-41b0-90df-ed16ba107bf2" targetNamespace="http://schemas.microsoft.com/office/2006/metadata/properties" ma:root="true" ma:fieldsID="06bb175ae4ede14bcb9d2b20dc7a2dae" ns3:_="" ns4:_="">
    <xsd:import namespace="f329c897-9c26-47d1-a7b2-d707f66139e4"/>
    <xsd:import namespace="e6430de7-8f93-41b0-90df-ed16ba107b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9c897-9c26-47d1-a7b2-d707f66139e4"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430de7-8f93-41b0-90df-ed16ba107b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2EB5DB-8DF2-4917-8EE5-F389377D9C57}">
  <ds:schemaRefs>
    <ds:schemaRef ds:uri="http://schemas.microsoft.com/sharepoint/v3/contenttype/forms"/>
  </ds:schemaRefs>
</ds:datastoreItem>
</file>

<file path=customXml/itemProps2.xml><?xml version="1.0" encoding="utf-8"?>
<ds:datastoreItem xmlns:ds="http://schemas.openxmlformats.org/officeDocument/2006/customXml" ds:itemID="{0BAB5621-2323-47BB-9350-41524902C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9c897-9c26-47d1-a7b2-d707f66139e4"/>
    <ds:schemaRef ds:uri="e6430de7-8f93-41b0-90df-ed16ba10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A50AA-654B-45CA-B6AD-FDA9E9535EF9}">
  <ds:schemaRefs>
    <ds:schemaRef ds:uri="http://purl.org/dc/terms/"/>
    <ds:schemaRef ds:uri="http://purl.org/dc/elements/1.1/"/>
    <ds:schemaRef ds:uri="http://schemas.microsoft.com/office/2006/documentManagement/types"/>
    <ds:schemaRef ds:uri="http://schemas.microsoft.com/office/2006/metadata/properties"/>
    <ds:schemaRef ds:uri="f329c897-9c26-47d1-a7b2-d707f66139e4"/>
    <ds:schemaRef ds:uri="http://schemas.openxmlformats.org/package/2006/metadata/core-properties"/>
    <ds:schemaRef ds:uri="e6430de7-8f93-41b0-90df-ed16ba107bf2"/>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Geometrická prezentace</Template>
  <TotalTime>0</TotalTime>
  <Words>4662</Words>
  <Application>Microsoft Office PowerPoint</Application>
  <PresentationFormat>Širokoúhlá obrazovka</PresentationFormat>
  <Paragraphs>266</Paragraphs>
  <Slides>28</Slides>
  <Notes>14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28</vt:i4>
      </vt:variant>
    </vt:vector>
  </HeadingPairs>
  <TitlesOfParts>
    <vt:vector size="35" baseType="lpstr">
      <vt:lpstr>Arial</vt:lpstr>
      <vt:lpstr>Calibri</vt:lpstr>
      <vt:lpstr>Calibri Light</vt:lpstr>
      <vt:lpstr>Cambria Math</vt:lpstr>
      <vt:lpstr>Corbel</vt:lpstr>
      <vt:lpstr>Times New Roman</vt:lpstr>
      <vt:lpstr>Motiv Office</vt:lpstr>
      <vt:lpstr>Skotsko a  Velká Británie  Mgr. Kristýna Martincová</vt:lpstr>
      <vt:lpstr>Skotsko</vt:lpstr>
      <vt:lpstr>Historie</vt:lpstr>
      <vt:lpstr>Prezentace aplikace PowerPoint</vt:lpstr>
      <vt:lpstr>Skotsko po roce 1921</vt:lpstr>
      <vt:lpstr>Situace po roce 1989</vt:lpstr>
      <vt:lpstr>Skotský parlament a Westminsterský parlament</vt:lpstr>
      <vt:lpstr>2007-2011</vt:lpstr>
      <vt:lpstr>Bílá kniha „Scotland’s Future“</vt:lpstr>
      <vt:lpstr>Referendum 2014 „Má být Skotsko nezávislou zemí?“ </vt:lpstr>
      <vt:lpstr>Pokud by skotská populace řekla ano, ukončila by 307 let trvající unii s Anglií a Walesem a Skotsko by se stalo nezávislým státem o počtu zhruba 5,3 milionů obyvatel.  Hlavní lídři kampaní byli  Alister Darling (pro zachování svazku s Velkou Británií) a Alex Salmond (pro nezávislost Skotska) </vt:lpstr>
      <vt:lpstr>Problematika uznávání potencionální nezávislosti Skotska ostatními státy</vt:lpstr>
      <vt:lpstr>Problematika uznávání potencionální nezávislosti Skotska ostatními státy</vt:lpstr>
      <vt:lpstr>Problematika uznávání potencionální nezávislosti Skotska ostatními státy</vt:lpstr>
      <vt:lpstr>Problematika uznávání potencionální nezávislosti Skotska ostatními státy</vt:lpstr>
      <vt:lpstr>Problematika uznávání potencionální nezávislosti Skotska ostatními státy</vt:lpstr>
      <vt:lpstr>Nezávislé Skotsko a mezinárodní organizace</vt:lpstr>
      <vt:lpstr>Nezávislé Skotsko a mezinárodní organizace</vt:lpstr>
      <vt:lpstr>Nezávislé Skotsko a mezinárodní organizace</vt:lpstr>
      <vt:lpstr>Nezávislé Skotsko a mezinárodní organizace</vt:lpstr>
      <vt:lpstr>Výsledky referenda</vt:lpstr>
      <vt:lpstr>Reakce na výsledek referenda</vt:lpstr>
      <vt:lpstr>Další vývoj</vt:lpstr>
      <vt:lpstr>Brexit</vt:lpstr>
      <vt:lpstr>Prezentace aplikace PowerPoint</vt:lpstr>
      <vt:lpstr>Prezentace aplikace PowerPoint</vt:lpstr>
      <vt:lpstr>Shetlandy</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2020-11-22T10:32:28Z</dcterms:created>
  <dcterms:modified xsi:type="dcterms:W3CDTF">2020-11-27T19:47:21Z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0x01010081EA6BFBB9681041B193275EEF756C43</vt:lpwstr>
  </property>
</Properties>
</file>