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3" r:id="rId24"/>
    <p:sldId id="279" r:id="rId25"/>
    <p:sldId id="280" r:id="rId26"/>
    <p:sldId id="281" r:id="rId27"/>
    <p:sldId id="282" r:id="rId28"/>
    <p:sldId id="284" r:id="rId29"/>
    <p:sldId id="285" r:id="rId30"/>
    <p:sldId id="287" r:id="rId31"/>
    <p:sldId id="288" r:id="rId32"/>
    <p:sldId id="289" r:id="rId33"/>
    <p:sldId id="286" r:id="rId34"/>
    <p:sldId id="290" r:id="rId35"/>
    <p:sldId id="291" r:id="rId36"/>
    <p:sldId id="292" r:id="rId37"/>
    <p:sldId id="258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E83A6-46A1-4671-B492-05CB0E77EC86}" type="datetimeFigureOut">
              <a:rPr lang="cs-CZ" smtClean="0"/>
              <a:t>28.11.2020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EC819-9F9D-4E17-A733-53F8710A6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3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E83A6-46A1-4671-B492-05CB0E77EC86}" type="datetimeFigureOut">
              <a:rPr lang="cs-CZ" smtClean="0"/>
              <a:t>28.11.2020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EC819-9F9D-4E17-A733-53F8710A6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83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E83A6-46A1-4671-B492-05CB0E77EC86}" type="datetimeFigureOut">
              <a:rPr lang="cs-CZ" smtClean="0"/>
              <a:t>28.11.2020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EC819-9F9D-4E17-A733-53F8710A6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0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E83A6-46A1-4671-B492-05CB0E77EC86}" type="datetimeFigureOut">
              <a:rPr lang="cs-CZ" smtClean="0"/>
              <a:t>28.11.2020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EC819-9F9D-4E17-A733-53F8710A6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151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E83A6-46A1-4671-B492-05CB0E77EC86}" type="datetimeFigureOut">
              <a:rPr lang="cs-CZ" smtClean="0"/>
              <a:t>28.11.2020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EC819-9F9D-4E17-A733-53F8710A6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06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E83A6-46A1-4671-B492-05CB0E77EC86}" type="datetimeFigureOut">
              <a:rPr lang="cs-CZ" smtClean="0"/>
              <a:t>28.11.2020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EC819-9F9D-4E17-A733-53F8710A6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21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E83A6-46A1-4671-B492-05CB0E77EC86}" type="datetimeFigureOut">
              <a:rPr lang="cs-CZ" smtClean="0"/>
              <a:t>28.11.2020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EC819-9F9D-4E17-A733-53F8710A6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05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E83A6-46A1-4671-B492-05CB0E77EC86}" type="datetimeFigureOut">
              <a:rPr lang="cs-CZ" smtClean="0"/>
              <a:t>28.11.2020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EC819-9F9D-4E17-A733-53F8710A6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64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E83A6-46A1-4671-B492-05CB0E77EC86}" type="datetimeFigureOut">
              <a:rPr lang="cs-CZ" smtClean="0"/>
              <a:t>28.11.2020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EC819-9F9D-4E17-A733-53F8710A6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081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E83A6-46A1-4671-B492-05CB0E77EC86}" type="datetimeFigureOut">
              <a:rPr lang="cs-CZ" smtClean="0"/>
              <a:t>28.11.2020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EC819-9F9D-4E17-A733-53F8710A6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02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E83A6-46A1-4671-B492-05CB0E77EC86}" type="datetimeFigureOut">
              <a:rPr lang="cs-CZ" smtClean="0"/>
              <a:t>28.11.2020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EC819-9F9D-4E17-A733-53F8710A6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6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E83A6-46A1-4671-B492-05CB0E77EC86}" type="datetimeFigureOut">
              <a:rPr lang="cs-CZ" smtClean="0"/>
              <a:t>28.11.2020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EC819-9F9D-4E17-A733-53F8710A6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690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youtube.com/watch?v=NJK0Bvw1aM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topic/Kyivan-Rus" TargetMode="External"/><Relationship Id="rId13" Type="http://schemas.openxmlformats.org/officeDocument/2006/relationships/hyperlink" Target="http://www.novarepublika.cz/2018/11/hranice-ukrajiny-poucme-se-z-historie.html" TargetMode="External"/><Relationship Id="rId18" Type="http://schemas.openxmlformats.org/officeDocument/2006/relationships/hyperlink" Target="https://cs.wikipedia.org/wiki/Leonid_Krav%C4%8Duk" TargetMode="External"/><Relationship Id="rId26" Type="http://schemas.openxmlformats.org/officeDocument/2006/relationships/hyperlink" Target="https://www.forbes.com/sites/gregsatell/2014/03/01/5-things-you-should-know-about-putins-incursion-into-crimea/#78dcbd461762" TargetMode="External"/><Relationship Id="rId3" Type="http://schemas.openxmlformats.org/officeDocument/2006/relationships/hyperlink" Target="https://slideplayer.cz/slide/2508607/" TargetMode="External"/><Relationship Id="rId21" Type="http://schemas.openxmlformats.org/officeDocument/2006/relationships/hyperlink" Target="https://cs.wikipedia.org/wiki/Viktor_Ju%C5%A1%C4%8Denko#/media/Soubor:Viktor_Yushchenko_by_Tasnimnews_01_(cropped).jpg" TargetMode="External"/><Relationship Id="rId7" Type="http://schemas.openxmlformats.org/officeDocument/2006/relationships/hyperlink" Target="https://www.thenational.ae/world/ukraine-s-new-president-petro-poroshenko-is-taking-on-a-poisoned-inheritance-1.274201" TargetMode="External"/><Relationship Id="rId12" Type="http://schemas.openxmlformats.org/officeDocument/2006/relationships/hyperlink" Target="https://refresher.cz/41713-Stalinova-genocida-aneb-umele-vyvolany-hladomor-na-Ukrajine-si-vyzadal-miliony-zivotu-behem-par-mesicu" TargetMode="External"/><Relationship Id="rId17" Type="http://schemas.openxmlformats.org/officeDocument/2006/relationships/hyperlink" Target="https://cs.wikipedia.org/wiki/Ukrajina#/media/Soubor:Ukraine_Referendum_1991.png" TargetMode="External"/><Relationship Id="rId25" Type="http://schemas.openxmlformats.org/officeDocument/2006/relationships/hyperlink" Target="https://www.securitymagazin.cz/security/ustoupil-zapad-a-ukrajina-a-vzdaly-se-krymu-1404043745.html" TargetMode="External"/><Relationship Id="rId2" Type="http://schemas.openxmlformats.org/officeDocument/2006/relationships/hyperlink" Target="http://www.moderni-dejiny.cz/clanek/rozpad-sssr-a-vznik-ruske-federace-1985-1991/" TargetMode="External"/><Relationship Id="rId16" Type="http://schemas.openxmlformats.org/officeDocument/2006/relationships/hyperlink" Target="https://www.idnes.cz/zpravy/zahranicni/ukrajina-sssr-okupace-kyjev.A180112_375726_zahranicni_aha/foto" TargetMode="External"/><Relationship Id="rId20" Type="http://schemas.openxmlformats.org/officeDocument/2006/relationships/hyperlink" Target="https://tsn.ua/ukrayina/p-yata-richnitsya-pomaranchevoyi-revolyutsiyi-ukrayina-vidznachaye-den-svobodi.html" TargetMode="External"/><Relationship Id="rId29" Type="http://schemas.openxmlformats.org/officeDocument/2006/relationships/hyperlink" Target="https://www.aeroweb.cz/clanky/4594-doneck-letiste-co-se-znovu-zrodilo-a-padlo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wikipedia.com/" TargetMode="External"/><Relationship Id="rId11" Type="http://schemas.openxmlformats.org/officeDocument/2006/relationships/hyperlink" Target="https://www.idnes.cz/brno/zpravy/prvni-svetova-valka-znojemsko-historik-kacetl.A170901_141825_brno-zpravy_vh" TargetMode="External"/><Relationship Id="rId24" Type="http://schemas.openxmlformats.org/officeDocument/2006/relationships/hyperlink" Target="https://spravy.pravda.sk/svet/clanok/310090-janukovycovo-lietadlo-eskortovali-do-ruska-stihacky/" TargetMode="External"/><Relationship Id="rId5" Type="http://schemas.openxmlformats.org/officeDocument/2006/relationships/hyperlink" Target="https://www.myaukrajina.cz/node/883" TargetMode="External"/><Relationship Id="rId15" Type="http://schemas.openxmlformats.org/officeDocument/2006/relationships/hyperlink" Target="https://cs.wikipedia.org/wiki/Spole%C4%8Denstv%C3%AD_nez%C3%A1visl%C3%BDch_st%C3%A1t%C5%AF#/media/Soubor:Flag_of_the_CIS.svg" TargetMode="External"/><Relationship Id="rId23" Type="http://schemas.openxmlformats.org/officeDocument/2006/relationships/hyperlink" Target="https://www.npr.org/templates/story/story.php?storyId=122584545&amp;t=1602417407317h" TargetMode="External"/><Relationship Id="rId28" Type="http://schemas.openxmlformats.org/officeDocument/2006/relationships/hyperlink" Target="https://cs.wikipedia.org/wiki/Prorusk%C3%A9_nepokoje_na_Ukrajin%C4%9B_2014" TargetMode="External"/><Relationship Id="rId10" Type="http://schemas.openxmlformats.org/officeDocument/2006/relationships/hyperlink" Target="https://upload.wikimedia.org/wikipedia/commons/5/56/Location_of_Cossack_Hetmanate.png" TargetMode="External"/><Relationship Id="rId19" Type="http://schemas.openxmlformats.org/officeDocument/2006/relationships/hyperlink" Target="https://cdncz1.img.sputniknews.com/img/551/41/5514108_0:23:2810:1543_1000x0_80_0_1_78bd77e5f8483fd8a9a05ad9b755363f.jpg.webp" TargetMode="External"/><Relationship Id="rId4" Type="http://schemas.openxmlformats.org/officeDocument/2006/relationships/hyperlink" Target="https://www.ceskatelevize.cz/porady/10266819072-vypravej/ve-stopach-doby/2004/669-na-ukrajine-zacala-tzv-oranzova-revoluce/" TargetMode="External"/><Relationship Id="rId9" Type="http://schemas.openxmlformats.org/officeDocument/2006/relationships/hyperlink" Target="https://upload.wikimedia.org/wikipedia/commons/c/c4/LithuaniaHistory.png" TargetMode="External"/><Relationship Id="rId14" Type="http://schemas.openxmlformats.org/officeDocument/2006/relationships/hyperlink" Target="https://g.cz/galerie/sovetsky-puc-roku-1991/?back=/srpnovy-puc-roku-1991-se-na-posledni-chvili-pokusil-zachranit-sssr-ztroskotal-za-pouhe-tri-dny/" TargetMode="External"/><Relationship Id="rId22" Type="http://schemas.openxmlformats.org/officeDocument/2006/relationships/hyperlink" Target="https://www.idnes.cz/zpravy/zahranicni/foto/JPLd8be3_File_pic.JPG" TargetMode="External"/><Relationship Id="rId27" Type="http://schemas.openxmlformats.org/officeDocument/2006/relationships/hyperlink" Target="https://www.cestujlevne.com/pruvodce/ukrajina/kry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73426"/>
            <a:ext cx="12192000" cy="1167991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Ukrajina po roce 1989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03816"/>
            <a:ext cx="12192000" cy="126274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 Březa</a:t>
            </a:r>
          </a:p>
        </p:txBody>
      </p:sp>
    </p:spTree>
    <p:extLst>
      <p:ext uri="{BB962C8B-B14F-4D97-AF65-F5344CB8AC3E}">
        <p14:creationId xmlns:p14="http://schemas.microsoft.com/office/powerpoint/2010/main" val="234031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Vyhlášení nezávislosti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Vznik Společenství nezávislých států – Arménie, </a:t>
            </a:r>
            <a:r>
              <a:rPr lang="cs-CZ" dirty="0" err="1">
                <a:solidFill>
                  <a:schemeClr val="bg1"/>
                </a:solidFill>
              </a:rPr>
              <a:t>Azerbajdžán</a:t>
            </a:r>
            <a:r>
              <a:rPr lang="cs-CZ" dirty="0">
                <a:solidFill>
                  <a:schemeClr val="bg1"/>
                </a:solidFill>
              </a:rPr>
              <a:t>, Bělorusko, Kazachstán, Kyrgyzstán, Moldavsko, Rusko, Tádžikistán, Uzbekistán, Turkmenistán (2005), Gruzie (2008)</a:t>
            </a:r>
          </a:p>
          <a:p>
            <a:r>
              <a:rPr lang="cs-CZ" dirty="0">
                <a:solidFill>
                  <a:schemeClr val="bg1"/>
                </a:solidFill>
              </a:rPr>
              <a:t>Ukrajina jen pozorovatelem</a:t>
            </a:r>
          </a:p>
          <a:p>
            <a:r>
              <a:rPr lang="cs-CZ" dirty="0" err="1">
                <a:solidFill>
                  <a:schemeClr val="bg1"/>
                </a:solidFill>
              </a:rPr>
              <a:t>Bělověžská</a:t>
            </a:r>
            <a:r>
              <a:rPr lang="cs-CZ" dirty="0">
                <a:solidFill>
                  <a:schemeClr val="bg1"/>
                </a:solidFill>
              </a:rPr>
              <a:t> dohoda – ukončení SSSR – 8. prosince 1991 (platnost od 31. prosince 1991)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05894"/>
            <a:ext cx="5181600" cy="2590800"/>
          </a:xfrm>
        </p:spPr>
      </p:pic>
    </p:spTree>
    <p:extLst>
      <p:ext uri="{BB962C8B-B14F-4D97-AF65-F5344CB8AC3E}">
        <p14:creationId xmlns:p14="http://schemas.microsoft.com/office/powerpoint/2010/main" val="418059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Vyhlášení nezávislosti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07" y="1825625"/>
            <a:ext cx="3074945" cy="43513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79520" y="1825625"/>
            <a:ext cx="7574280" cy="4351338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24. srpna 1991 – Nejvyšší rada Ukrajiny </a:t>
            </a:r>
          </a:p>
          <a:p>
            <a:r>
              <a:rPr lang="cs-CZ" dirty="0">
                <a:solidFill>
                  <a:schemeClr val="bg1"/>
                </a:solidFill>
              </a:rPr>
              <a:t>Leonid </a:t>
            </a:r>
            <a:r>
              <a:rPr lang="cs-CZ" dirty="0" err="1">
                <a:solidFill>
                  <a:schemeClr val="bg1"/>
                </a:solidFill>
              </a:rPr>
              <a:t>Kravčuk</a:t>
            </a:r>
            <a:r>
              <a:rPr lang="cs-CZ" dirty="0">
                <a:solidFill>
                  <a:schemeClr val="bg1"/>
                </a:solidFill>
              </a:rPr>
              <a:t> (komunistická strana) x  </a:t>
            </a:r>
            <a:r>
              <a:rPr lang="cs-CZ" dirty="0" err="1">
                <a:solidFill>
                  <a:schemeClr val="bg1"/>
                </a:solidFill>
              </a:rPr>
              <a:t>Ihor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Juchnovskyj</a:t>
            </a:r>
            <a:r>
              <a:rPr lang="cs-CZ" dirty="0">
                <a:solidFill>
                  <a:schemeClr val="bg1"/>
                </a:solidFill>
              </a:rPr>
              <a:t> (vůdce demokratické opozice)</a:t>
            </a:r>
          </a:p>
          <a:p>
            <a:r>
              <a:rPr lang="cs-CZ" dirty="0">
                <a:solidFill>
                  <a:schemeClr val="bg1"/>
                </a:solidFill>
              </a:rPr>
              <a:t>Akt o vyhlášení nezávislosti Ukrajiny (346 z 450)</a:t>
            </a:r>
          </a:p>
          <a:p>
            <a:r>
              <a:rPr lang="pl-PL" dirty="0">
                <a:solidFill>
                  <a:schemeClr val="bg1"/>
                </a:solidFill>
              </a:rPr>
              <a:t>Referendum - 1. prosince 1991</a:t>
            </a:r>
          </a:p>
          <a:p>
            <a:r>
              <a:rPr lang="pl-PL" dirty="0">
                <a:solidFill>
                  <a:schemeClr val="bg1"/>
                </a:solidFill>
              </a:rPr>
              <a:t>Pro nezávislost se vyslovilo: </a:t>
            </a:r>
          </a:p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   90,3%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97" y="4134993"/>
            <a:ext cx="4005620" cy="264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8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Vyhlášení nezávislosti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6423"/>
            <a:ext cx="1814012" cy="240356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0880" y="1428206"/>
            <a:ext cx="8122920" cy="4748757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Prvním prezidentem Leonid </a:t>
            </a:r>
            <a:r>
              <a:rPr lang="cs-CZ" dirty="0" err="1">
                <a:solidFill>
                  <a:schemeClr val="bg1"/>
                </a:solidFill>
              </a:rPr>
              <a:t>Kravčuk</a:t>
            </a:r>
            <a:r>
              <a:rPr lang="cs-CZ" dirty="0">
                <a:solidFill>
                  <a:schemeClr val="bg1"/>
                </a:solidFill>
              </a:rPr>
              <a:t> (1991 – 1994)</a:t>
            </a:r>
          </a:p>
          <a:p>
            <a:r>
              <a:rPr lang="cs-CZ" dirty="0">
                <a:solidFill>
                  <a:schemeClr val="bg1"/>
                </a:solidFill>
              </a:rPr>
              <a:t>1994 zvolen prezidentem Leonid Kučma – předchozí předseda vlády</a:t>
            </a:r>
          </a:p>
          <a:p>
            <a:r>
              <a:rPr lang="cs-CZ" dirty="0">
                <a:solidFill>
                  <a:schemeClr val="bg1"/>
                </a:solidFill>
              </a:rPr>
              <a:t>Posílení ekonomických vazeb na Rusko</a:t>
            </a:r>
          </a:p>
          <a:p>
            <a:r>
              <a:rPr lang="cs-CZ" dirty="0">
                <a:solidFill>
                  <a:schemeClr val="bg1"/>
                </a:solidFill>
              </a:rPr>
              <a:t>Privatizace</a:t>
            </a:r>
          </a:p>
          <a:p>
            <a:r>
              <a:rPr lang="cs-CZ" dirty="0">
                <a:solidFill>
                  <a:schemeClr val="bg1"/>
                </a:solidFill>
              </a:rPr>
              <a:t>Měnová reforma – 1996</a:t>
            </a:r>
          </a:p>
          <a:p>
            <a:r>
              <a:rPr lang="cs-CZ" dirty="0">
                <a:solidFill>
                  <a:schemeClr val="bg1"/>
                </a:solidFill>
              </a:rPr>
              <a:t>1996 – nová ústava – </a:t>
            </a:r>
            <a:r>
              <a:rPr lang="cs-CZ" dirty="0" err="1">
                <a:solidFill>
                  <a:schemeClr val="bg1"/>
                </a:solidFill>
              </a:rPr>
              <a:t>poloprezidentský</a:t>
            </a:r>
            <a:r>
              <a:rPr lang="cs-CZ" dirty="0">
                <a:solidFill>
                  <a:schemeClr val="bg1"/>
                </a:solidFill>
              </a:rPr>
              <a:t> systém</a:t>
            </a:r>
          </a:p>
          <a:p>
            <a:r>
              <a:rPr lang="cs-CZ" dirty="0">
                <a:solidFill>
                  <a:schemeClr val="bg1"/>
                </a:solidFill>
              </a:rPr>
              <a:t>Korupce</a:t>
            </a:r>
          </a:p>
          <a:p>
            <a:r>
              <a:rPr lang="cs-CZ" dirty="0">
                <a:solidFill>
                  <a:schemeClr val="bg1"/>
                </a:solidFill>
              </a:rPr>
              <a:t>Nepřiměřené zásahy prezidenta 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8" y="3509555"/>
            <a:ext cx="2867617" cy="17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7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Oranžová revoluce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sz="2400" dirty="0">
                <a:solidFill>
                  <a:schemeClr val="bg1"/>
                </a:solidFill>
              </a:rPr>
              <a:t>(listopad – prosinec 2004)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Viktor Juščenko – Naše Ukrajina</a:t>
            </a:r>
          </a:p>
          <a:p>
            <a:r>
              <a:rPr lang="cs-CZ" dirty="0">
                <a:solidFill>
                  <a:schemeClr val="bg1"/>
                </a:solidFill>
              </a:rPr>
              <a:t>(prozápadní)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37" y="2505075"/>
            <a:ext cx="2725689" cy="36845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Viktor </a:t>
            </a:r>
            <a:r>
              <a:rPr lang="cs-CZ" dirty="0" err="1">
                <a:solidFill>
                  <a:schemeClr val="bg1"/>
                </a:solidFill>
              </a:rPr>
              <a:t>Janukovyč</a:t>
            </a:r>
            <a:r>
              <a:rPr lang="cs-CZ" dirty="0">
                <a:solidFill>
                  <a:schemeClr val="bg1"/>
                </a:solidFill>
              </a:rPr>
              <a:t> – Strana regionů </a:t>
            </a:r>
          </a:p>
          <a:p>
            <a:r>
              <a:rPr lang="cs-CZ" dirty="0">
                <a:solidFill>
                  <a:schemeClr val="bg1"/>
                </a:solidFill>
              </a:rPr>
              <a:t>(proruský)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14948"/>
            <a:ext cx="5183188" cy="3064841"/>
          </a:xfrm>
        </p:spPr>
      </p:pic>
    </p:spTree>
    <p:extLst>
      <p:ext uri="{BB962C8B-B14F-4D97-AF65-F5344CB8AC3E}">
        <p14:creationId xmlns:p14="http://schemas.microsoft.com/office/powerpoint/2010/main" val="264154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Oranžová revoluce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39729"/>
            <a:ext cx="5181600" cy="3523129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Již během kampaně vážné spory </a:t>
            </a:r>
          </a:p>
          <a:p>
            <a:r>
              <a:rPr lang="cs-CZ" dirty="0">
                <a:solidFill>
                  <a:schemeClr val="bg1"/>
                </a:solidFill>
              </a:rPr>
              <a:t>Otrava Viktora Juščenka</a:t>
            </a:r>
          </a:p>
          <a:p>
            <a:r>
              <a:rPr lang="cs-CZ" dirty="0">
                <a:solidFill>
                  <a:schemeClr val="bg1"/>
                </a:solidFill>
              </a:rPr>
              <a:t>V prvním kole vyhrál Juščenko</a:t>
            </a:r>
          </a:p>
          <a:p>
            <a:r>
              <a:rPr lang="cs-CZ" dirty="0">
                <a:solidFill>
                  <a:schemeClr val="bg1"/>
                </a:solidFill>
              </a:rPr>
              <a:t>V druhém kole (21. listopadu 2004) vyhrál </a:t>
            </a:r>
            <a:r>
              <a:rPr lang="cs-CZ" dirty="0" err="1">
                <a:solidFill>
                  <a:schemeClr val="bg1"/>
                </a:solidFill>
              </a:rPr>
              <a:t>Janukovyč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Podezření z manipulací během voleb</a:t>
            </a:r>
          </a:p>
        </p:txBody>
      </p:sp>
    </p:spTree>
    <p:extLst>
      <p:ext uri="{BB962C8B-B14F-4D97-AF65-F5344CB8AC3E}">
        <p14:creationId xmlns:p14="http://schemas.microsoft.com/office/powerpoint/2010/main" val="304216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Oranžová revoluce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79874"/>
            <a:ext cx="5181600" cy="3842839"/>
          </a:xfr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Masové protesty především na západní Ukrajině</a:t>
            </a:r>
          </a:p>
          <a:p>
            <a:r>
              <a:rPr lang="cs-CZ" dirty="0">
                <a:solidFill>
                  <a:schemeClr val="bg1"/>
                </a:solidFill>
              </a:rPr>
              <a:t>Volby odmítly uznat západní státy</a:t>
            </a:r>
          </a:p>
          <a:p>
            <a:r>
              <a:rPr lang="cs-CZ" dirty="0">
                <a:solidFill>
                  <a:schemeClr val="bg1"/>
                </a:solidFill>
              </a:rPr>
              <a:t>Ukrajinský nejvyšší soud 4. prosince 2004 druhé kolo neuznal a nechal ho opakovat 26. prosince </a:t>
            </a:r>
          </a:p>
          <a:p>
            <a:r>
              <a:rPr lang="cs-CZ" dirty="0">
                <a:solidFill>
                  <a:schemeClr val="bg1"/>
                </a:solidFill>
              </a:rPr>
              <a:t>Vítězem se stal Juščenko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870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Výsledky Oranžové revoluce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Prezidentem Juščenko – úspěch v mezinárodní politice </a:t>
            </a:r>
          </a:p>
          <a:p>
            <a:pPr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V domácí politice neúspěch – už v září 2005 odvolává vládu </a:t>
            </a:r>
            <a:r>
              <a:rPr lang="cs-CZ" dirty="0" err="1">
                <a:solidFill>
                  <a:schemeClr val="bg1"/>
                </a:solidFill>
              </a:rPr>
              <a:t>Julije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Tymošenkové</a:t>
            </a: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Nutná spolupráce v parlamentních volbách v roce 2007</a:t>
            </a:r>
          </a:p>
          <a:p>
            <a:pPr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Popularita  klesá, v dalších prezidentských volbách v roce 2010 vypadává hned v prvním kole</a:t>
            </a:r>
          </a:p>
          <a:p>
            <a:pPr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Prezidentem se v roce 2010 stává </a:t>
            </a:r>
            <a:r>
              <a:rPr lang="cs-CZ" dirty="0" err="1">
                <a:solidFill>
                  <a:schemeClr val="bg1"/>
                </a:solidFill>
              </a:rPr>
              <a:t>Janukovyč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1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chemeClr val="bg1"/>
                </a:solidFill>
              </a:rPr>
              <a:t>Janukovyč</a:t>
            </a:r>
            <a:r>
              <a:rPr lang="cs-CZ" dirty="0">
                <a:solidFill>
                  <a:schemeClr val="bg1"/>
                </a:solidFill>
              </a:rPr>
              <a:t> prezidentem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02234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Snaha tvářit se jako prozápadní prezident (cesty do Bruselu, jednání s EU)</a:t>
            </a:r>
          </a:p>
          <a:p>
            <a:r>
              <a:rPr lang="cs-CZ" dirty="0">
                <a:solidFill>
                  <a:schemeClr val="bg1"/>
                </a:solidFill>
              </a:rPr>
              <a:t>Odmítnutí členství v NATO</a:t>
            </a:r>
          </a:p>
          <a:p>
            <a:r>
              <a:rPr lang="cs-CZ" dirty="0">
                <a:solidFill>
                  <a:schemeClr val="bg1"/>
                </a:solidFill>
              </a:rPr>
              <a:t>V říjnu 2011 byla </a:t>
            </a:r>
            <a:r>
              <a:rPr lang="cs-CZ" dirty="0" err="1">
                <a:solidFill>
                  <a:schemeClr val="bg1"/>
                </a:solidFill>
              </a:rPr>
              <a:t>Tymošenková</a:t>
            </a:r>
            <a:r>
              <a:rPr lang="cs-CZ" dirty="0">
                <a:solidFill>
                  <a:schemeClr val="bg1"/>
                </a:solidFill>
              </a:rPr>
              <a:t> odsouzena na sedm let vězení za překročení svých pravomocí při podepsání rusko-ukrajinské smlouvy o ceně plynu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729" y="1825625"/>
            <a:ext cx="4788042" cy="2687107"/>
          </a:xfrm>
        </p:spPr>
      </p:pic>
    </p:spTree>
    <p:extLst>
      <p:ext uri="{BB962C8B-B14F-4D97-AF65-F5344CB8AC3E}">
        <p14:creationId xmlns:p14="http://schemas.microsoft.com/office/powerpoint/2010/main" val="710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chemeClr val="bg1"/>
                </a:solidFill>
              </a:rPr>
              <a:t>Majdan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46" y="1999797"/>
            <a:ext cx="5677034" cy="270283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21.listopadu 2013 – začátek protestů </a:t>
            </a:r>
          </a:p>
          <a:p>
            <a:r>
              <a:rPr lang="cs-CZ" dirty="0">
                <a:solidFill>
                  <a:schemeClr val="bg1"/>
                </a:solidFill>
              </a:rPr>
              <a:t>Viktor </a:t>
            </a:r>
            <a:r>
              <a:rPr lang="cs-CZ" dirty="0" err="1">
                <a:solidFill>
                  <a:schemeClr val="bg1"/>
                </a:solidFill>
              </a:rPr>
              <a:t>Janukovyč</a:t>
            </a:r>
            <a:r>
              <a:rPr lang="cs-CZ" dirty="0">
                <a:solidFill>
                  <a:schemeClr val="bg1"/>
                </a:solidFill>
              </a:rPr>
              <a:t> odmítl podepsat s EU Asociační dohodu (28. 11. 2013) </a:t>
            </a: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Požadavky protestujících: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1) Podpis Asociační dohody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2) Odstoupení </a:t>
            </a:r>
            <a:r>
              <a:rPr lang="cs-CZ" dirty="0" err="1">
                <a:solidFill>
                  <a:schemeClr val="bg1"/>
                </a:solidFill>
              </a:rPr>
              <a:t>Janukovyče</a:t>
            </a: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3) Vyhlášení nových prezidentských voleb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4) Propuštění </a:t>
            </a:r>
            <a:r>
              <a:rPr lang="cs-CZ" dirty="0" err="1">
                <a:solidFill>
                  <a:schemeClr val="bg1"/>
                </a:solidFill>
              </a:rPr>
              <a:t>Julije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Tymošenkové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70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chemeClr val="bg1"/>
                </a:solidFill>
              </a:rPr>
              <a:t>Majdan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24. listopadu – protesty v ostatních městech na Ukrajině, </a:t>
            </a:r>
            <a:r>
              <a:rPr lang="cs-CZ" dirty="0" err="1">
                <a:solidFill>
                  <a:schemeClr val="bg1"/>
                </a:solidFill>
              </a:rPr>
              <a:t>Tymošenková</a:t>
            </a:r>
            <a:r>
              <a:rPr lang="cs-CZ" dirty="0">
                <a:solidFill>
                  <a:schemeClr val="bg1"/>
                </a:solidFill>
              </a:rPr>
              <a:t> vyhlásila hladovku</a:t>
            </a:r>
          </a:p>
          <a:p>
            <a:r>
              <a:rPr lang="cs-CZ" dirty="0">
                <a:solidFill>
                  <a:schemeClr val="bg1"/>
                </a:solidFill>
              </a:rPr>
              <a:t>30. listopadu – pokus složek shromáždění násilně rozehnat </a:t>
            </a:r>
          </a:p>
          <a:p>
            <a:r>
              <a:rPr lang="cs-CZ" dirty="0">
                <a:solidFill>
                  <a:schemeClr val="bg1"/>
                </a:solidFill>
              </a:rPr>
              <a:t>1. prosince – masový protest proti zásahu, další násilné konflikty, Kyjevský soud zakazuje protesty až do 7. ledna</a:t>
            </a:r>
          </a:p>
          <a:p>
            <a:r>
              <a:rPr lang="cs-CZ" dirty="0">
                <a:solidFill>
                  <a:schemeClr val="bg1"/>
                </a:solidFill>
              </a:rPr>
              <a:t>9. prosince - zásah kontrarozvědky proti politické straně Vlast</a:t>
            </a:r>
          </a:p>
          <a:p>
            <a:r>
              <a:rPr lang="cs-CZ" dirty="0">
                <a:solidFill>
                  <a:schemeClr val="bg1"/>
                </a:solidFill>
              </a:rPr>
              <a:t>25. prosince – útok na novinářku Taťánu </a:t>
            </a:r>
            <a:r>
              <a:rPr lang="cs-CZ" dirty="0" err="1">
                <a:solidFill>
                  <a:schemeClr val="bg1"/>
                </a:solidFill>
              </a:rPr>
              <a:t>Černovolovou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8. ledna – zákaz protestů soudem prodloužen až do 8. března, je schválen zákon, který umožňuje tvrdé postihy za účast na protestech a také protestujícím poslancům umožňuje odebrat mandát.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802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Krátká historie Ukrajiny do roku 1989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3339651" cy="4351338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87239" y="1825625"/>
            <a:ext cx="6977743" cy="4351338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roce 822 vzniká první stát východních Slovanů -  Kyjevská Rus</a:t>
            </a:r>
          </a:p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1240 – Kyjevská Rus byla vyvrácena nájezdníky z Mongolska</a:t>
            </a:r>
          </a:p>
        </p:txBody>
      </p:sp>
    </p:spTree>
    <p:extLst>
      <p:ext uri="{BB962C8B-B14F-4D97-AF65-F5344CB8AC3E}">
        <p14:creationId xmlns:p14="http://schemas.microsoft.com/office/powerpoint/2010/main" val="18926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chemeClr val="bg1"/>
                </a:solidFill>
              </a:rPr>
              <a:t>Majdan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21. ledna – únos zraněných aktivistů z nemocnice, jeden nalezen mrtvý</a:t>
            </a:r>
          </a:p>
          <a:p>
            <a:r>
              <a:rPr lang="cs-CZ" dirty="0">
                <a:solidFill>
                  <a:schemeClr val="bg1"/>
                </a:solidFill>
              </a:rPr>
              <a:t>25. ledna nabízí </a:t>
            </a:r>
            <a:r>
              <a:rPr lang="cs-CZ" dirty="0" err="1">
                <a:solidFill>
                  <a:schemeClr val="bg1"/>
                </a:solidFill>
              </a:rPr>
              <a:t>Janukovyč</a:t>
            </a:r>
            <a:r>
              <a:rPr lang="cs-CZ" dirty="0">
                <a:solidFill>
                  <a:schemeClr val="bg1"/>
                </a:solidFill>
              </a:rPr>
              <a:t> místa ve vládě opozici, ta odmítá</a:t>
            </a:r>
          </a:p>
          <a:p>
            <a:r>
              <a:rPr lang="cs-CZ" dirty="0">
                <a:solidFill>
                  <a:schemeClr val="bg1"/>
                </a:solidFill>
              </a:rPr>
              <a:t>28. ledna podává demisi premiér</a:t>
            </a:r>
          </a:p>
          <a:p>
            <a:r>
              <a:rPr lang="cs-CZ" dirty="0">
                <a:solidFill>
                  <a:schemeClr val="bg1"/>
                </a:solidFill>
              </a:rPr>
              <a:t>1. února – ukrajinská kontrarozvědka obviňuje stranu Vlast z organizování státního převratu – dle důkazů, které údajně našli, měla strana zorganizovat na sebe policejní útok</a:t>
            </a:r>
          </a:p>
          <a:p>
            <a:r>
              <a:rPr lang="cs-CZ" dirty="0">
                <a:solidFill>
                  <a:schemeClr val="bg1"/>
                </a:solidFill>
              </a:rPr>
              <a:t>16. února – Rusko nabízí Ukrajině půjčku 2 miliardy dolarů</a:t>
            </a:r>
          </a:p>
          <a:p>
            <a:r>
              <a:rPr lang="cs-CZ" dirty="0">
                <a:solidFill>
                  <a:schemeClr val="bg1"/>
                </a:solidFill>
              </a:rPr>
              <a:t>18. února – demonstranti se snaží dostat do budovy parlamentu – způsobuje to vlnu násilí, pronikají do sídla Strany regionů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453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chemeClr val="bg1"/>
                </a:solidFill>
              </a:rPr>
              <a:t>Majdan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19. února – noční útok ozbrojených složek na demonstrující – 25 mrtvých a pokračující krvavé střety, ve Lvově a na Zakarpatské Ukrajině vyhlašují nezávislost na centrální vládě.</a:t>
            </a:r>
          </a:p>
          <a:p>
            <a:r>
              <a:rPr lang="cs-CZ" dirty="0">
                <a:solidFill>
                  <a:schemeClr val="bg1"/>
                </a:solidFill>
              </a:rPr>
              <a:t>21. února – EU v čele s Polskem, Německem a Francií a Ruskem se snaží o uzavření dohody mezi vládou a opozicí, dohoda je uzavřena ale není dodržována, dochází k ekonomické krizi.</a:t>
            </a:r>
          </a:p>
          <a:p>
            <a:r>
              <a:rPr lang="cs-CZ" dirty="0">
                <a:solidFill>
                  <a:schemeClr val="bg1"/>
                </a:solidFill>
              </a:rPr>
              <a:t>22. února – </a:t>
            </a:r>
            <a:r>
              <a:rPr lang="cs-CZ" dirty="0" err="1">
                <a:solidFill>
                  <a:schemeClr val="bg1"/>
                </a:solidFill>
              </a:rPr>
              <a:t>Janukovyč</a:t>
            </a:r>
            <a:r>
              <a:rPr lang="cs-CZ" dirty="0">
                <a:solidFill>
                  <a:schemeClr val="bg1"/>
                </a:solidFill>
              </a:rPr>
              <a:t> oznamuje, že nehodlá podat demisi, parlament ho sesazuje a vyhlašuje nové prezidentské volby. </a:t>
            </a:r>
            <a:r>
              <a:rPr lang="cs-CZ" dirty="0" err="1">
                <a:solidFill>
                  <a:schemeClr val="bg1"/>
                </a:solidFill>
              </a:rPr>
              <a:t>Janukovyč</a:t>
            </a:r>
            <a:r>
              <a:rPr lang="cs-CZ" dirty="0">
                <a:solidFill>
                  <a:schemeClr val="bg1"/>
                </a:solidFill>
              </a:rPr>
              <a:t> přes Krym utíká do Ruska. </a:t>
            </a:r>
          </a:p>
          <a:p>
            <a:r>
              <a:rPr lang="cs-CZ" dirty="0">
                <a:solidFill>
                  <a:schemeClr val="bg1"/>
                </a:solidFill>
              </a:rPr>
              <a:t>24. ledna 2019 byl ukrajinským soudem odsouzen ke 13 letům vězení za trestný čin vlastizrady a napomáhání při vedení války proti Ukrajině.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76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chemeClr val="bg1"/>
                </a:solidFill>
              </a:rPr>
              <a:t>Majdan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sz="2000" dirty="0">
                <a:solidFill>
                  <a:schemeClr val="bg1"/>
                </a:solidFill>
              </a:rPr>
              <a:t>21. listopadu 2013 – 20. března 2014</a:t>
            </a:r>
            <a:br>
              <a:rPr lang="cs-CZ" sz="2000" dirty="0">
                <a:solidFill>
                  <a:schemeClr val="bg1"/>
                </a:solidFill>
              </a:rPr>
            </a:br>
            <a:r>
              <a:rPr lang="cs-CZ" sz="2000" dirty="0">
                <a:solidFill>
                  <a:schemeClr val="bg1"/>
                </a:solidFill>
                <a:hlinkClick r:id="rId2"/>
              </a:rPr>
              <a:t>www.youtube.com/watch?v=NJK0Bvw1aMg</a:t>
            </a:r>
            <a:r>
              <a:rPr lang="cs-CZ" sz="2000" dirty="0"/>
              <a:t> – Winter on </a:t>
            </a:r>
            <a:r>
              <a:rPr lang="cs-CZ" sz="2000" dirty="0" err="1"/>
              <a:t>fire</a:t>
            </a:r>
            <a:endParaRPr lang="cs-CZ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90" y="1690688"/>
            <a:ext cx="7155455" cy="4771443"/>
          </a:xfrm>
        </p:spPr>
      </p:pic>
    </p:spTree>
    <p:extLst>
      <p:ext uri="{BB962C8B-B14F-4D97-AF65-F5344CB8AC3E}">
        <p14:creationId xmlns:p14="http://schemas.microsoft.com/office/powerpoint/2010/main" val="302436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Vývoj po </a:t>
            </a:r>
            <a:r>
              <a:rPr lang="cs-CZ" dirty="0" err="1">
                <a:solidFill>
                  <a:schemeClr val="bg1"/>
                </a:solidFill>
              </a:rPr>
              <a:t>Majdanu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29441"/>
            <a:ext cx="5181600" cy="374370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Vzniká nová prozápadní vláda, ve vládě jsou i nacionalisté. </a:t>
            </a:r>
          </a:p>
          <a:p>
            <a:r>
              <a:rPr lang="cs-CZ" dirty="0">
                <a:solidFill>
                  <a:schemeClr val="bg1"/>
                </a:solidFill>
              </a:rPr>
              <a:t>Za prezidenta zvolen Petro </a:t>
            </a:r>
            <a:r>
              <a:rPr lang="cs-CZ" dirty="0" err="1">
                <a:solidFill>
                  <a:schemeClr val="bg1"/>
                </a:solidFill>
              </a:rPr>
              <a:t>Porošenko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r>
              <a:rPr lang="cs-CZ" dirty="0">
                <a:solidFill>
                  <a:schemeClr val="bg1"/>
                </a:solidFill>
              </a:rPr>
              <a:t>Vítězství v prvním kole v květnu 2014</a:t>
            </a:r>
          </a:p>
          <a:p>
            <a:r>
              <a:rPr lang="cs-CZ" dirty="0">
                <a:solidFill>
                  <a:schemeClr val="bg1"/>
                </a:solidFill>
              </a:rPr>
              <a:t>Tvrdý postoj proti separatistům</a:t>
            </a:r>
          </a:p>
          <a:p>
            <a:r>
              <a:rPr lang="cs-CZ" dirty="0">
                <a:solidFill>
                  <a:schemeClr val="bg1"/>
                </a:solidFill>
              </a:rPr>
              <a:t>Dopomohl k sjednocení pravoslavné církve na Ukrajině</a:t>
            </a:r>
          </a:p>
        </p:txBody>
      </p:sp>
    </p:spTree>
    <p:extLst>
      <p:ext uri="{BB962C8B-B14F-4D97-AF65-F5344CB8AC3E}">
        <p14:creationId xmlns:p14="http://schemas.microsoft.com/office/powerpoint/2010/main" val="36256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Válka na východní Ukrajině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512117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25199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Krym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2" y="1825625"/>
            <a:ext cx="5181600" cy="362172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73" y="862553"/>
            <a:ext cx="5181600" cy="255021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437" y="3636486"/>
            <a:ext cx="4035993" cy="302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6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Anexe Krymu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726" y="1825625"/>
            <a:ext cx="5384074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V roce 12. února 1991 vznikla na Krymu tzv. Autonomní republika Krym</a:t>
            </a:r>
          </a:p>
          <a:p>
            <a:r>
              <a:rPr lang="cs-CZ" dirty="0">
                <a:solidFill>
                  <a:schemeClr val="bg1"/>
                </a:solidFill>
              </a:rPr>
              <a:t>Již na začátku února 2014 vzrůstá tlak z Ruska na připojení Krymu – neúspěšný pokus o vyhlášení referenda</a:t>
            </a:r>
          </a:p>
          <a:p>
            <a:r>
              <a:rPr lang="cs-CZ" dirty="0">
                <a:solidFill>
                  <a:schemeClr val="bg1"/>
                </a:solidFill>
              </a:rPr>
              <a:t>Krym postupně obsazován neoznačenými ruskými ozbrojenci. V noci 26. února 2014 ozbrojenci obsazují parlament a nechávají schválit referendum. </a:t>
            </a:r>
          </a:p>
          <a:p>
            <a:r>
              <a:rPr lang="cs-CZ" dirty="0">
                <a:solidFill>
                  <a:schemeClr val="bg1"/>
                </a:solidFill>
              </a:rPr>
              <a:t>1. března schvaluje případné připojení Krymu ruská Duma.</a:t>
            </a:r>
          </a:p>
          <a:p>
            <a:r>
              <a:rPr lang="cs-CZ" dirty="0">
                <a:solidFill>
                  <a:schemeClr val="bg1"/>
                </a:solidFill>
              </a:rPr>
              <a:t>16. března se koná referendum</a:t>
            </a:r>
          </a:p>
          <a:p>
            <a:r>
              <a:rPr lang="cs-CZ" dirty="0">
                <a:solidFill>
                  <a:schemeClr val="bg1"/>
                </a:solidFill>
              </a:rPr>
              <a:t>17. března je vyhlášena Republika Krym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93660"/>
            <a:ext cx="5181600" cy="3415267"/>
          </a:xfrm>
        </p:spPr>
      </p:pic>
    </p:spTree>
    <p:extLst>
      <p:ext uri="{BB962C8B-B14F-4D97-AF65-F5344CB8AC3E}">
        <p14:creationId xmlns:p14="http://schemas.microsoft.com/office/powerpoint/2010/main" val="368755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chemeClr val="bg1"/>
                </a:solidFill>
              </a:rPr>
              <a:t>Luhansk</a:t>
            </a:r>
            <a:r>
              <a:rPr lang="cs-CZ" dirty="0">
                <a:solidFill>
                  <a:schemeClr val="bg1"/>
                </a:solidFill>
              </a:rPr>
              <a:t> a Doněck (Donbas)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31" y="1729582"/>
            <a:ext cx="5181600" cy="291257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19" y="1729582"/>
            <a:ext cx="5617974" cy="3922281"/>
          </a:xfrm>
        </p:spPr>
      </p:pic>
    </p:spTree>
    <p:extLst>
      <p:ext uri="{BB962C8B-B14F-4D97-AF65-F5344CB8AC3E}">
        <p14:creationId xmlns:p14="http://schemas.microsoft.com/office/powerpoint/2010/main" val="243381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chemeClr val="bg1"/>
                </a:solidFill>
              </a:rPr>
              <a:t>Luhansk</a:t>
            </a:r>
            <a:r>
              <a:rPr lang="cs-CZ" dirty="0">
                <a:solidFill>
                  <a:schemeClr val="bg1"/>
                </a:solidFill>
              </a:rPr>
              <a:t> a Doněck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Již během anektování Krymu, objevují se protesty ruské menšiny (upírání práv, připojení k Rusku)</a:t>
            </a:r>
          </a:p>
          <a:p>
            <a:r>
              <a:rPr lang="cs-CZ" dirty="0">
                <a:solidFill>
                  <a:schemeClr val="bg1"/>
                </a:solidFill>
              </a:rPr>
              <a:t> Vláda v Kyjevě je označena za fašistickou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20823"/>
            <a:ext cx="5181600" cy="2760942"/>
          </a:xfrm>
        </p:spPr>
      </p:pic>
    </p:spTree>
    <p:extLst>
      <p:ext uri="{BB962C8B-B14F-4D97-AF65-F5344CB8AC3E}">
        <p14:creationId xmlns:p14="http://schemas.microsoft.com/office/powerpoint/2010/main" val="355517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Doněck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769"/>
            <a:ext cx="5181600" cy="345305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6. dubna 2014 probíhá největší demonstrace s 2000 účastníky</a:t>
            </a:r>
          </a:p>
          <a:p>
            <a:r>
              <a:rPr lang="cs-CZ" dirty="0">
                <a:solidFill>
                  <a:schemeClr val="bg1"/>
                </a:solidFill>
              </a:rPr>
              <a:t>Požadavkem je připojení k Rusku</a:t>
            </a:r>
          </a:p>
          <a:p>
            <a:r>
              <a:rPr lang="cs-CZ" dirty="0">
                <a:solidFill>
                  <a:schemeClr val="bg1"/>
                </a:solidFill>
              </a:rPr>
              <a:t>Demonstranti obsazují sídlo Gubernátora</a:t>
            </a:r>
          </a:p>
          <a:p>
            <a:r>
              <a:rPr lang="cs-CZ" dirty="0">
                <a:solidFill>
                  <a:schemeClr val="bg1"/>
                </a:solidFill>
              </a:rPr>
              <a:t>7. dubna je vyhlášen nový parlament, vyhlášena je také Doněcká lidová republika, je požádáno Rusko o vojenskou pomoc a 11. května má být referendum o připojení k Rusku</a:t>
            </a:r>
          </a:p>
        </p:txBody>
      </p:sp>
    </p:spTree>
    <p:extLst>
      <p:ext uri="{BB962C8B-B14F-4D97-AF65-F5344CB8AC3E}">
        <p14:creationId xmlns:p14="http://schemas.microsoft.com/office/powerpoint/2010/main" val="102923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Krátká historie Ukrajiny do roku 1989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029" y="1690688"/>
            <a:ext cx="3792129" cy="4486275"/>
          </a:xfr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Ukrajina se později stává součástí Litvy, Polska, Byzantské říše a Krymského Chanátu</a:t>
            </a:r>
          </a:p>
        </p:txBody>
      </p:sp>
    </p:spTree>
    <p:extLst>
      <p:ext uri="{BB962C8B-B14F-4D97-AF65-F5344CB8AC3E}">
        <p14:creationId xmlns:p14="http://schemas.microsoft.com/office/powerpoint/2010/main" val="63013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Doněck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769"/>
            <a:ext cx="5181600" cy="345305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Protiofenzíva Ukrajiny</a:t>
            </a:r>
          </a:p>
          <a:p>
            <a:r>
              <a:rPr lang="cs-CZ" dirty="0">
                <a:solidFill>
                  <a:schemeClr val="bg1"/>
                </a:solidFill>
              </a:rPr>
              <a:t>Do 12. dubna je obsazena jen budova Gubernátora – přepadení skladu zbraní – rozdání zbraní protestujícím</a:t>
            </a:r>
          </a:p>
          <a:p>
            <a:r>
              <a:rPr lang="cs-CZ" dirty="0">
                <a:solidFill>
                  <a:schemeClr val="bg1"/>
                </a:solidFill>
              </a:rPr>
              <a:t>Následují konflikty, kdy se daří separatistům obsadit strategické body</a:t>
            </a:r>
          </a:p>
          <a:p>
            <a:r>
              <a:rPr lang="cs-CZ" dirty="0">
                <a:solidFill>
                  <a:schemeClr val="bg1"/>
                </a:solidFill>
              </a:rPr>
              <a:t>11. května proběhlo referendum</a:t>
            </a:r>
          </a:p>
        </p:txBody>
      </p:sp>
    </p:spTree>
    <p:extLst>
      <p:ext uri="{BB962C8B-B14F-4D97-AF65-F5344CB8AC3E}">
        <p14:creationId xmlns:p14="http://schemas.microsoft.com/office/powerpoint/2010/main" val="353911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chemeClr val="bg1"/>
                </a:solidFill>
              </a:rPr>
              <a:t>Luhansk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769"/>
            <a:ext cx="5181600" cy="345305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6. dubna 2014 obsadili protestující budovu tajné služby a ozbrojili se</a:t>
            </a:r>
          </a:p>
          <a:p>
            <a:r>
              <a:rPr lang="cs-CZ" dirty="0">
                <a:solidFill>
                  <a:schemeClr val="bg1"/>
                </a:solidFill>
              </a:rPr>
              <a:t>Požadovali referendum o sebeurčení regionu, amnestii pro politické vězně a pro aktéry na </a:t>
            </a:r>
            <a:r>
              <a:rPr lang="cs-CZ" dirty="0" err="1">
                <a:solidFill>
                  <a:schemeClr val="bg1"/>
                </a:solidFill>
              </a:rPr>
              <a:t>Majdanu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27. dubna vyhlásili separatisté referendum</a:t>
            </a:r>
          </a:p>
          <a:p>
            <a:r>
              <a:rPr lang="cs-CZ" dirty="0">
                <a:solidFill>
                  <a:schemeClr val="bg1"/>
                </a:solidFill>
              </a:rPr>
              <a:t>V referendu 11. května se obyvatelé tehdejší </a:t>
            </a:r>
            <a:r>
              <a:rPr lang="cs-CZ" dirty="0" err="1">
                <a:solidFill>
                  <a:schemeClr val="bg1"/>
                </a:solidFill>
              </a:rPr>
              <a:t>Luhanské</a:t>
            </a:r>
            <a:r>
              <a:rPr lang="cs-CZ" dirty="0">
                <a:solidFill>
                  <a:schemeClr val="bg1"/>
                </a:solidFill>
              </a:rPr>
              <a:t> oblasti vyslovili pro nezávislost </a:t>
            </a:r>
            <a:r>
              <a:rPr lang="cs-CZ" dirty="0" err="1">
                <a:solidFill>
                  <a:schemeClr val="bg1"/>
                </a:solidFill>
              </a:rPr>
              <a:t>Luhanské</a:t>
            </a:r>
            <a:r>
              <a:rPr lang="cs-CZ" dirty="0">
                <a:solidFill>
                  <a:schemeClr val="bg1"/>
                </a:solidFill>
              </a:rPr>
              <a:t> lidové republiky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066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chemeClr val="bg1"/>
                </a:solidFill>
              </a:rPr>
              <a:t>Novorusko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769"/>
            <a:ext cx="5181600" cy="345305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Dne 24. května 2014 podepsali v Doněcku Alexandr </a:t>
            </a:r>
            <a:r>
              <a:rPr lang="cs-CZ" dirty="0" err="1">
                <a:solidFill>
                  <a:schemeClr val="bg1"/>
                </a:solidFill>
              </a:rPr>
              <a:t>Jurjevič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Borodaj</a:t>
            </a:r>
            <a:r>
              <a:rPr lang="cs-CZ" dirty="0">
                <a:solidFill>
                  <a:schemeClr val="bg1"/>
                </a:solidFill>
              </a:rPr>
              <a:t>, předseda doněcké vlády, a Alexej </a:t>
            </a:r>
            <a:r>
              <a:rPr lang="cs-CZ" dirty="0" err="1">
                <a:solidFill>
                  <a:schemeClr val="bg1"/>
                </a:solidFill>
              </a:rPr>
              <a:t>Karjakin</a:t>
            </a:r>
            <a:r>
              <a:rPr lang="cs-CZ" dirty="0">
                <a:solidFill>
                  <a:schemeClr val="bg1"/>
                </a:solidFill>
              </a:rPr>
              <a:t>, předseda </a:t>
            </a:r>
            <a:r>
              <a:rPr lang="cs-CZ" dirty="0" err="1">
                <a:solidFill>
                  <a:schemeClr val="bg1"/>
                </a:solidFill>
              </a:rPr>
              <a:t>luhanského</a:t>
            </a:r>
            <a:r>
              <a:rPr lang="cs-CZ" dirty="0">
                <a:solidFill>
                  <a:schemeClr val="bg1"/>
                </a:solidFill>
              </a:rPr>
              <a:t> parlamentu, dohodu o sloučení Doněcké a Luganské republiky do Svazu lidových republik - Nové Rusko </a:t>
            </a:r>
          </a:p>
          <a:p>
            <a:r>
              <a:rPr lang="cs-CZ" dirty="0">
                <a:solidFill>
                  <a:schemeClr val="bg1"/>
                </a:solidFill>
              </a:rPr>
              <a:t>V</a:t>
            </a:r>
            <a:r>
              <a:rPr lang="pl-PL" dirty="0">
                <a:solidFill>
                  <a:schemeClr val="bg1"/>
                </a:solidFill>
              </a:rPr>
              <a:t> listopadu 2014 byla činnost parlamentu konfederace zmražena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41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929606"/>
            <a:ext cx="4762500" cy="414337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241485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První minská dohoda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Snaha o diplomatického urovnání konfliktu</a:t>
            </a:r>
          </a:p>
          <a:p>
            <a:r>
              <a:rPr lang="cs-CZ" dirty="0">
                <a:solidFill>
                  <a:schemeClr val="bg1"/>
                </a:solidFill>
              </a:rPr>
              <a:t>5. září 2014</a:t>
            </a:r>
          </a:p>
          <a:p>
            <a:r>
              <a:rPr lang="cs-CZ" dirty="0">
                <a:solidFill>
                  <a:schemeClr val="bg1"/>
                </a:solidFill>
              </a:rPr>
              <a:t>OBSE - Ukrajina, Rusko, Doněcká lidové republiky a </a:t>
            </a:r>
            <a:r>
              <a:rPr lang="cs-CZ" dirty="0" err="1">
                <a:solidFill>
                  <a:schemeClr val="bg1"/>
                </a:solidFill>
              </a:rPr>
              <a:t>Luhanská</a:t>
            </a:r>
            <a:r>
              <a:rPr lang="cs-CZ" dirty="0">
                <a:solidFill>
                  <a:schemeClr val="bg1"/>
                </a:solidFill>
              </a:rPr>
              <a:t> lidové republiky</a:t>
            </a:r>
          </a:p>
          <a:p>
            <a:r>
              <a:rPr lang="cs-CZ" dirty="0">
                <a:solidFill>
                  <a:schemeClr val="bg1"/>
                </a:solidFill>
              </a:rPr>
              <a:t>Dohoda nebyla dodržována ani jednou stranou</a:t>
            </a:r>
          </a:p>
          <a:p>
            <a:r>
              <a:rPr lang="cs-CZ" dirty="0">
                <a:solidFill>
                  <a:schemeClr val="bg1"/>
                </a:solidFill>
              </a:rPr>
              <a:t> Memorandum - 19. září 2014: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bg1"/>
                </a:solidFill>
              </a:rPr>
              <a:t>vytvoření 30 km široké nárazníkové zóny, ze které měla být stažena těžká vojenská technika o 15 km na obě strany od ustavené linie kontaktu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bg1"/>
                </a:solidFill>
              </a:rPr>
              <a:t>zákaz útočných operací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bg1"/>
                </a:solidFill>
              </a:rPr>
              <a:t>zákaz průletu bojových letadel přes bezpečnou zónu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bg1"/>
                </a:solidFill>
              </a:rPr>
              <a:t>stažení všech cizineckých žoldnéřů z oblasti konfliktu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bg1"/>
                </a:solidFill>
              </a:rPr>
              <a:t>sestavení skupiny OBSE, která měla monitorovat dodržování dohod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65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Druhá minská dohoda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1437"/>
            <a:ext cx="5181600" cy="345971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 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února 2015</a:t>
            </a:r>
          </a:p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 - </a:t>
            </a: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Ukrajina, Ruska, Francie a Německa </a:t>
            </a:r>
          </a:p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Minská dohoda II.</a:t>
            </a:r>
          </a:p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klid zbraní a stažení těžké vojenské techniky - platnost 15. února 2015 </a:t>
            </a:r>
          </a:p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zajištěno efektivní sledování a ověřování příměří ze strany OBSE</a:t>
            </a:r>
          </a:p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amnestie a zákaz pronásledování a trestání osob v souvislosti s událostmi v Doněcku a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Luhansku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propuštění všech rukojmích jak z Ukrajinské armády a povstaleckých skupin. </a:t>
            </a:r>
          </a:p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obnovení kontroly nad státní hranicí ukrajinskou vládou v celé zóně konfliktu má začít první den po komunálních volbách a dokončeno bude po provedení úplné politické regulace</a:t>
            </a:r>
          </a:p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 být provedena ústavní reforma- decentralizace a schválení trvalých právních předpisů o zvláštním postavení okresů Doněck a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Luhansk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místní samosprávou</a:t>
            </a:r>
          </a:p>
        </p:txBody>
      </p:sp>
    </p:spTree>
    <p:extLst>
      <p:ext uri="{BB962C8B-B14F-4D97-AF65-F5344CB8AC3E}">
        <p14:creationId xmlns:p14="http://schemas.microsoft.com/office/powerpoint/2010/main" val="426950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Současnost Ukrajiny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Od 20. května 2019 je prezidentem Ukrajiny </a:t>
            </a:r>
            <a:r>
              <a:rPr lang="cs-CZ" dirty="0" err="1">
                <a:solidFill>
                  <a:schemeClr val="bg1"/>
                </a:solidFill>
              </a:rPr>
              <a:t>Volodymyr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Zelenskyj</a:t>
            </a:r>
            <a:r>
              <a:rPr lang="cs-CZ" dirty="0">
                <a:solidFill>
                  <a:schemeClr val="bg1"/>
                </a:solidFill>
              </a:rPr>
              <a:t> – </a:t>
            </a:r>
            <a:r>
              <a:rPr lang="cs-CZ" dirty="0" err="1">
                <a:solidFill>
                  <a:schemeClr val="bg1"/>
                </a:solidFill>
              </a:rPr>
              <a:t>půdovní</a:t>
            </a:r>
            <a:r>
              <a:rPr lang="cs-CZ" dirty="0">
                <a:solidFill>
                  <a:schemeClr val="bg1"/>
                </a:solidFill>
              </a:rPr>
              <a:t> profesí herec</a:t>
            </a:r>
          </a:p>
          <a:p>
            <a:r>
              <a:rPr lang="cs-CZ" dirty="0">
                <a:solidFill>
                  <a:schemeClr val="bg1"/>
                </a:solidFill>
              </a:rPr>
              <a:t>Podporuje členství Ukrajiny v EU i v NATO</a:t>
            </a:r>
          </a:p>
          <a:p>
            <a:r>
              <a:rPr lang="cs-CZ" dirty="0">
                <a:solidFill>
                  <a:schemeClr val="bg1"/>
                </a:solidFill>
              </a:rPr>
              <a:t>Proklamoval ukončení konfliktu a jednání s Ruskem</a:t>
            </a:r>
          </a:p>
          <a:p>
            <a:r>
              <a:rPr lang="cs-CZ" dirty="0">
                <a:solidFill>
                  <a:schemeClr val="bg1"/>
                </a:solidFill>
              </a:rPr>
              <a:t>Konflikt na východě Ukrajiny ale stále pokračuje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858" y="1825625"/>
            <a:ext cx="3214284" cy="4351338"/>
          </a:xfrm>
        </p:spPr>
      </p:pic>
    </p:spTree>
    <p:extLst>
      <p:ext uri="{BB962C8B-B14F-4D97-AF65-F5344CB8AC3E}">
        <p14:creationId xmlns:p14="http://schemas.microsoft.com/office/powerpoint/2010/main" val="55999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cs-CZ" dirty="0"/>
              <a:t>Informace: 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http://www.moderni-dejiny.cz/clanek/rozpad-sssr-a-vznik-ruske-federace-1985-1991/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3"/>
              </a:rPr>
              <a:t>https://slideplayer.cz/slide/2508607/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4"/>
              </a:rPr>
              <a:t>https://www.ceskatelevize.cz/porady/10266819072-vypravej/ve-stopach-doby/2004/669-na-ukrajine-zacala-tzv-oranzova-revoluce/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5"/>
              </a:rPr>
              <a:t>https://www.myaukrajina.cz/node/883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6"/>
              </a:rPr>
              <a:t>www.wikipedia.com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7"/>
              </a:rPr>
              <a:t>https://www.thenational.ae/world/ukraine-s-new-president-petro-poroshenko-is-taking-on-a-poisoned-inheritance-1.274201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365125"/>
            <a:ext cx="5181600" cy="5811838"/>
          </a:xfrm>
        </p:spPr>
        <p:txBody>
          <a:bodyPr>
            <a:normAutofit fontScale="25000" lnSpcReduction="20000"/>
          </a:bodyPr>
          <a:lstStyle/>
          <a:p>
            <a:r>
              <a:rPr lang="cs-CZ" dirty="0"/>
              <a:t>Obrázky: </a:t>
            </a:r>
            <a:r>
              <a:rPr lang="cs-CZ" dirty="0">
                <a:hlinkClick r:id="rId8"/>
              </a:rPr>
              <a:t>https://www.britannica.com/topic/Kyivan-Rus</a:t>
            </a:r>
            <a:endParaRPr lang="cs-CZ" dirty="0"/>
          </a:p>
          <a:p>
            <a:r>
              <a:rPr lang="cs-CZ" dirty="0">
                <a:hlinkClick r:id="rId9"/>
              </a:rPr>
              <a:t>https://upload.wikimedia.org/wikipedia/commons/c/c4/LithuaniaHistory.png</a:t>
            </a:r>
            <a:endParaRPr lang="cs-CZ" dirty="0"/>
          </a:p>
          <a:p>
            <a:r>
              <a:rPr lang="cs-CZ" dirty="0">
                <a:hlinkClick r:id="rId10"/>
              </a:rPr>
              <a:t>https://upload.wikimedia.org/wikipedia/commons/5/56/Location_of_Cossack_Hetmanate.png</a:t>
            </a:r>
            <a:endParaRPr lang="cs-CZ" dirty="0"/>
          </a:p>
          <a:p>
            <a:r>
              <a:rPr lang="cs-CZ" dirty="0">
                <a:hlinkClick r:id="rId11"/>
              </a:rPr>
              <a:t>https://www.idnes.cz/brno/zpravy/prvni-svetova-valka-znojemsko-historik-kacetl.A170901_141825_brno-zpravy_vh</a:t>
            </a:r>
            <a:endParaRPr lang="cs-CZ" dirty="0"/>
          </a:p>
          <a:p>
            <a:r>
              <a:rPr lang="cs-CZ" dirty="0">
                <a:hlinkClick r:id="rId12"/>
              </a:rPr>
              <a:t>https://refresher.cz/41713-Stalinova-genocida-aneb-umele-vyvolany-hladomor-na-Ukrajine-si-vyzadal-miliony-zivotu-behem-par-mesicu</a:t>
            </a:r>
            <a:endParaRPr lang="cs-CZ" dirty="0"/>
          </a:p>
          <a:p>
            <a:r>
              <a:rPr lang="cs-CZ" dirty="0">
                <a:hlinkClick r:id="rId13"/>
              </a:rPr>
              <a:t>http://www.novarepublika.cz/2018/11/hranice-ukrajiny-poucme-se-z-historie.html</a:t>
            </a:r>
            <a:endParaRPr lang="cs-CZ" dirty="0"/>
          </a:p>
          <a:p>
            <a:r>
              <a:rPr lang="cs-CZ" dirty="0">
                <a:hlinkClick r:id="rId14"/>
              </a:rPr>
              <a:t>https://g.cz/galerie/sovetsky-puc-roku-1991/?back=/srpnovy-puc-roku-1991-se-na-posledni-chvili-pokusil-zachranit-sssr-ztroskotal-za-pouhe-tri-dny/</a:t>
            </a:r>
            <a:endParaRPr lang="cs-CZ" dirty="0"/>
          </a:p>
          <a:p>
            <a:r>
              <a:rPr lang="cs-CZ" dirty="0">
                <a:hlinkClick r:id="rId15"/>
              </a:rPr>
              <a:t>https://cs.wikipedia.org/wiki/Spole%C4%8Denstv%C3%AD_nez%C3%A1visl%C3%BDch_st%C3%A1t%C5%AF#/media/Soubor:Flag_of_the_CIS.svg</a:t>
            </a:r>
            <a:endParaRPr lang="cs-CZ" dirty="0"/>
          </a:p>
          <a:p>
            <a:r>
              <a:rPr lang="cs-CZ" dirty="0">
                <a:hlinkClick r:id="rId16"/>
              </a:rPr>
              <a:t>https://www.idnes.cz/zpravy/zahranicni/ukrajina-sssr-okupace-kyjev.A180112_375726_zahranicni_aha/foto</a:t>
            </a:r>
            <a:endParaRPr lang="cs-CZ" dirty="0"/>
          </a:p>
          <a:p>
            <a:r>
              <a:rPr lang="cs-CZ" dirty="0">
                <a:hlinkClick r:id="rId17"/>
              </a:rPr>
              <a:t>https://cs.wikipedia.org/wiki/Ukrajina#/media/Soubor:Ukraine_Referendum_1991.png</a:t>
            </a:r>
            <a:endParaRPr lang="cs-CZ" dirty="0"/>
          </a:p>
          <a:p>
            <a:r>
              <a:rPr lang="cs-CZ" dirty="0">
                <a:hlinkClick r:id="rId18"/>
              </a:rPr>
              <a:t>https://cs.wikipedia.org/wiki/Leonid_Krav%C4%8Duk</a:t>
            </a:r>
            <a:endParaRPr lang="cs-CZ" dirty="0"/>
          </a:p>
          <a:p>
            <a:r>
              <a:rPr lang="cs-CZ" dirty="0">
                <a:hlinkClick r:id="rId19"/>
              </a:rPr>
              <a:t>https://cdncz1.img.sputniknews.com/img/551/41/5514108_0:23:2810:1543_1000x0_80_0_1_78bd77e5f8483fd8a9a05ad9b755363f.jpg.webp</a:t>
            </a:r>
            <a:endParaRPr lang="cs-CZ" dirty="0"/>
          </a:p>
          <a:p>
            <a:r>
              <a:rPr lang="cs-CZ" dirty="0">
                <a:hlinkClick r:id="rId20"/>
              </a:rPr>
              <a:t>https://tsn.ua/ukrayina/p-yata-richnitsya-pomaranchevoyi-revolyutsiyi-ukrayina-vidznachaye-den-svobodi.html</a:t>
            </a:r>
            <a:endParaRPr lang="cs-CZ" dirty="0"/>
          </a:p>
          <a:p>
            <a:r>
              <a:rPr lang="cs-CZ" dirty="0">
                <a:hlinkClick r:id="rId21"/>
              </a:rPr>
              <a:t>https://cs.wikipedia.org/wiki/Viktor_Ju%C5%A1%C4%8Denko#/media/Soubor:Viktor_Yushchenko_by_Tasnimnews_01_(cropped).jpg</a:t>
            </a:r>
            <a:endParaRPr lang="cs-CZ" dirty="0"/>
          </a:p>
          <a:p>
            <a:r>
              <a:rPr lang="cs-CZ" dirty="0">
                <a:hlinkClick r:id="rId22"/>
              </a:rPr>
              <a:t>https://www.idnes.cz/zpravy/zahranicni/foto/JPLd8be3_File_pic.JPG</a:t>
            </a:r>
            <a:endParaRPr lang="cs-CZ" dirty="0"/>
          </a:p>
          <a:p>
            <a:r>
              <a:rPr lang="cs-CZ" dirty="0">
                <a:hlinkClick r:id="rId23"/>
              </a:rPr>
              <a:t>https://www.npr.org/templates/story/story.php?storyId=122584545&amp;t=1602417407317</a:t>
            </a:r>
          </a:p>
          <a:p>
            <a:r>
              <a:rPr lang="cs-CZ" dirty="0">
                <a:hlinkClick r:id="rId24"/>
              </a:rPr>
              <a:t>https://spravy.pravda.sk/svet/clanok/310090-janukovycovo-lietadlo-eskortovali-do-ruska-stihacky/</a:t>
            </a:r>
            <a:endParaRPr lang="cs-CZ" dirty="0"/>
          </a:p>
          <a:p>
            <a:r>
              <a:rPr lang="cs-CZ" dirty="0">
                <a:hlinkClick r:id="rId25"/>
              </a:rPr>
              <a:t>https://www.securitymagazin.cz/security/ustoupil-zapad-a-ukrajina-a-vzdaly-se-krymu-1404043745.html</a:t>
            </a:r>
            <a:endParaRPr lang="cs-CZ" dirty="0"/>
          </a:p>
          <a:p>
            <a:r>
              <a:rPr lang="cs-CZ" dirty="0">
                <a:hlinkClick r:id="rId26"/>
              </a:rPr>
              <a:t>https://www.forbes.com/sites/gregsatell/2014/03/01/5-things-you-should-know-about-putins-incursion-into-crimea/#78dcbd461762</a:t>
            </a:r>
            <a:endParaRPr lang="cs-CZ" dirty="0"/>
          </a:p>
          <a:p>
            <a:r>
              <a:rPr lang="cs-CZ" dirty="0">
                <a:hlinkClick r:id="rId27"/>
              </a:rPr>
              <a:t>https://www.cestujlevne.com/pruvodce/ukrajina/krym</a:t>
            </a:r>
            <a:endParaRPr lang="cs-CZ" dirty="0"/>
          </a:p>
          <a:p>
            <a:r>
              <a:rPr lang="cs-CZ" dirty="0">
                <a:hlinkClick r:id="rId28"/>
              </a:rPr>
              <a:t>https://cs.wikipedia.org/wiki/Prorusk%C3%A9_nepokoje_na_Ukrajin%C4%9B_2014</a:t>
            </a:r>
            <a:endParaRPr lang="cs-CZ" dirty="0"/>
          </a:p>
          <a:p>
            <a:r>
              <a:rPr lang="cs-CZ" dirty="0">
                <a:hlinkClick r:id="rId29"/>
              </a:rPr>
              <a:t>https://www.aeroweb.cz/clanky/4594-doneck-letiste-co-se-znovu-zrodilo-a-padlo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279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Krátká historie Ukrajiny do roku 1989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1648 – Kozácké povstání za pomocí Krymských Tatarů – vznik Kozáckého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Hetmanátu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1653 –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Perejaslavská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dohoda s carem Alexejem I.</a:t>
            </a:r>
          </a:p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1686 – rozdělení území mezi Polsko a Rusko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5630"/>
            <a:ext cx="5181600" cy="4031327"/>
          </a:xfrm>
        </p:spPr>
      </p:pic>
    </p:spTree>
    <p:extLst>
      <p:ext uri="{BB962C8B-B14F-4D97-AF65-F5344CB8AC3E}">
        <p14:creationId xmlns:p14="http://schemas.microsoft.com/office/powerpoint/2010/main" val="143245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Krátká historie Ukrajiny do roku 1989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21318"/>
            <a:ext cx="5181600" cy="3559951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Již během první světové války pokusy o vyhlášení samostatnosti - Ukrajinská lidová republika, Západoukrajinská lidová republika </a:t>
            </a:r>
          </a:p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1920 – západní Ukrajina součástí Polska</a:t>
            </a:r>
          </a:p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1922 – vznik Ukrajinského SSR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9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Krátká historie Ukrajiny do roku 1989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62" y="2301081"/>
            <a:ext cx="4943475" cy="3400425"/>
          </a:xfr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31223" y="1825625"/>
            <a:ext cx="5488577" cy="4351338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Hladomor na Ukrajině – 1932-1933</a:t>
            </a:r>
          </a:p>
          <a:p>
            <a:r>
              <a:rPr lang="cs-CZ" dirty="0">
                <a:solidFill>
                  <a:schemeClr val="bg1"/>
                </a:solidFill>
              </a:rPr>
              <a:t>Okupace Německou říší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3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Krátká historie Ukrajiny do roku 1989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603" y="1825625"/>
            <a:ext cx="7328570" cy="4351338"/>
          </a:xfrm>
        </p:spPr>
      </p:pic>
    </p:spTree>
    <p:extLst>
      <p:ext uri="{BB962C8B-B14F-4D97-AF65-F5344CB8AC3E}">
        <p14:creationId xmlns:p14="http://schemas.microsoft.com/office/powerpoint/2010/main" val="308620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Krátká historie Ukrajiny do roku 1989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479680"/>
            <a:ext cx="5181600" cy="3998200"/>
          </a:xfrm>
        </p:spPr>
      </p:pic>
    </p:spTree>
    <p:extLst>
      <p:ext uri="{BB962C8B-B14F-4D97-AF65-F5344CB8AC3E}">
        <p14:creationId xmlns:p14="http://schemas.microsoft.com/office/powerpoint/2010/main" val="232164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Vyhlášení nezávislosti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Po vývoji v roce 1989 dochází k postupnému rozpadu SSSR</a:t>
            </a:r>
          </a:p>
          <a:p>
            <a:r>
              <a:rPr lang="cs-CZ" dirty="0">
                <a:solidFill>
                  <a:schemeClr val="bg1"/>
                </a:solidFill>
              </a:rPr>
              <a:t>19. srpna 1991 – pokus o puč v Moskvě - Státní výbor pro výjimečný stav v SSSR (Oleg </a:t>
            </a:r>
            <a:r>
              <a:rPr lang="cs-CZ" dirty="0" err="1">
                <a:solidFill>
                  <a:schemeClr val="bg1"/>
                </a:solidFill>
              </a:rPr>
              <a:t>Baklanov</a:t>
            </a:r>
            <a:r>
              <a:rPr lang="cs-CZ" dirty="0">
                <a:solidFill>
                  <a:schemeClr val="bg1"/>
                </a:solidFill>
              </a:rPr>
              <a:t>, Vladimir </a:t>
            </a:r>
            <a:r>
              <a:rPr lang="cs-CZ" dirty="0" err="1">
                <a:solidFill>
                  <a:schemeClr val="bg1"/>
                </a:solidFill>
              </a:rPr>
              <a:t>Krjučkov</a:t>
            </a:r>
            <a:r>
              <a:rPr lang="cs-CZ" dirty="0">
                <a:solidFill>
                  <a:schemeClr val="bg1"/>
                </a:solidFill>
              </a:rPr>
              <a:t>, Boris </a:t>
            </a:r>
            <a:r>
              <a:rPr lang="cs-CZ" dirty="0" err="1">
                <a:solidFill>
                  <a:schemeClr val="bg1"/>
                </a:solidFill>
              </a:rPr>
              <a:t>Pugo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  <a:p>
            <a:r>
              <a:rPr lang="cs-CZ" dirty="0">
                <a:solidFill>
                  <a:schemeClr val="bg1"/>
                </a:solidFill>
              </a:rPr>
              <a:t>Gorbačov internován na Krymu</a:t>
            </a:r>
          </a:p>
          <a:p>
            <a:r>
              <a:rPr lang="cs-CZ" dirty="0">
                <a:solidFill>
                  <a:schemeClr val="bg1"/>
                </a:solidFill>
              </a:rPr>
              <a:t>Boris Jelcin – prezident Ruské sovětské federativní socialistické republiky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095" y="2125685"/>
            <a:ext cx="5388430" cy="3473011"/>
          </a:xfrm>
        </p:spPr>
      </p:pic>
    </p:spTree>
    <p:extLst>
      <p:ext uri="{BB962C8B-B14F-4D97-AF65-F5344CB8AC3E}">
        <p14:creationId xmlns:p14="http://schemas.microsoft.com/office/powerpoint/2010/main" val="243865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</TotalTime>
  <Words>1983</Words>
  <Application>Microsoft Office PowerPoint</Application>
  <PresentationFormat>Širokoúhlá obrazovka</PresentationFormat>
  <Paragraphs>204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Ukrajina po roce 1989</vt:lpstr>
      <vt:lpstr>Krátká historie Ukrajiny do roku 1989</vt:lpstr>
      <vt:lpstr>Krátká historie Ukrajiny do roku 1989</vt:lpstr>
      <vt:lpstr>Krátká historie Ukrajiny do roku 1989</vt:lpstr>
      <vt:lpstr>Krátká historie Ukrajiny do roku 1989</vt:lpstr>
      <vt:lpstr>Krátká historie Ukrajiny do roku 1989</vt:lpstr>
      <vt:lpstr>Krátká historie Ukrajiny do roku 1989</vt:lpstr>
      <vt:lpstr>Krátká historie Ukrajiny do roku 1989</vt:lpstr>
      <vt:lpstr>Vyhlášení nezávislosti</vt:lpstr>
      <vt:lpstr>Vyhlášení nezávislosti</vt:lpstr>
      <vt:lpstr>Vyhlášení nezávislosti</vt:lpstr>
      <vt:lpstr>Vyhlášení nezávislosti</vt:lpstr>
      <vt:lpstr>Oranžová revoluce (listopad – prosinec 2004)</vt:lpstr>
      <vt:lpstr>Oranžová revoluce</vt:lpstr>
      <vt:lpstr>Oranžová revoluce</vt:lpstr>
      <vt:lpstr>Výsledky Oranžové revoluce</vt:lpstr>
      <vt:lpstr>Janukovyč prezidentem</vt:lpstr>
      <vt:lpstr>Majdan</vt:lpstr>
      <vt:lpstr>Majdan</vt:lpstr>
      <vt:lpstr>Majdan</vt:lpstr>
      <vt:lpstr>Majdan</vt:lpstr>
      <vt:lpstr>Majdan 21. listopadu 2013 – 20. března 2014 www.youtube.com/watch?v=NJK0Bvw1aMg – Winter on fire</vt:lpstr>
      <vt:lpstr>Vývoj po Majdanu</vt:lpstr>
      <vt:lpstr>Válka na východní Ukrajině</vt:lpstr>
      <vt:lpstr>Krym</vt:lpstr>
      <vt:lpstr>Anexe Krymu</vt:lpstr>
      <vt:lpstr>Luhansk a Doněck (Donbas)</vt:lpstr>
      <vt:lpstr>Luhansk a Doněck</vt:lpstr>
      <vt:lpstr>Doněck</vt:lpstr>
      <vt:lpstr>Doněck</vt:lpstr>
      <vt:lpstr>Luhansk</vt:lpstr>
      <vt:lpstr>Novorusko</vt:lpstr>
      <vt:lpstr>Prezentace aplikace PowerPoint</vt:lpstr>
      <vt:lpstr>První minská dohoda</vt:lpstr>
      <vt:lpstr>Druhá minská dohoda</vt:lpstr>
      <vt:lpstr>Současnost Ukrajiny</vt:lpstr>
      <vt:lpstr>Zdroje: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Ukrajina po roce 1989</dc:title>
  <dc:creator>Honza</dc:creator>
  <cp:lastModifiedBy>Marta Goňcová</cp:lastModifiedBy>
  <cp:revision>44</cp:revision>
  <dcterms:created xsi:type="dcterms:W3CDTF">2020-10-11T09:22:01Z</dcterms:created>
  <dcterms:modified xsi:type="dcterms:W3CDTF">2020-11-28T18:40:55Z</dcterms:modified>
</cp:coreProperties>
</file>