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9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9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297" r:id="rId53"/>
    <p:sldId id="300" r:id="rId54"/>
    <p:sldId id="298" r:id="rId55"/>
    <p:sldId id="301" r:id="rId56"/>
    <p:sldId id="302" r:id="rId57"/>
    <p:sldId id="303" r:id="rId58"/>
    <p:sldId id="304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D3373-5E29-4877-B5E3-31F9AD6CD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11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C645-E265-463A-9063-4FA2B69772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7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3A3BB54-C5C3-44F6-8CB7-9DA00DCC054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517B64F-4846-4B88-8CE7-6C6C2BCC69F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Obr%C3%A1zok:Vlastimil_Tusa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cs.wikipedia.org/wiki/Soubor:SP_CR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4.jpeg"/><Relationship Id="rId7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79388" y="188913"/>
            <a:ext cx="8640762" cy="1295400"/>
          </a:xfrm>
        </p:spPr>
        <p:txBody>
          <a:bodyPr/>
          <a:lstStyle/>
          <a:p>
            <a:pPr eaLnBrk="1" hangingPunct="1"/>
            <a:r>
              <a:rPr lang="cs-CZ" altLang="cs-CZ" b="1" u="sng" dirty="0" smtClean="0">
                <a:solidFill>
                  <a:srgbClr val="00B050"/>
                </a:solidFill>
                <a:effectLst/>
              </a:rPr>
              <a:t>Československo 1918 - 1938</a:t>
            </a:r>
          </a:p>
        </p:txBody>
      </p:sp>
      <p:pic>
        <p:nvPicPr>
          <p:cNvPr id="2053" name="Picture 4" descr="Těší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9088"/>
            <a:ext cx="885666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T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2"/>
          <a:stretch>
            <a:fillRect/>
          </a:stretch>
        </p:blipFill>
        <p:spPr bwMode="auto">
          <a:xfrm>
            <a:off x="684213" y="5300663"/>
            <a:ext cx="12382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61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597535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600" b="1" u="sng" smtClean="0">
                <a:solidFill>
                  <a:srgbClr val="006600"/>
                </a:solidFill>
                <a:effectLst/>
              </a:rPr>
              <a:t>Těšínsko</a:t>
            </a:r>
            <a:r>
              <a:rPr lang="cs-CZ" altLang="cs-CZ" sz="2600" b="1" smtClean="0">
                <a:solidFill>
                  <a:srgbClr val="006600"/>
                </a:solidFill>
                <a:effectLst/>
              </a:rPr>
              <a:t> </a:t>
            </a:r>
            <a:r>
              <a:rPr lang="cs-CZ" altLang="cs-CZ" sz="2500" b="1" smtClean="0">
                <a:effectLst/>
              </a:rPr>
              <a:t>–</a:t>
            </a:r>
            <a:r>
              <a:rPr lang="cs-CZ" altLang="cs-CZ" sz="2500" smtClean="0">
                <a:effectLst/>
              </a:rPr>
              <a:t> tato oblast je </a:t>
            </a:r>
            <a:r>
              <a:rPr lang="cs-CZ" altLang="cs-CZ" sz="2500" smtClean="0">
                <a:solidFill>
                  <a:srgbClr val="0070C0"/>
                </a:solidFill>
                <a:effectLst/>
              </a:rPr>
              <a:t>významná uhelnými slojemi – národnostně byla promíchána Poláky a Čechy </a:t>
            </a:r>
            <a:r>
              <a:rPr lang="cs-CZ" altLang="cs-CZ" sz="2500" smtClean="0">
                <a:effectLst/>
              </a:rPr>
              <a:t>– Polsko se snažilo tyto oblasti získat – navíc tudy vedla </a:t>
            </a:r>
            <a:r>
              <a:rPr lang="cs-CZ" altLang="cs-CZ" sz="2500" smtClean="0">
                <a:solidFill>
                  <a:srgbClr val="0070C0"/>
                </a:solidFill>
                <a:effectLst/>
              </a:rPr>
              <a:t>košicko-bohumínská trať </a:t>
            </a:r>
            <a:r>
              <a:rPr lang="cs-CZ" altLang="cs-CZ" sz="2500" smtClean="0">
                <a:effectLst/>
              </a:rPr>
              <a:t>= důležitá tepna – spor se řešil s Dohodou v Paříži. Situace je vyřešena roku </a:t>
            </a:r>
            <a:r>
              <a:rPr lang="cs-CZ" altLang="cs-CZ" sz="2500" smtClean="0">
                <a:solidFill>
                  <a:srgbClr val="0070C0"/>
                </a:solidFill>
                <a:effectLst/>
              </a:rPr>
              <a:t>1920 – vojensky ČSR obsadila Těšínsko. </a:t>
            </a:r>
            <a:r>
              <a:rPr lang="cs-CZ" altLang="cs-CZ" sz="2500" smtClean="0">
                <a:effectLst/>
              </a:rPr>
              <a:t>Spor se měl řešit </a:t>
            </a:r>
            <a:r>
              <a:rPr lang="cs-CZ" altLang="cs-CZ" sz="2500" smtClean="0">
                <a:solidFill>
                  <a:srgbClr val="0070C0"/>
                </a:solidFill>
                <a:effectLst/>
              </a:rPr>
              <a:t>plebiscitem</a:t>
            </a:r>
            <a:r>
              <a:rPr lang="cs-CZ" altLang="cs-CZ" sz="250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500" smtClean="0">
                <a:effectLst/>
              </a:rPr>
              <a:t>avšak během let </a:t>
            </a:r>
            <a:r>
              <a:rPr lang="cs-CZ" altLang="cs-CZ" sz="2500" smtClean="0">
                <a:solidFill>
                  <a:srgbClr val="0070C0"/>
                </a:solidFill>
                <a:effectLst/>
              </a:rPr>
              <a:t>1919 – 1920 se konalo množství polských útoků na Čechy</a:t>
            </a:r>
            <a:r>
              <a:rPr lang="cs-CZ" altLang="cs-CZ" sz="25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500" smtClean="0">
                <a:effectLst/>
                <a:sym typeface="Symbol" pitchFamily="18" charset="2"/>
              </a:rPr>
              <a:t></a:t>
            </a:r>
            <a:r>
              <a:rPr lang="cs-CZ" altLang="cs-CZ" sz="2500" smtClean="0">
                <a:effectLst/>
              </a:rPr>
              <a:t> síla vyřešila problém.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61832"/>
            <a:ext cx="4535487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 descr="Těšín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0" t="12560" r="36925" b="40497"/>
          <a:stretch>
            <a:fillRect/>
          </a:stretch>
        </p:blipFill>
        <p:spPr bwMode="auto">
          <a:xfrm>
            <a:off x="1043608" y="3429000"/>
            <a:ext cx="2303463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5888"/>
            <a:ext cx="9144000" cy="3241675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u="sng" dirty="0" smtClean="0">
                <a:solidFill>
                  <a:srgbClr val="006600"/>
                </a:solidFill>
                <a:effectLst/>
              </a:rPr>
              <a:t>Národnostní problém ČSR: </a:t>
            </a:r>
            <a:endParaRPr lang="cs-CZ" altLang="cs-CZ" sz="2800" dirty="0" smtClean="0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cs-CZ" altLang="cs-CZ" sz="2800" dirty="0" smtClean="0">
                <a:solidFill>
                  <a:srgbClr val="FF0000"/>
                </a:solidFill>
                <a:effectLst/>
              </a:rPr>
              <a:t>ČSR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vzniká jako </a:t>
            </a: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většinový národní stát Čechů a Slováků</a:t>
            </a:r>
            <a:r>
              <a:rPr lang="cs-CZ" altLang="cs-CZ" sz="28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jako </a:t>
            </a:r>
            <a:r>
              <a:rPr lang="cs-CZ" altLang="cs-CZ" sz="2800" b="1" i="1" dirty="0" smtClean="0">
                <a:effectLst/>
              </a:rPr>
              <a:t>jednotného národa československého</a:t>
            </a:r>
            <a:r>
              <a:rPr lang="cs-CZ" altLang="cs-CZ" sz="2800" dirty="0" smtClean="0">
                <a:effectLst/>
              </a:rPr>
              <a:t>. Avšak existují zde </a:t>
            </a:r>
            <a:r>
              <a:rPr lang="cs-CZ" altLang="cs-CZ" sz="2800" b="1" i="1" dirty="0" smtClean="0">
                <a:solidFill>
                  <a:srgbClr val="0070C0"/>
                </a:solidFill>
                <a:effectLst/>
              </a:rPr>
              <a:t>početné menšiny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: </a:t>
            </a:r>
            <a:r>
              <a:rPr lang="cs-CZ" altLang="cs-CZ" sz="2800" dirty="0" smtClean="0">
                <a:effectLst/>
              </a:rPr>
              <a:t>Němci – těch je více než Slováků, Maďaři, Poláci, Židé aj. </a:t>
            </a:r>
          </a:p>
        </p:txBody>
      </p:sp>
      <p:pic>
        <p:nvPicPr>
          <p:cNvPr id="12291" name="Picture 4" descr="Národnostní profil ČSR v roce 19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4" y="2636912"/>
            <a:ext cx="792003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755650" y="4868863"/>
            <a:ext cx="7488238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300663"/>
            <a:ext cx="9144000" cy="132556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6600"/>
                </a:solidFill>
                <a:effectLst/>
              </a:rPr>
              <a:t>Jazyková mapa ČSR</a:t>
            </a:r>
          </a:p>
        </p:txBody>
      </p:sp>
      <p:pic>
        <p:nvPicPr>
          <p:cNvPr id="13315" name="Picture 6" descr="Jazyková mapa ČS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9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60350"/>
            <a:ext cx="8424863" cy="61214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3200" b="1" i="1" u="sng" dirty="0" smtClean="0">
              <a:solidFill>
                <a:srgbClr val="0066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200" b="1" i="1" u="sng" dirty="0" smtClean="0">
                <a:solidFill>
                  <a:srgbClr val="006600"/>
                </a:solidFill>
                <a:effectLst/>
              </a:rPr>
              <a:t>Němci v Čechách</a:t>
            </a:r>
            <a:r>
              <a:rPr lang="cs-CZ" altLang="cs-CZ" sz="3200" b="1" dirty="0" smtClean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200" dirty="0">
                <a:solidFill>
                  <a:srgbClr val="000000"/>
                </a:solidFill>
              </a:rPr>
              <a:t> </a:t>
            </a:r>
            <a:r>
              <a:rPr lang="cs-CZ" altLang="cs-CZ" sz="3200" dirty="0" smtClean="0">
                <a:solidFill>
                  <a:srgbClr val="000000"/>
                </a:solidFill>
              </a:rPr>
              <a:t>   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 </a:t>
            </a:r>
            <a:r>
              <a:rPr lang="cs-CZ" altLang="cs-CZ" sz="3200" dirty="0" smtClean="0">
                <a:effectLst/>
              </a:rPr>
              <a:t>Zcela odmítli vznik ČSR a chtěli se připojit k </a:t>
            </a:r>
            <a:r>
              <a:rPr lang="cs-CZ" altLang="cs-CZ" sz="3200" dirty="0" smtClean="0">
                <a:solidFill>
                  <a:srgbClr val="660033"/>
                </a:solidFill>
                <a:effectLst/>
              </a:rPr>
              <a:t>Rakousku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 smtClean="0">
                <a:effectLst/>
              </a:rPr>
              <a:t>– Němci vyhlásili vznik vlastního Zemského státu, který se skládal ze 4 oblastí: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dirty="0" smtClean="0">
              <a:effectLst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 smtClean="0">
                <a:solidFill>
                  <a:srgbClr val="0070C0"/>
                </a:solidFill>
                <a:effectLst/>
              </a:rPr>
              <a:t>Deutschböhmen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 smtClean="0">
                <a:effectLst/>
              </a:rPr>
              <a:t>(Německé Čechy) – centrum v Liberci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 smtClean="0">
                <a:solidFill>
                  <a:srgbClr val="0070C0"/>
                </a:solidFill>
                <a:effectLst/>
              </a:rPr>
              <a:t>Sudetenland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 smtClean="0">
                <a:effectLst/>
              </a:rPr>
              <a:t>– centrum v Opavě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 smtClean="0">
                <a:solidFill>
                  <a:srgbClr val="0070C0"/>
                </a:solidFill>
                <a:effectLst/>
              </a:rPr>
              <a:t>Böhmerwaldgau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 smtClean="0">
                <a:effectLst/>
              </a:rPr>
              <a:t>– jižní Čechy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3200" b="1" dirty="0" err="1" smtClean="0">
                <a:solidFill>
                  <a:srgbClr val="0070C0"/>
                </a:solidFill>
                <a:effectLst/>
              </a:rPr>
              <a:t>Deutschsüdmähren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dirty="0" smtClean="0">
                <a:effectLst/>
              </a:rPr>
              <a:t>– jižní Morava</a:t>
            </a:r>
          </a:p>
        </p:txBody>
      </p:sp>
    </p:spTree>
    <p:extLst>
      <p:ext uri="{BB962C8B-B14F-4D97-AF65-F5344CB8AC3E}">
        <p14:creationId xmlns:p14="http://schemas.microsoft.com/office/powerpoint/2010/main" val="233471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Protektorátní správa - rozložení správních oblas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5688"/>
            <a:ext cx="88931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7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20713"/>
            <a:ext cx="9144000" cy="623728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i="1" dirty="0" smtClean="0">
                <a:solidFill>
                  <a:srgbClr val="0070C0"/>
                </a:solidFill>
                <a:effectLst/>
              </a:rPr>
              <a:t>Němci</a:t>
            </a:r>
            <a:r>
              <a:rPr lang="cs-CZ" altLang="cs-CZ" sz="3000" b="1" i="1" dirty="0" smtClean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3000" i="1" dirty="0" smtClean="0">
                <a:effectLst/>
              </a:rPr>
              <a:t>se</a:t>
            </a:r>
            <a:r>
              <a:rPr lang="cs-CZ" altLang="cs-CZ" sz="3000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i="1" dirty="0" smtClean="0">
                <a:solidFill>
                  <a:srgbClr val="FF0000"/>
                </a:solidFill>
                <a:effectLst/>
              </a:rPr>
              <a:t>bránili připojení hlavně v Mostě a Liberci </a:t>
            </a:r>
            <a:r>
              <a:rPr lang="cs-CZ" altLang="cs-CZ" sz="3000" dirty="0" smtClean="0">
                <a:solidFill>
                  <a:srgbClr val="FF0000"/>
                </a:solidFill>
                <a:effectLst/>
              </a:rPr>
              <a:t>–</a:t>
            </a:r>
            <a:r>
              <a:rPr lang="cs-CZ" altLang="cs-CZ" sz="30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dirty="0" smtClean="0">
                <a:effectLst/>
              </a:rPr>
              <a:t>byla zde německá většina obyvatel.</a:t>
            </a:r>
            <a:endParaRPr lang="cs-CZ" altLang="cs-CZ" sz="3000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000" b="1" dirty="0" smtClean="0">
                <a:effectLst/>
              </a:rPr>
              <a:t>prosinec 1918 </a:t>
            </a:r>
            <a:r>
              <a:rPr lang="cs-CZ" altLang="cs-CZ" sz="3000" dirty="0" smtClean="0">
                <a:effectLst/>
              </a:rPr>
              <a:t>– pohraničí obsadila čs. armáda – a je obnoven ČSR v rozloze ZKČ.</a:t>
            </a:r>
            <a:endParaRPr lang="cs-CZ" altLang="cs-CZ" sz="3000" i="1" u="sng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3000" i="1" u="sng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000" b="1" i="1" u="sng" dirty="0" smtClean="0">
                <a:solidFill>
                  <a:srgbClr val="006600"/>
                </a:solidFill>
                <a:effectLst/>
              </a:rPr>
              <a:t>Slováci v ČSR</a:t>
            </a:r>
            <a:r>
              <a:rPr lang="cs-CZ" altLang="cs-CZ" sz="3000" b="1" dirty="0" smtClean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30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dirty="0" smtClean="0">
                <a:effectLst/>
              </a:rPr>
              <a:t>velice záhy se začalo ukazovat, že Slováci jsou sice součástí tzv. jednotného národa, </a:t>
            </a:r>
            <a:r>
              <a:rPr lang="cs-CZ" altLang="cs-CZ" sz="3000" i="1" dirty="0" smtClean="0">
                <a:solidFill>
                  <a:srgbClr val="0070C0"/>
                </a:solidFill>
                <a:effectLst/>
              </a:rPr>
              <a:t>avšak Češi mají převahu ve všem</a:t>
            </a:r>
            <a:r>
              <a:rPr lang="cs-CZ" altLang="cs-CZ" sz="30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000" dirty="0" smtClean="0">
                <a:effectLst/>
              </a:rPr>
              <a:t>– v počtu skoro </a:t>
            </a:r>
            <a:r>
              <a:rPr lang="cs-CZ" altLang="cs-CZ" sz="3000" dirty="0" smtClean="0">
                <a:solidFill>
                  <a:srgbClr val="0070C0"/>
                </a:solidFill>
                <a:effectLst/>
              </a:rPr>
              <a:t>4:1, </a:t>
            </a:r>
            <a:r>
              <a:rPr lang="cs-CZ" altLang="cs-CZ" sz="3000" dirty="0" smtClean="0">
                <a:effectLst/>
              </a:rPr>
              <a:t>dále</a:t>
            </a:r>
            <a:r>
              <a:rPr lang="cs-CZ" altLang="cs-CZ" sz="30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i="1" dirty="0" smtClean="0">
                <a:solidFill>
                  <a:srgbClr val="0070C0"/>
                </a:solidFill>
                <a:effectLst/>
              </a:rPr>
              <a:t>kulturně převyšují Slováky</a:t>
            </a:r>
            <a:r>
              <a:rPr lang="cs-CZ" altLang="cs-CZ" sz="30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000" dirty="0" smtClean="0">
                <a:effectLst/>
                <a:sym typeface="Symbol" pitchFamily="18" charset="2"/>
              </a:rPr>
              <a:t></a:t>
            </a:r>
            <a:r>
              <a:rPr lang="cs-CZ" altLang="cs-CZ" sz="3000" dirty="0" smtClean="0">
                <a:effectLst/>
              </a:rPr>
              <a:t> před Mnichovem pak bude slovenský pocit nedocenění přerůstat do volání po </a:t>
            </a:r>
            <a:r>
              <a:rPr lang="cs-CZ" altLang="cs-CZ" sz="3000" b="1" dirty="0" smtClean="0">
                <a:solidFill>
                  <a:srgbClr val="0070C0"/>
                </a:solidFill>
                <a:effectLst/>
              </a:rPr>
              <a:t>autonomii</a:t>
            </a:r>
            <a:r>
              <a:rPr lang="cs-CZ" altLang="cs-CZ" sz="30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dirty="0" smtClean="0">
                <a:effectLst/>
              </a:rPr>
              <a:t>a pak k</a:t>
            </a:r>
            <a:r>
              <a:rPr lang="cs-CZ" altLang="cs-CZ" sz="3000" dirty="0" smtClean="0">
                <a:solidFill>
                  <a:srgbClr val="000000"/>
                </a:solidFill>
                <a:effectLst/>
              </a:rPr>
              <a:t> </a:t>
            </a:r>
            <a:r>
              <a:rPr lang="cs-CZ" altLang="cs-CZ" sz="3000" b="1" dirty="0" smtClean="0">
                <a:solidFill>
                  <a:srgbClr val="0070C0"/>
                </a:solidFill>
                <a:effectLst/>
              </a:rPr>
              <a:t>separatismu</a:t>
            </a:r>
            <a:r>
              <a:rPr lang="cs-CZ" altLang="cs-CZ" sz="3000" dirty="0" smtClean="0">
                <a:solidFill>
                  <a:srgbClr val="0070C0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933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84663" y="908050"/>
            <a:ext cx="4859337" cy="5949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2800" i="1" u="sng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i="1" u="sng" dirty="0" smtClean="0">
                <a:solidFill>
                  <a:srgbClr val="006600"/>
                </a:solidFill>
                <a:effectLst/>
              </a:rPr>
              <a:t>Maďaři v ČSR</a:t>
            </a:r>
            <a:r>
              <a:rPr lang="cs-CZ" altLang="cs-CZ" sz="2800" b="1" dirty="0" smtClean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v roce 1919 se pokusili </a:t>
            </a:r>
            <a:r>
              <a:rPr lang="cs-CZ" altLang="cs-CZ" sz="2800" b="1" dirty="0" smtClean="0">
                <a:effectLst/>
              </a:rPr>
              <a:t>bolševici v čele s </a:t>
            </a: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Bélou </a:t>
            </a:r>
            <a:r>
              <a:rPr lang="cs-CZ" altLang="cs-CZ" sz="2800" b="1" dirty="0" err="1" smtClean="0">
                <a:solidFill>
                  <a:srgbClr val="0070C0"/>
                </a:solidFill>
                <a:effectLst/>
              </a:rPr>
              <a:t>Kúnem</a:t>
            </a: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b="1" dirty="0" smtClean="0">
                <a:effectLst/>
              </a:rPr>
              <a:t>– </a:t>
            </a:r>
            <a:r>
              <a:rPr lang="cs-CZ" altLang="cs-CZ" sz="2800" dirty="0" smtClean="0">
                <a:effectLst/>
              </a:rPr>
              <a:t>vyhlásili Maďarskou republiku rad –                        </a:t>
            </a:r>
            <a:r>
              <a:rPr lang="cs-CZ" altLang="cs-CZ" sz="2800" dirty="0" err="1" smtClean="0">
                <a:effectLst/>
              </a:rPr>
              <a:t>Kún</a:t>
            </a:r>
            <a:r>
              <a:rPr lang="cs-CZ" altLang="cs-CZ" sz="2800" dirty="0" smtClean="0">
                <a:effectLst/>
              </a:rPr>
              <a:t> nechal obsadit </a:t>
            </a:r>
            <a:r>
              <a:rPr lang="cs-CZ" altLang="cs-CZ" sz="2800" b="1" dirty="0" smtClean="0">
                <a:effectLst/>
              </a:rPr>
              <a:t>maďarskou Rudou armádou Slovensko                     a vyhlásit Slovenskou republiku rad</a:t>
            </a:r>
            <a:r>
              <a:rPr lang="cs-CZ" altLang="cs-CZ" sz="2800" dirty="0" smtClean="0">
                <a:effectLst/>
              </a:rPr>
              <a:t>, ale jsou vytlačeni a čs. armáda obsazuje 1919 Slovensko.</a:t>
            </a:r>
          </a:p>
        </p:txBody>
      </p:sp>
      <p:pic>
        <p:nvPicPr>
          <p:cNvPr id="16387" name="Picture 7" descr="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620688"/>
            <a:ext cx="4156075" cy="558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1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640"/>
            <a:ext cx="8510588" cy="648072"/>
          </a:xfrm>
        </p:spPr>
        <p:txBody>
          <a:bodyPr/>
          <a:lstStyle/>
          <a:p>
            <a:pPr eaLnBrk="1" hangingPunct="1"/>
            <a:r>
              <a:rPr lang="cs-CZ" altLang="cs-CZ" b="1" u="sng" dirty="0" smtClean="0">
                <a:solidFill>
                  <a:srgbClr val="0070C0"/>
                </a:solidFill>
                <a:effectLst/>
              </a:rPr>
              <a:t>Hospodářská situace ČSR</a:t>
            </a:r>
            <a:r>
              <a:rPr lang="cs-CZ" altLang="cs-CZ" dirty="0" smtClean="0">
                <a:solidFill>
                  <a:srgbClr val="0070C0"/>
                </a:solidFill>
                <a:effectLst/>
              </a:rPr>
              <a:t>: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836712"/>
            <a:ext cx="8540750" cy="6264176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u="sng" dirty="0" smtClean="0">
                <a:solidFill>
                  <a:srgbClr val="006600"/>
                </a:solidFill>
                <a:effectLst/>
              </a:rPr>
              <a:t>Po válce nastávají velké problémy:</a:t>
            </a:r>
            <a:r>
              <a:rPr lang="cs-CZ" altLang="cs-CZ" sz="2800" b="1" u="sng" dirty="0" smtClean="0">
                <a:solidFill>
                  <a:srgbClr val="000000"/>
                </a:solidFill>
                <a:effectLst/>
              </a:rPr>
              <a:t> </a:t>
            </a:r>
            <a:endParaRPr lang="cs-CZ" altLang="cs-CZ" sz="2800" b="1" i="1" u="sng" dirty="0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 smtClean="0">
                <a:effectLst/>
              </a:rPr>
              <a:t>1) </a:t>
            </a:r>
            <a:r>
              <a:rPr lang="cs-CZ" altLang="cs-CZ" sz="2800" i="1" dirty="0" smtClean="0">
                <a:solidFill>
                  <a:srgbClr val="FF0000"/>
                </a:solidFill>
                <a:effectLst/>
              </a:rPr>
              <a:t>nedostatek potravin</a:t>
            </a:r>
            <a:r>
              <a:rPr lang="cs-CZ" altLang="cs-CZ" sz="2800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především základní – mouka, maso, mléko, chléb.</a:t>
            </a:r>
            <a:endParaRPr lang="cs-CZ" altLang="cs-CZ" sz="2800" i="1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 smtClean="0">
                <a:effectLst/>
              </a:rPr>
              <a:t>2) </a:t>
            </a:r>
            <a:r>
              <a:rPr lang="cs-CZ" altLang="cs-CZ" sz="2800" i="1" dirty="0" smtClean="0">
                <a:solidFill>
                  <a:srgbClr val="FF0000"/>
                </a:solidFill>
                <a:effectLst/>
              </a:rPr>
              <a:t>válečný průmysl </a:t>
            </a:r>
            <a:r>
              <a:rPr lang="cs-CZ" altLang="cs-CZ" sz="2800" dirty="0" smtClean="0">
                <a:effectLst/>
              </a:rPr>
              <a:t>na mírové podmínky se nelze </a:t>
            </a:r>
            <a:r>
              <a:rPr lang="cs-CZ" altLang="cs-CZ" sz="2800" i="1" dirty="0" smtClean="0">
                <a:effectLst/>
              </a:rPr>
              <a:t>přeorientovat </a:t>
            </a:r>
            <a:r>
              <a:rPr lang="cs-CZ" altLang="cs-CZ" sz="2800" dirty="0" smtClean="0">
                <a:effectLst/>
              </a:rPr>
              <a:t>ze dne na den.</a:t>
            </a:r>
            <a:endParaRPr lang="cs-CZ" altLang="cs-CZ" sz="2800" i="1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 smtClean="0">
                <a:effectLst/>
              </a:rPr>
              <a:t>3) </a:t>
            </a:r>
            <a:r>
              <a:rPr lang="cs-CZ" altLang="cs-CZ" sz="2800" i="1" dirty="0" smtClean="0">
                <a:solidFill>
                  <a:srgbClr val="FF0000"/>
                </a:solidFill>
                <a:effectLst/>
              </a:rPr>
              <a:t>změny v sociální oblasti </a:t>
            </a:r>
            <a:r>
              <a:rPr lang="cs-CZ" altLang="cs-CZ" sz="2800" dirty="0" smtClean="0">
                <a:effectLst/>
              </a:rPr>
              <a:t>– vznikají </a:t>
            </a:r>
            <a:r>
              <a:rPr lang="cs-CZ" altLang="cs-CZ" sz="2800" i="1" dirty="0" smtClean="0">
                <a:effectLst/>
              </a:rPr>
              <a:t>závodní výbory </a:t>
            </a:r>
            <a:r>
              <a:rPr lang="cs-CZ" altLang="cs-CZ" sz="2800" dirty="0" smtClean="0">
                <a:effectLst/>
              </a:rPr>
              <a:t>a ty vymohly </a:t>
            </a:r>
            <a:r>
              <a:rPr lang="cs-CZ" altLang="cs-CZ" sz="2800" i="1" dirty="0" smtClean="0">
                <a:effectLst/>
              </a:rPr>
              <a:t>8 hodinovou pracovní dobu </a:t>
            </a:r>
            <a:r>
              <a:rPr lang="cs-CZ" altLang="cs-CZ" sz="2800" dirty="0" smtClean="0">
                <a:effectLst/>
              </a:rPr>
              <a:t>– pak se mění na </a:t>
            </a:r>
            <a:r>
              <a:rPr lang="cs-CZ" altLang="cs-CZ" sz="2800" i="1" dirty="0" smtClean="0">
                <a:effectLst/>
              </a:rPr>
              <a:t>závodní rady</a:t>
            </a:r>
            <a:r>
              <a:rPr lang="cs-CZ" altLang="cs-CZ" sz="2800" dirty="0" smtClean="0">
                <a:effectLst/>
              </a:rPr>
              <a:t>.</a:t>
            </a:r>
            <a:endParaRPr lang="cs-CZ" altLang="cs-CZ" sz="2800" i="1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 smtClean="0">
                <a:effectLst/>
              </a:rPr>
              <a:t>4) </a:t>
            </a:r>
            <a:r>
              <a:rPr lang="cs-CZ" altLang="cs-CZ" sz="2800" i="1" dirty="0" smtClean="0">
                <a:solidFill>
                  <a:srgbClr val="FF0000"/>
                </a:solidFill>
                <a:effectLst/>
              </a:rPr>
              <a:t>měnová odluka </a:t>
            </a:r>
            <a:r>
              <a:rPr lang="cs-CZ" altLang="cs-CZ" sz="2800" dirty="0" smtClean="0">
                <a:effectLst/>
              </a:rPr>
              <a:t>– dochází k ní dle návrhu </a:t>
            </a:r>
            <a:r>
              <a:rPr lang="cs-CZ" altLang="cs-CZ" sz="2800" i="1" dirty="0" smtClean="0">
                <a:effectLst/>
              </a:rPr>
              <a:t>Aloise Rašína</a:t>
            </a:r>
            <a:r>
              <a:rPr lang="cs-CZ" altLang="cs-CZ" sz="2800" dirty="0" smtClean="0">
                <a:effectLst/>
              </a:rPr>
              <a:t> – ministra financí - staré rakouské bankovky jsou okolkovány.</a:t>
            </a:r>
            <a:endParaRPr lang="cs-CZ" altLang="cs-CZ" sz="2800" i="1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dirty="0" smtClean="0">
                <a:effectLst/>
              </a:rPr>
              <a:t>5) </a:t>
            </a:r>
            <a:r>
              <a:rPr lang="cs-CZ" altLang="cs-CZ" sz="2800" i="1" dirty="0" smtClean="0">
                <a:solidFill>
                  <a:srgbClr val="FF0000"/>
                </a:solidFill>
                <a:effectLst/>
              </a:rPr>
              <a:t>nostrifikace akcií</a:t>
            </a:r>
            <a:r>
              <a:rPr lang="cs-CZ" altLang="cs-CZ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zahraniční majitelé akcií byli povinni přenést sídla firem do Čech </a:t>
            </a:r>
            <a:r>
              <a:rPr lang="cs-CZ" altLang="cs-CZ" sz="2800" dirty="0" smtClean="0">
                <a:effectLst/>
                <a:sym typeface="Symbol" pitchFamily="18" charset="2"/>
              </a:rPr>
              <a:t></a:t>
            </a:r>
            <a:r>
              <a:rPr lang="cs-CZ" altLang="cs-CZ" sz="2800" dirty="0" smtClean="0">
                <a:effectLst/>
              </a:rPr>
              <a:t> vzniká domácí kapitál. </a:t>
            </a:r>
          </a:p>
        </p:txBody>
      </p:sp>
    </p:spTree>
    <p:extLst>
      <p:ext uri="{BB962C8B-B14F-4D97-AF65-F5344CB8AC3E}">
        <p14:creationId xmlns:p14="http://schemas.microsoft.com/office/powerpoint/2010/main" val="18585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908050"/>
            <a:ext cx="8540750" cy="5761038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i="1" dirty="0" smtClean="0">
                <a:effectLst/>
              </a:rPr>
              <a:t>6) </a:t>
            </a:r>
            <a:r>
              <a:rPr lang="cs-CZ" altLang="cs-CZ" sz="2800" b="1" i="1" dirty="0" smtClean="0">
                <a:solidFill>
                  <a:srgbClr val="FF0000"/>
                </a:solidFill>
                <a:effectLst/>
              </a:rPr>
              <a:t>pozemková reforma</a:t>
            </a:r>
            <a:r>
              <a:rPr lang="cs-CZ" altLang="cs-CZ" sz="2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duben – 1919 – jsou přerozdělovány </a:t>
            </a:r>
            <a:r>
              <a:rPr lang="cs-CZ" altLang="cs-CZ" sz="2800" i="1" dirty="0" smtClean="0">
                <a:effectLst/>
              </a:rPr>
              <a:t>nenárodní feudální velkostatky </a:t>
            </a:r>
            <a:r>
              <a:rPr lang="cs-CZ" altLang="cs-CZ" sz="2800" dirty="0" smtClean="0">
                <a:effectLst/>
              </a:rPr>
              <a:t>– reforma byla mírná, jen málo půdy se rozdělilo mezi prosté dělnictvo přes příděly.</a:t>
            </a:r>
            <a:endParaRPr lang="cs-CZ" altLang="cs-CZ" sz="2800" b="1" i="1" dirty="0" smtClean="0"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i="1" dirty="0" smtClean="0">
                <a:effectLst/>
              </a:rPr>
              <a:t>7) </a:t>
            </a:r>
            <a:r>
              <a:rPr lang="cs-CZ" altLang="cs-CZ" sz="2800" b="1" i="1" dirty="0" smtClean="0">
                <a:solidFill>
                  <a:srgbClr val="FF0000"/>
                </a:solidFill>
                <a:effectLst/>
              </a:rPr>
              <a:t>1919 – hospodářská krize</a:t>
            </a:r>
            <a:r>
              <a:rPr lang="cs-CZ" altLang="cs-CZ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dirty="0" smtClean="0">
                <a:effectLst/>
              </a:rPr>
              <a:t>– nastupuje obrovské předražení potravin, množí se šmelináři a lichváři, kolabuje lístkový přídělový systém - je bytová nouze a obrovská nezaměstnanost;</a:t>
            </a:r>
            <a:r>
              <a:rPr lang="cs-CZ" altLang="cs-CZ" sz="2800" dirty="0" smtClean="0">
                <a:effectLst/>
              </a:rPr>
              <a:t> v květnu 1919 se objevily – hladové demonstrace </a:t>
            </a:r>
            <a:r>
              <a:rPr lang="cs-CZ" altLang="cs-CZ" sz="2800" dirty="0" smtClean="0">
                <a:effectLst/>
                <a:sym typeface="Symbol" pitchFamily="18" charset="2"/>
              </a:rPr>
              <a:t></a:t>
            </a:r>
            <a:r>
              <a:rPr lang="cs-CZ" altLang="cs-CZ" sz="2800" dirty="0" smtClean="0">
                <a:effectLst/>
              </a:rPr>
              <a:t> buduje se nový </a:t>
            </a:r>
            <a:r>
              <a:rPr lang="cs-CZ" altLang="cs-CZ" sz="2800" b="1" dirty="0" smtClean="0">
                <a:effectLst/>
              </a:rPr>
              <a:t>sociální systém </a:t>
            </a:r>
            <a:r>
              <a:rPr lang="cs-CZ" altLang="cs-CZ" sz="2800" dirty="0" smtClean="0">
                <a:effectLst/>
              </a:rPr>
              <a:t>– </a:t>
            </a:r>
            <a:r>
              <a:rPr lang="cs-CZ" altLang="cs-CZ" sz="2800" i="1" dirty="0" smtClean="0">
                <a:effectLst/>
              </a:rPr>
              <a:t>byl však slabý, zahrnoval penzijní, úrazové                                    a nemocenské pojištění.</a:t>
            </a:r>
          </a:p>
        </p:txBody>
      </p:sp>
    </p:spTree>
    <p:extLst>
      <p:ext uri="{BB962C8B-B14F-4D97-AF65-F5344CB8AC3E}">
        <p14:creationId xmlns:p14="http://schemas.microsoft.com/office/powerpoint/2010/main" val="305326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sz="quarter" idx="13"/>
          </p:nvPr>
        </p:nvSpPr>
        <p:spPr>
          <a:xfrm>
            <a:off x="609600" y="549275"/>
            <a:ext cx="7924800" cy="5165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b="1" i="1" dirty="0" smtClean="0">
                <a:solidFill>
                  <a:srgbClr val="FF0000"/>
                </a:solidFill>
              </a:rPr>
              <a:t>zákon o podpoře nezaměstnaných</a:t>
            </a:r>
          </a:p>
          <a:p>
            <a:pPr marL="0" indent="0">
              <a:buNone/>
            </a:pPr>
            <a:r>
              <a:rPr lang="cs-CZ" altLang="cs-CZ" sz="2800" dirty="0"/>
              <a:t>- první 2 měsíce v nezaměstnanosti</a:t>
            </a:r>
          </a:p>
          <a:p>
            <a:pPr marL="0" indent="0">
              <a:buNone/>
            </a:pPr>
            <a:endParaRPr lang="cs-CZ" altLang="cs-CZ" sz="28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800" b="1" i="1" dirty="0" smtClean="0">
                <a:solidFill>
                  <a:srgbClr val="FF0000"/>
                </a:solidFill>
              </a:rPr>
              <a:t>v roce 1925 uzákoněna placená dovolená</a:t>
            </a:r>
          </a:p>
          <a:p>
            <a:pPr marL="0" indent="0">
              <a:buNone/>
            </a:pPr>
            <a:r>
              <a:rPr lang="cs-CZ" altLang="cs-CZ" sz="2800" dirty="0"/>
              <a:t>- </a:t>
            </a:r>
            <a:r>
              <a:rPr lang="cs-CZ" altLang="cs-CZ" sz="2800" dirty="0" smtClean="0"/>
              <a:t>6 dnů</a:t>
            </a:r>
          </a:p>
          <a:p>
            <a:pPr marL="0" indent="0">
              <a:buNone/>
            </a:pPr>
            <a:r>
              <a:rPr lang="cs-CZ" altLang="cs-CZ" sz="2800" dirty="0" smtClean="0"/>
              <a:t>- zaměstnanci </a:t>
            </a:r>
            <a:r>
              <a:rPr lang="cs-CZ" altLang="cs-CZ" sz="2800" dirty="0"/>
              <a:t>nad 10 let 7 </a:t>
            </a:r>
            <a:r>
              <a:rPr lang="cs-CZ" altLang="cs-CZ" sz="2800" dirty="0" smtClean="0"/>
              <a:t>dnů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80171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620713"/>
            <a:ext cx="8785225" cy="5478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u="sng" dirty="0" smtClean="0">
                <a:solidFill>
                  <a:srgbClr val="00B050"/>
                </a:solidFill>
                <a:effectLst/>
              </a:rPr>
              <a:t>28. říjen 1918 –  Švýcarsko</a:t>
            </a:r>
            <a:r>
              <a:rPr lang="cs-CZ" altLang="cs-CZ" sz="2800" u="sng" dirty="0" smtClean="0">
                <a:solidFill>
                  <a:srgbClr val="00B050"/>
                </a:solidFill>
                <a:effectLst/>
              </a:rPr>
              <a:t>:</a:t>
            </a:r>
            <a:r>
              <a:rPr lang="cs-CZ" altLang="cs-CZ" sz="2800" dirty="0" smtClean="0">
                <a:solidFill>
                  <a:srgbClr val="00B050"/>
                </a:solidFill>
                <a:effectLst/>
              </a:rPr>
              <a:t>                                               </a:t>
            </a:r>
            <a:r>
              <a:rPr lang="cs-CZ" altLang="cs-CZ" sz="2800" dirty="0" smtClean="0">
                <a:effectLst/>
              </a:rPr>
              <a:t>v Ženevě proběhla schůzka představitelů domácího </a:t>
            </a: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Národního výboru československého </a:t>
            </a:r>
            <a:r>
              <a:rPr lang="cs-CZ" altLang="cs-CZ" sz="2800" dirty="0" smtClean="0">
                <a:effectLst/>
              </a:rPr>
              <a:t>v čele s dr. </a:t>
            </a:r>
            <a:r>
              <a:rPr lang="cs-CZ" altLang="cs-CZ" sz="2800" i="1" dirty="0" smtClean="0">
                <a:effectLst/>
              </a:rPr>
              <a:t>Karlem Kramářem</a:t>
            </a:r>
            <a:r>
              <a:rPr lang="cs-CZ" altLang="cs-CZ" sz="28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s </a:t>
            </a: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Prozatímní zahraniční vládou</a:t>
            </a:r>
            <a:r>
              <a:rPr lang="cs-CZ" altLang="cs-CZ" sz="2800" dirty="0" smtClean="0">
                <a:effectLst/>
              </a:rPr>
              <a:t>, kterou zastupoval </a:t>
            </a:r>
            <a:r>
              <a:rPr lang="cs-CZ" altLang="cs-CZ" sz="2800" i="1" dirty="0" smtClean="0">
                <a:effectLst/>
              </a:rPr>
              <a:t>dr. Edvard Beneš</a:t>
            </a:r>
            <a:r>
              <a:rPr lang="cs-CZ" altLang="cs-CZ" sz="2800" dirty="0" smtClean="0">
                <a:effectLst/>
              </a:rPr>
              <a:t>. </a:t>
            </a:r>
          </a:p>
        </p:txBody>
      </p:sp>
      <p:pic>
        <p:nvPicPr>
          <p:cNvPr id="3075" name="Picture 7" descr="Eduard Beneš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2564904"/>
            <a:ext cx="3022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8" descr="Karel_Kram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564904"/>
            <a:ext cx="281622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865188"/>
          </a:xfrm>
        </p:spPr>
        <p:txBody>
          <a:bodyPr/>
          <a:lstStyle/>
          <a:p>
            <a:pPr algn="l" eaLnBrk="1" hangingPunct="1"/>
            <a:r>
              <a:rPr lang="cs-CZ" altLang="cs-CZ" sz="4000" b="1" u="sng" smtClean="0">
                <a:solidFill>
                  <a:srgbClr val="0070C0"/>
                </a:solidFill>
                <a:effectLst/>
              </a:rPr>
              <a:t>Rok 1920</a:t>
            </a:r>
            <a:r>
              <a:rPr lang="cs-CZ" altLang="cs-CZ" smtClean="0">
                <a:solidFill>
                  <a:srgbClr val="0070C0"/>
                </a:solidFill>
                <a:effectLst/>
              </a:rPr>
              <a:t>  </a:t>
            </a:r>
            <a:r>
              <a:rPr lang="cs-CZ" altLang="cs-CZ" sz="3000" smtClean="0">
                <a:solidFill>
                  <a:schemeClr val="tx1"/>
                </a:solidFill>
                <a:effectLst/>
              </a:rPr>
              <a:t>– byl velice plodný na události: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268413"/>
            <a:ext cx="8540750" cy="558958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900" b="1" dirty="0" smtClean="0">
                <a:effectLst/>
              </a:rPr>
              <a:t>a)  </a:t>
            </a:r>
            <a:r>
              <a:rPr lang="cs-CZ" altLang="cs-CZ" sz="2900" b="1" dirty="0" smtClean="0">
                <a:solidFill>
                  <a:srgbClr val="0070C0"/>
                </a:solidFill>
                <a:effectLst/>
              </a:rPr>
              <a:t>konsolidace poměrů </a:t>
            </a:r>
            <a:r>
              <a:rPr lang="cs-CZ" altLang="cs-CZ" sz="2900" dirty="0" smtClean="0">
                <a:effectLst/>
              </a:rPr>
              <a:t>– hospodářských                      a politických.</a:t>
            </a:r>
            <a:endParaRPr lang="cs-CZ" altLang="cs-CZ" sz="2900" b="1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900" b="1" dirty="0" smtClean="0">
                <a:effectLst/>
              </a:rPr>
              <a:t>b)  </a:t>
            </a:r>
            <a:r>
              <a:rPr lang="cs-CZ" altLang="cs-CZ" sz="2900" b="1" dirty="0" smtClean="0">
                <a:solidFill>
                  <a:srgbClr val="0070C0"/>
                </a:solidFill>
                <a:effectLst/>
              </a:rPr>
              <a:t>únor – Ústava Republiky československé </a:t>
            </a:r>
            <a:r>
              <a:rPr lang="cs-CZ" altLang="cs-CZ" sz="2900" dirty="0" smtClean="0">
                <a:effectLst/>
              </a:rPr>
              <a:t>– vyšla z francouzského, amerického                            a domácího vzoru – ustavila </a:t>
            </a:r>
            <a:r>
              <a:rPr lang="cs-CZ" altLang="cs-CZ" sz="2900" i="1" dirty="0" smtClean="0">
                <a:effectLst/>
              </a:rPr>
              <a:t>republikánský charakter</a:t>
            </a:r>
            <a:r>
              <a:rPr lang="cs-CZ" altLang="cs-CZ" sz="2900" dirty="0" smtClean="0">
                <a:effectLst/>
              </a:rPr>
              <a:t>!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900" b="1" dirty="0" smtClean="0">
                <a:effectLst/>
              </a:rPr>
              <a:t>c)  </a:t>
            </a:r>
            <a:r>
              <a:rPr lang="cs-CZ" altLang="cs-CZ" sz="2900" b="1" dirty="0" smtClean="0">
                <a:solidFill>
                  <a:srgbClr val="0070C0"/>
                </a:solidFill>
                <a:effectLst/>
              </a:rPr>
              <a:t>všeobecné a rovné volební právo i pro ženy</a:t>
            </a:r>
            <a:r>
              <a:rPr lang="cs-CZ" altLang="cs-CZ" sz="29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900" dirty="0" smtClean="0">
                <a:effectLst/>
              </a:rPr>
              <a:t>– je zavedeno v roce 1920. </a:t>
            </a:r>
          </a:p>
        </p:txBody>
      </p:sp>
    </p:spTree>
    <p:extLst>
      <p:ext uri="{BB962C8B-B14F-4D97-AF65-F5344CB8AC3E}">
        <p14:creationId xmlns:p14="http://schemas.microsoft.com/office/powerpoint/2010/main" val="147936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b="1" u="sng" smtClean="0">
                <a:solidFill>
                  <a:srgbClr val="0070C0"/>
                </a:solidFill>
                <a:effectLst/>
              </a:rPr>
              <a:t>Charakteristické rysy československé demokracie</a:t>
            </a:r>
          </a:p>
        </p:txBody>
      </p:sp>
      <p:sp>
        <p:nvSpPr>
          <p:cNvPr id="20483" name="Rectangle 11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676400"/>
            <a:ext cx="8540750" cy="50657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3400" b="1" u="sng" dirty="0" smtClean="0">
                <a:solidFill>
                  <a:srgbClr val="006600"/>
                </a:solidFill>
                <a:effectLst/>
              </a:rPr>
              <a:t>Poválečná vláda: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prezident republiky </a:t>
            </a:r>
            <a:r>
              <a:rPr lang="cs-CZ" altLang="cs-CZ" sz="2800" dirty="0" smtClean="0">
                <a:effectLst/>
              </a:rPr>
              <a:t>– Tomáš Garrigue Masaryk – od 14. 11. 1918 – prezidentem byl 4x – 1918-20, pak zvolen 3x: (1920, 1927, 1934) - u příležitosti jeho 80. narozenin byl přijat </a:t>
            </a:r>
            <a:r>
              <a:rPr lang="cs-CZ" altLang="cs-CZ" sz="2800" b="1" dirty="0" smtClean="0">
                <a:effectLst/>
              </a:rPr>
              <a:t>zákon: "T. G. Masaryk se zasloužil o stát".</a:t>
            </a:r>
            <a:r>
              <a:rPr lang="cs-CZ" altLang="cs-CZ" sz="2800" dirty="0" smtClean="0">
                <a:effectLst/>
              </a:rPr>
              <a:t> Úcta se u mnohých změnila v "tatíčkovskou legendu", která negativně působila už za první republiky a působí tak dodnes. 1935 – se 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vzdal pozice ve prospěch Beneše</a:t>
            </a:r>
            <a:r>
              <a:rPr lang="cs-CZ" altLang="cs-CZ" sz="2800" dirty="0" smtClean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doporučil jej. </a:t>
            </a:r>
          </a:p>
        </p:txBody>
      </p:sp>
    </p:spTree>
    <p:extLst>
      <p:ext uri="{BB962C8B-B14F-4D97-AF65-F5344CB8AC3E}">
        <p14:creationId xmlns:p14="http://schemas.microsoft.com/office/powerpoint/2010/main" val="31448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333375"/>
            <a:ext cx="8540750" cy="47101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200" b="1" u="sng" dirty="0" smtClean="0">
                <a:solidFill>
                  <a:srgbClr val="006600"/>
                </a:solidFill>
                <a:effectLst/>
              </a:rPr>
              <a:t>Vláda: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200" b="1" dirty="0" smtClean="0">
                <a:solidFill>
                  <a:srgbClr val="0070C0"/>
                </a:solidFill>
                <a:effectLst/>
              </a:rPr>
              <a:t>premiér: </a:t>
            </a:r>
            <a:r>
              <a:rPr lang="cs-CZ" altLang="cs-CZ" sz="3200" u="sng" dirty="0" smtClean="0">
                <a:solidFill>
                  <a:srgbClr val="0070C0"/>
                </a:solidFill>
                <a:effectLst/>
              </a:rPr>
              <a:t>Karel Kramář</a:t>
            </a:r>
            <a:r>
              <a:rPr lang="cs-CZ" altLang="cs-CZ" sz="32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200" dirty="0" smtClean="0">
                <a:effectLst/>
              </a:rPr>
              <a:t>– první premiér – 1918 – 1919 – vede vládu </a:t>
            </a:r>
            <a:r>
              <a:rPr lang="cs-CZ" altLang="cs-CZ" sz="3200" b="1" dirty="0" smtClean="0">
                <a:solidFill>
                  <a:srgbClr val="FF0000"/>
                </a:solidFill>
                <a:effectLst/>
              </a:rPr>
              <a:t>„všenárodní koalice“ </a:t>
            </a:r>
            <a:r>
              <a:rPr lang="cs-CZ" altLang="cs-CZ" sz="3200" b="1" dirty="0" smtClean="0">
                <a:effectLst/>
              </a:rPr>
              <a:t>– zastoupeni v ní byli všichni</a:t>
            </a:r>
            <a:r>
              <a:rPr lang="cs-CZ" altLang="cs-CZ" sz="3200" dirty="0" smtClean="0">
                <a:effectLst/>
              </a:rPr>
              <a:t> - jeho strana Národní demokracie prohrála volby </a:t>
            </a:r>
            <a:r>
              <a:rPr lang="cs-CZ" altLang="cs-CZ" sz="3200" dirty="0" smtClean="0">
                <a:effectLst/>
                <a:sym typeface="Symbol" pitchFamily="18" charset="2"/>
              </a:rPr>
              <a:t></a:t>
            </a:r>
            <a:r>
              <a:rPr lang="cs-CZ" altLang="cs-CZ" sz="3200" dirty="0" smtClean="0">
                <a:effectLst/>
              </a:rPr>
              <a:t> odchází z funkce </a:t>
            </a:r>
            <a:r>
              <a:rPr lang="cs-CZ" altLang="cs-CZ" sz="3200" dirty="0" smtClean="0">
                <a:effectLst/>
                <a:sym typeface="Symbol" pitchFamily="18" charset="2"/>
              </a:rPr>
              <a:t></a:t>
            </a:r>
            <a:r>
              <a:rPr lang="cs-CZ" altLang="cs-CZ" sz="3200" dirty="0" smtClean="0">
                <a:effectLst/>
              </a:rPr>
              <a:t> místo něj se stává premiérem</a:t>
            </a:r>
            <a:r>
              <a:rPr lang="cs-CZ" altLang="cs-CZ" sz="32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200" u="sng" dirty="0" smtClean="0">
                <a:solidFill>
                  <a:srgbClr val="0070C0"/>
                </a:solidFill>
                <a:effectLst/>
              </a:rPr>
              <a:t>Vlastimil </a:t>
            </a:r>
            <a:r>
              <a:rPr lang="cs-CZ" altLang="cs-CZ" sz="3200" u="sng" dirty="0" err="1" smtClean="0">
                <a:solidFill>
                  <a:srgbClr val="0070C0"/>
                </a:solidFill>
                <a:effectLst/>
              </a:rPr>
              <a:t>Tusar</a:t>
            </a:r>
            <a:r>
              <a:rPr lang="cs-CZ" altLang="cs-CZ" sz="32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3200" dirty="0" smtClean="0">
                <a:effectLst/>
              </a:rPr>
              <a:t>1919. </a:t>
            </a:r>
          </a:p>
        </p:txBody>
      </p:sp>
      <p:pic>
        <p:nvPicPr>
          <p:cNvPr id="21507" name="Picture 4" descr="Karel_Kra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19954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Vlastimil Tusar">
            <a:hlinkClick r:id="rId3" tooltip="Vlastimil Tusa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028825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5076825" y="6308725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u="sng">
                <a:solidFill>
                  <a:srgbClr val="0070C0"/>
                </a:solidFill>
              </a:rPr>
              <a:t>Vlastimil Tusar</a:t>
            </a:r>
          </a:p>
        </p:txBody>
      </p:sp>
      <p:sp>
        <p:nvSpPr>
          <p:cNvPr id="21510" name="Obdélník 5"/>
          <p:cNvSpPr>
            <a:spLocks noChangeArrowheads="1"/>
          </p:cNvSpPr>
          <p:nvPr/>
        </p:nvSpPr>
        <p:spPr bwMode="auto">
          <a:xfrm>
            <a:off x="2643188" y="5214938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u="sng">
                <a:solidFill>
                  <a:srgbClr val="0070C0"/>
                </a:solidFill>
              </a:rPr>
              <a:t>Karel Kramář</a:t>
            </a:r>
            <a:r>
              <a:rPr lang="cs-CZ" altLang="cs-CZ">
                <a:solidFill>
                  <a:srgbClr val="0070C0"/>
                </a:solidFill>
              </a:rPr>
              <a:t>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8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392113"/>
          </a:xfrm>
        </p:spPr>
        <p:txBody>
          <a:bodyPr/>
          <a:lstStyle/>
          <a:p>
            <a:pPr algn="l" eaLnBrk="1" hangingPunct="1"/>
            <a:r>
              <a:rPr lang="cs-CZ" altLang="cs-CZ" sz="3400" b="1" u="sng" smtClean="0">
                <a:solidFill>
                  <a:srgbClr val="006600"/>
                </a:solidFill>
                <a:effectLst/>
              </a:rPr>
              <a:t>Poválečný parlament: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341438"/>
            <a:ext cx="8540750" cy="475773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u="sng" dirty="0" smtClean="0">
                <a:solidFill>
                  <a:srgbClr val="0070C0"/>
                </a:solidFill>
                <a:effectLst/>
              </a:rPr>
              <a:t>Revoluční národní shromáždění</a:t>
            </a:r>
            <a:r>
              <a:rPr lang="cs-CZ" altLang="cs-CZ" sz="2600" u="sng" dirty="0" smtClean="0">
                <a:solidFill>
                  <a:srgbClr val="0070C0"/>
                </a:solidFill>
                <a:effectLst/>
              </a:rPr>
              <a:t>:</a:t>
            </a:r>
            <a:r>
              <a:rPr lang="cs-CZ" altLang="cs-CZ" sz="26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600" dirty="0" smtClean="0">
                <a:effectLst/>
              </a:rPr>
              <a:t>tvořeno z větší části již říšskými poslanci, doplněno zástupci Slováků.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dirty="0" smtClean="0">
                <a:effectLst/>
              </a:rPr>
              <a:t>1918 – Shromáždění přijalo: </a:t>
            </a:r>
            <a:r>
              <a:rPr lang="cs-CZ" altLang="cs-CZ" sz="2600" b="1" dirty="0" smtClean="0">
                <a:solidFill>
                  <a:srgbClr val="0070C0"/>
                </a:solidFill>
                <a:effectLst/>
              </a:rPr>
              <a:t>Prozatímní ústavu (13.11) </a:t>
            </a:r>
            <a:r>
              <a:rPr lang="cs-CZ" altLang="cs-CZ" sz="2600" dirty="0" smtClean="0">
                <a:solidFill>
                  <a:srgbClr val="0070C0"/>
                </a:solidFill>
                <a:effectLst/>
              </a:rPr>
              <a:t>+ </a:t>
            </a:r>
            <a:r>
              <a:rPr lang="cs-CZ" altLang="cs-CZ" sz="2600" b="1" dirty="0" smtClean="0">
                <a:solidFill>
                  <a:srgbClr val="0070C0"/>
                </a:solidFill>
                <a:effectLst/>
              </a:rPr>
              <a:t>zrušení šlechtických titulů</a:t>
            </a:r>
            <a:r>
              <a:rPr lang="cs-CZ" altLang="cs-CZ" sz="2600" dirty="0" smtClean="0">
                <a:solidFill>
                  <a:srgbClr val="0070C0"/>
                </a:solidFill>
                <a:effectLst/>
              </a:rPr>
              <a:t> + </a:t>
            </a:r>
            <a:r>
              <a:rPr lang="cs-CZ" altLang="cs-CZ" sz="2600" b="1" dirty="0" smtClean="0">
                <a:solidFill>
                  <a:srgbClr val="0070C0"/>
                </a:solidFill>
                <a:effectLst/>
              </a:rPr>
              <a:t>osmihodinovou pracovní dobu.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dirty="0" smtClean="0">
              <a:solidFill>
                <a:srgbClr val="0070C0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u="sng" dirty="0" smtClean="0">
                <a:solidFill>
                  <a:srgbClr val="0070C0"/>
                </a:solidFill>
                <a:effectLst/>
              </a:rPr>
              <a:t>Národní shromáždění (Parlament)</a:t>
            </a:r>
            <a:r>
              <a:rPr lang="cs-CZ" altLang="cs-CZ" sz="2600" b="1" dirty="0" smtClean="0">
                <a:solidFill>
                  <a:srgbClr val="0070C0"/>
                </a:solidFill>
                <a:effectLst/>
              </a:rPr>
              <a:t> – je dvoukomorový:</a:t>
            </a:r>
            <a:endParaRPr lang="cs-CZ" altLang="cs-CZ" sz="2600" b="1" i="1" dirty="0" smtClean="0">
              <a:solidFill>
                <a:srgbClr val="0070C0"/>
              </a:solidFill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i="1" dirty="0" smtClean="0">
                <a:effectLst/>
              </a:rPr>
              <a:t>a) </a:t>
            </a:r>
            <a:r>
              <a:rPr lang="cs-CZ" altLang="cs-CZ" sz="2600" b="1" i="1" dirty="0" smtClean="0">
                <a:solidFill>
                  <a:srgbClr val="660033"/>
                </a:solidFill>
                <a:effectLst/>
              </a:rPr>
              <a:t>poslanecká sněmovna</a:t>
            </a:r>
            <a:r>
              <a:rPr lang="cs-CZ" altLang="cs-CZ" sz="2600" b="1" i="1" dirty="0" smtClean="0">
                <a:effectLst/>
              </a:rPr>
              <a:t> </a:t>
            </a:r>
            <a:r>
              <a:rPr lang="cs-CZ" altLang="cs-CZ" sz="2600" dirty="0" smtClean="0">
                <a:effectLst/>
              </a:rPr>
              <a:t>– 300 členů, aktivní volební právo: od </a:t>
            </a:r>
            <a:r>
              <a:rPr lang="cs-CZ" altLang="cs-CZ" sz="2600" dirty="0"/>
              <a:t>21</a:t>
            </a:r>
            <a:r>
              <a:rPr lang="cs-CZ" altLang="cs-CZ" sz="2600" i="1" dirty="0" smtClean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600" dirty="0" smtClean="0">
                <a:effectLst/>
              </a:rPr>
              <a:t>let, pasivní volební právo: od 31 let, voleni na 6 let.</a:t>
            </a:r>
            <a:endParaRPr lang="cs-CZ" altLang="cs-CZ" sz="2600" b="1" i="1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i="1" dirty="0" smtClean="0">
                <a:effectLst/>
              </a:rPr>
              <a:t>b) </a:t>
            </a:r>
            <a:r>
              <a:rPr lang="cs-CZ" altLang="cs-CZ" sz="2600" b="1" i="1" dirty="0" smtClean="0">
                <a:solidFill>
                  <a:srgbClr val="660033"/>
                </a:solidFill>
                <a:effectLst/>
              </a:rPr>
              <a:t>senát</a:t>
            </a:r>
            <a:r>
              <a:rPr lang="cs-CZ" altLang="cs-CZ" sz="26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600" dirty="0" smtClean="0">
                <a:effectLst/>
              </a:rPr>
              <a:t>– 150 členů, aktivní volební právo: od 26 let, pasivní volební právo: od 45 let, voleni na 8 let.</a:t>
            </a:r>
          </a:p>
        </p:txBody>
      </p:sp>
      <p:pic>
        <p:nvPicPr>
          <p:cNvPr id="22532" name="Picture 5" descr="logo Senátu &amp;Ccaron;R">
            <a:hlinkClick r:id="rId2" tooltip="logo Senátu &amp;Ccaron;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31321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4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Volby do poslanecké sněmovny 19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4233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8" descr="Volby do poslanecké sněmovny 19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49275"/>
            <a:ext cx="4176712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5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981075"/>
          </a:xfrm>
        </p:spPr>
        <p:txBody>
          <a:bodyPr/>
          <a:lstStyle/>
          <a:p>
            <a:pPr algn="l" eaLnBrk="1" hangingPunct="1"/>
            <a:r>
              <a:rPr lang="cs-CZ" altLang="cs-CZ" b="1" u="sng" smtClean="0">
                <a:solidFill>
                  <a:srgbClr val="0070C0"/>
                </a:solidFill>
                <a:effectLst/>
              </a:rPr>
              <a:t>Politické strany</a:t>
            </a:r>
            <a:r>
              <a:rPr lang="cs-CZ" altLang="cs-CZ" smtClean="0">
                <a:solidFill>
                  <a:srgbClr val="0070C0"/>
                </a:solidFill>
                <a:effectLst/>
              </a:rPr>
              <a:t> 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85750" y="981075"/>
            <a:ext cx="7023100" cy="58769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effectLst/>
              </a:rPr>
              <a:t>Pro první republiku je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charakteristická 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silná pluralita politických stran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. </a:t>
            </a:r>
            <a:r>
              <a:rPr lang="cs-CZ" altLang="cs-CZ" sz="2800" smtClean="0">
                <a:effectLst/>
              </a:rPr>
              <a:t>Politické pole bylo roztříštěno do mnoha politických stran – avšak politický prim hrálo </a:t>
            </a:r>
            <a:r>
              <a:rPr lang="cs-CZ" altLang="cs-CZ" sz="2800" i="1" u="sng" smtClean="0">
                <a:effectLst/>
              </a:rPr>
              <a:t>jen několik větších</a:t>
            </a:r>
            <a:r>
              <a:rPr lang="cs-CZ" altLang="cs-CZ" sz="2800" smtClean="0">
                <a:effectLst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u="sng" smtClean="0">
                <a:solidFill>
                  <a:srgbClr val="006600"/>
                </a:solidFill>
                <a:effectLst/>
              </a:rPr>
              <a:t>České strany</a:t>
            </a:r>
            <a:r>
              <a:rPr lang="cs-CZ" altLang="cs-CZ" sz="2800" u="sng" smtClean="0">
                <a:solidFill>
                  <a:srgbClr val="006600"/>
                </a:solidFill>
                <a:effectLst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solidFill>
                  <a:srgbClr val="0070C0"/>
                </a:solidFill>
                <a:effectLst/>
              </a:rPr>
              <a:t>1)  </a:t>
            </a:r>
            <a:r>
              <a:rPr lang="cs-CZ" altLang="cs-CZ" sz="2800" u="sng" smtClean="0">
                <a:solidFill>
                  <a:srgbClr val="0070C0"/>
                </a:solidFill>
                <a:effectLst/>
              </a:rPr>
              <a:t>Agrárníci – Československá strana agrární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 – </a:t>
            </a:r>
            <a:r>
              <a:rPr lang="cs-CZ" altLang="cs-CZ" sz="2800" smtClean="0">
                <a:effectLst/>
              </a:rPr>
              <a:t>(1919 nese nový název: Republikánská strana československého venkova): po roce 1919 nejdůležitější strana – byla ve všech vládách – v jejím čele: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u="sng" smtClean="0">
                <a:solidFill>
                  <a:srgbClr val="0070C0"/>
                </a:solidFill>
                <a:effectLst/>
              </a:rPr>
              <a:t>Antonín Švehla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, </a:t>
            </a:r>
            <a:r>
              <a:rPr lang="cs-CZ" altLang="cs-CZ" sz="2800" smtClean="0">
                <a:effectLst/>
              </a:rPr>
              <a:t>Milan Hodža, Rudolf Beran, František Udržal, Jan Malypetr –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pravice.</a:t>
            </a:r>
          </a:p>
        </p:txBody>
      </p:sp>
      <p:pic>
        <p:nvPicPr>
          <p:cNvPr id="25604" name="Picture 4" descr="Antonín_Šveh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28775"/>
            <a:ext cx="18684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172450" y="4292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u="sng">
                <a:solidFill>
                  <a:srgbClr val="0070C0"/>
                </a:solidFill>
              </a:rPr>
              <a:t>Švehla</a:t>
            </a:r>
          </a:p>
        </p:txBody>
      </p:sp>
    </p:spTree>
    <p:extLst>
      <p:ext uri="{BB962C8B-B14F-4D97-AF65-F5344CB8AC3E}">
        <p14:creationId xmlns:p14="http://schemas.microsoft.com/office/powerpoint/2010/main" val="35407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620713"/>
            <a:ext cx="8893175" cy="62372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2) </a:t>
            </a:r>
            <a:r>
              <a:rPr lang="cs-CZ" altLang="cs-CZ" sz="2400" dirty="0" smtClean="0">
                <a:effectLst/>
              </a:rPr>
              <a:t>Česká státoprávní demokracie – od roku 1919 </a:t>
            </a:r>
            <a:r>
              <a:rPr lang="cs-CZ" altLang="cs-CZ" sz="2400" b="1" u="sng" dirty="0" smtClean="0">
                <a:solidFill>
                  <a:schemeClr val="accent2"/>
                </a:solidFill>
                <a:effectLst/>
              </a:rPr>
              <a:t>Československá Národní demokracie</a:t>
            </a:r>
            <a:r>
              <a:rPr lang="cs-CZ" altLang="cs-CZ" sz="2400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 smtClean="0">
                <a:effectLst/>
              </a:rPr>
              <a:t>– v čele stanul: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i="1" u="sng" dirty="0" smtClean="0">
                <a:solidFill>
                  <a:srgbClr val="0070C0"/>
                </a:solidFill>
                <a:effectLst/>
              </a:rPr>
              <a:t>Karel Kramář</a:t>
            </a:r>
            <a:r>
              <a:rPr lang="cs-CZ" altLang="cs-CZ" sz="24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 smtClean="0">
                <a:effectLst/>
              </a:rPr>
              <a:t>=</a:t>
            </a:r>
            <a:r>
              <a:rPr lang="cs-CZ" altLang="cs-CZ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1. premiér, </a:t>
            </a:r>
            <a:r>
              <a:rPr lang="cs-CZ" altLang="cs-CZ" sz="2400" i="1" u="sng" dirty="0" smtClean="0">
                <a:solidFill>
                  <a:srgbClr val="0070C0"/>
                </a:solidFill>
                <a:effectLst/>
              </a:rPr>
              <a:t>Alois Rašín</a:t>
            </a:r>
            <a:r>
              <a:rPr lang="cs-CZ" altLang="cs-CZ" sz="2400" i="1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– první ministr financí </a:t>
            </a:r>
            <a:r>
              <a:rPr lang="cs-CZ" altLang="cs-CZ" sz="2400" dirty="0" smtClean="0">
                <a:effectLst/>
              </a:rPr>
              <a:t>– v prvním parlamentu byli silní, avšak v roce 1919 prohráli a ztratili své pozice – </a:t>
            </a: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pravice.</a:t>
            </a:r>
            <a:endParaRPr lang="cs-CZ" altLang="cs-CZ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4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3) </a:t>
            </a:r>
            <a:r>
              <a:rPr lang="cs-CZ" altLang="cs-CZ" sz="2400" b="1" u="sng" dirty="0" smtClean="0">
                <a:solidFill>
                  <a:srgbClr val="0070C0"/>
                </a:solidFill>
                <a:effectLst/>
              </a:rPr>
              <a:t>Česká strana sociálně demokratická</a:t>
            </a: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    </a:t>
            </a:r>
            <a:r>
              <a:rPr lang="cs-CZ" altLang="cs-CZ" sz="2400" dirty="0" smtClean="0">
                <a:effectLst/>
              </a:rPr>
              <a:t>(dříve dělnická)</a:t>
            </a:r>
            <a:r>
              <a:rPr lang="cs-CZ" altLang="cs-CZ" sz="2400" u="sng" dirty="0" smtClean="0">
                <a:effectLst/>
              </a:rPr>
              <a:t> </a:t>
            </a:r>
            <a:r>
              <a:rPr lang="cs-CZ" altLang="cs-CZ" sz="2400" dirty="0" smtClean="0">
                <a:effectLst/>
              </a:rPr>
              <a:t>– („ČSSD“) – vůdce byl </a:t>
            </a:r>
            <a:r>
              <a:rPr lang="cs-CZ" altLang="cs-CZ" sz="2400" u="sng" dirty="0" smtClean="0">
                <a:solidFill>
                  <a:srgbClr val="0070C0"/>
                </a:solidFill>
                <a:effectLst/>
              </a:rPr>
              <a:t>Vlastimil </a:t>
            </a:r>
            <a:r>
              <a:rPr lang="cs-CZ" altLang="cs-CZ" sz="2400" u="sng" dirty="0" err="1" smtClean="0">
                <a:solidFill>
                  <a:srgbClr val="0070C0"/>
                </a:solidFill>
                <a:effectLst/>
              </a:rPr>
              <a:t>Tusar</a:t>
            </a: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 – umírněná levice.</a:t>
            </a:r>
          </a:p>
        </p:txBody>
      </p:sp>
      <p:pic>
        <p:nvPicPr>
          <p:cNvPr id="26627" name="Picture 4" descr="Alois_Raš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3114"/>
            <a:ext cx="1656184" cy="22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Karel_Kra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15120"/>
            <a:ext cx="1579141" cy="21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6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5532438"/>
            <a:ext cx="5761038" cy="1325562"/>
          </a:xfrm>
        </p:spPr>
        <p:txBody>
          <a:bodyPr/>
          <a:lstStyle/>
          <a:p>
            <a:pPr eaLnBrk="1" hangingPunct="1"/>
            <a:r>
              <a:rPr lang="cs-CZ" altLang="cs-CZ" sz="3800" smtClean="0">
                <a:solidFill>
                  <a:srgbClr val="006600"/>
                </a:solidFill>
                <a:effectLst/>
              </a:rPr>
              <a:t>Vlastimil Tusar</a:t>
            </a:r>
          </a:p>
        </p:txBody>
      </p:sp>
      <p:pic>
        <p:nvPicPr>
          <p:cNvPr id="27651" name="Picture 10" descr="Vlastimil_Tus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60350"/>
            <a:ext cx="408305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29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1081088"/>
          </a:xfrm>
        </p:spPr>
        <p:txBody>
          <a:bodyPr/>
          <a:lstStyle/>
          <a:p>
            <a:pPr eaLnBrk="1" hangingPunct="1"/>
            <a:r>
              <a:rPr lang="cs-CZ" altLang="cs-CZ" sz="2600" b="1" smtClean="0">
                <a:solidFill>
                  <a:srgbClr val="006600"/>
                </a:solidFill>
                <a:effectLst/>
              </a:rPr>
              <a:t>1923 – Alois Rašín podlehl atentátu</a:t>
            </a:r>
            <a:r>
              <a:rPr lang="cs-CZ" altLang="cs-CZ" sz="26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600" smtClean="0">
                <a:solidFill>
                  <a:schemeClr val="tx1"/>
                </a:solidFill>
                <a:effectLst/>
              </a:rPr>
              <a:t>– spáchanému </a:t>
            </a:r>
            <a:br>
              <a:rPr lang="cs-CZ" altLang="cs-CZ" sz="2600" smtClean="0">
                <a:solidFill>
                  <a:schemeClr val="tx1"/>
                </a:solidFill>
                <a:effectLst/>
              </a:rPr>
            </a:br>
            <a:r>
              <a:rPr lang="cs-CZ" altLang="cs-CZ" sz="2600" smtClean="0">
                <a:solidFill>
                  <a:schemeClr val="tx1"/>
                </a:solidFill>
                <a:effectLst/>
              </a:rPr>
              <a:t>5. ledna devatenáctiletým anarchistou</a:t>
            </a:r>
            <a:r>
              <a:rPr lang="cs-CZ" altLang="cs-CZ" sz="26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600" smtClean="0">
                <a:solidFill>
                  <a:srgbClr val="006600"/>
                </a:solidFill>
                <a:effectLst/>
              </a:rPr>
              <a:t>Josefem Šoupalem</a:t>
            </a:r>
            <a:r>
              <a:rPr lang="cs-CZ" altLang="cs-CZ" sz="2600" smtClean="0">
                <a:solidFill>
                  <a:srgbClr val="000000"/>
                </a:solidFill>
                <a:effectLst/>
              </a:rPr>
              <a:t>. </a:t>
            </a:r>
          </a:p>
        </p:txBody>
      </p:sp>
      <p:pic>
        <p:nvPicPr>
          <p:cNvPr id="40963" name="Picture 6" descr="Pohřeb ministra Aloise Rašína 19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5575"/>
            <a:ext cx="9144000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692150"/>
            <a:ext cx="8540750" cy="616585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4) </a:t>
            </a:r>
            <a:r>
              <a:rPr lang="cs-CZ" altLang="cs-CZ" sz="2800" b="1" u="sng" dirty="0" smtClean="0">
                <a:solidFill>
                  <a:srgbClr val="0070C0"/>
                </a:solidFill>
                <a:effectLst/>
              </a:rPr>
              <a:t>Národní socialisté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(Československá strana socialistická – od roku 1926 - národně socialistická) – v čele </a:t>
            </a:r>
            <a:r>
              <a:rPr lang="cs-CZ" altLang="cs-CZ" sz="2800" u="sng" dirty="0" smtClean="0">
                <a:solidFill>
                  <a:srgbClr val="0070C0"/>
                </a:solidFill>
                <a:effectLst/>
              </a:rPr>
              <a:t>Václav Klofáč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</a:t>
            </a:r>
            <a:r>
              <a:rPr lang="cs-CZ" altLang="cs-CZ" sz="2800" i="1" dirty="0" smtClean="0">
                <a:effectLst/>
              </a:rPr>
              <a:t>jako antimilitarista se stal ministrem obrany</a:t>
            </a:r>
            <a:r>
              <a:rPr lang="cs-CZ" altLang="cs-CZ" sz="2800" dirty="0" smtClean="0">
                <a:effectLst/>
              </a:rPr>
              <a:t> – 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mírná levice.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dirty="0" smtClean="0">
              <a:solidFill>
                <a:srgbClr val="003399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5) </a:t>
            </a:r>
            <a:r>
              <a:rPr lang="cs-CZ" altLang="cs-CZ" sz="2800" u="sng" dirty="0" smtClean="0">
                <a:solidFill>
                  <a:srgbClr val="0070C0"/>
                </a:solidFill>
                <a:effectLst/>
              </a:rPr>
              <a:t>Československá strana lidová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po válce byla málo volena – měli jen ministerstvo bez portfeje, tvoří politický střed, je křesťansky orientována –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u="sng" dirty="0" smtClean="0">
                <a:solidFill>
                  <a:srgbClr val="0070C0"/>
                </a:solidFill>
                <a:effectLst/>
              </a:rPr>
              <a:t>Jan Šrámek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4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i="1" u="sng" smtClean="0">
                <a:solidFill>
                  <a:srgbClr val="006600"/>
                </a:solidFill>
                <a:effectLst/>
              </a:rPr>
              <a:t>28. říjen 1918  - Praha</a:t>
            </a:r>
            <a:r>
              <a:rPr lang="cs-CZ" altLang="cs-CZ" sz="2800" i="1" u="sng" smtClean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V týž den se v Praze rozšířila zpráva, že Rakousko-Uhersko přijalo mírové podmínky prezidenta USA W. Wilsona, který prohlásil, že pouhá autonomie pro národy habsburské monarchie nestačí.</a:t>
            </a:r>
            <a:endParaRPr lang="cs-CZ" altLang="cs-CZ" sz="2800" b="1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u="sng" smtClean="0">
                <a:solidFill>
                  <a:srgbClr val="006600"/>
                </a:solidFill>
                <a:effectLst/>
              </a:rPr>
              <a:t>Vyhlášení státu</a:t>
            </a:r>
            <a:r>
              <a:rPr lang="cs-CZ" altLang="cs-CZ" sz="2800" u="sng" smtClean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„muži 28. října“- demokrat Alois Rašín, agrárník Antonín Švehla, sociální demokrat František Soukup, národní socialista Jiří Stříbrný a představitel slovenské politické reprezentace Vávro Šrobár.</a:t>
            </a:r>
          </a:p>
        </p:txBody>
      </p:sp>
      <p:pic>
        <p:nvPicPr>
          <p:cNvPr id="4099" name="Picture 9" descr="Alois_Raší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365625"/>
            <a:ext cx="1563687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0" descr="Antonín_Šveh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4365625"/>
            <a:ext cx="1582737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1" descr="František Souku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4365625"/>
            <a:ext cx="1506537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2" descr="Jiří Stříbrn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365625"/>
            <a:ext cx="1743075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3" descr="Vávro Šrobá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574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0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532438"/>
            <a:ext cx="9144000" cy="1325562"/>
          </a:xfrm>
        </p:spPr>
        <p:txBody>
          <a:bodyPr/>
          <a:lstStyle/>
          <a:p>
            <a:pPr eaLnBrk="1" hangingPunct="1"/>
            <a:r>
              <a:rPr lang="cs-CZ" altLang="cs-CZ" sz="3400" dirty="0" smtClean="0">
                <a:solidFill>
                  <a:srgbClr val="0070C0"/>
                </a:solidFill>
                <a:effectLst/>
              </a:rPr>
              <a:t>Václav Klofáč		</a:t>
            </a:r>
            <a:r>
              <a:rPr lang="cs-CZ" altLang="cs-CZ" sz="3400" dirty="0" err="1" smtClean="0">
                <a:solidFill>
                  <a:srgbClr val="0070C0"/>
                </a:solidFill>
                <a:effectLst/>
              </a:rPr>
              <a:t>Msgre.Jan</a:t>
            </a:r>
            <a:r>
              <a:rPr lang="cs-CZ" altLang="cs-CZ" sz="3400" dirty="0" smtClean="0">
                <a:solidFill>
                  <a:srgbClr val="0070C0"/>
                </a:solidFill>
                <a:effectLst/>
              </a:rPr>
              <a:t> Šrámek</a:t>
            </a:r>
          </a:p>
        </p:txBody>
      </p:sp>
      <p:pic>
        <p:nvPicPr>
          <p:cNvPr id="29699" name="Picture 7" descr="Václav Klofáč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3744912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"/>
          <a:stretch>
            <a:fillRect/>
          </a:stretch>
        </p:blipFill>
        <p:spPr bwMode="auto">
          <a:xfrm>
            <a:off x="5076825" y="692150"/>
            <a:ext cx="3457575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549275"/>
            <a:ext cx="6264275" cy="29511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000" smtClean="0">
                <a:solidFill>
                  <a:srgbClr val="0070C0"/>
                </a:solidFill>
                <a:effectLst/>
              </a:rPr>
              <a:t>6) </a:t>
            </a:r>
            <a:r>
              <a:rPr lang="cs-CZ" altLang="cs-CZ" sz="2800" b="1" u="sng" smtClean="0">
                <a:solidFill>
                  <a:srgbClr val="0070C0"/>
                </a:solidFill>
                <a:effectLst/>
              </a:rPr>
              <a:t>Komunistická strana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–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během </a:t>
            </a:r>
            <a:r>
              <a:rPr lang="cs-CZ" altLang="cs-CZ" sz="2800" i="1" smtClean="0">
                <a:effectLst/>
              </a:rPr>
              <a:t>rusko-polské války </a:t>
            </a:r>
            <a:r>
              <a:rPr lang="cs-CZ" altLang="cs-CZ" sz="2800" smtClean="0">
                <a:effectLst/>
              </a:rPr>
              <a:t>se dostává Rudá armáda blízko k naším hranicím,            na Slovensku a Podkarpatské Rusi bylo vyhlášeno stanné právo.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 u="sng" smtClean="0">
                <a:solidFill>
                  <a:srgbClr val="006600"/>
                </a:solidFill>
                <a:effectLst/>
              </a:rPr>
              <a:t>Geneze Komunistické strany: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 smtClean="0">
                <a:solidFill>
                  <a:srgbClr val="0070C0"/>
                </a:solidFill>
                <a:effectLst/>
              </a:rPr>
              <a:t>Uvnitř Sociální demokracie </a:t>
            </a:r>
            <a:r>
              <a:rPr lang="cs-CZ" altLang="cs-CZ" sz="2800" smtClean="0">
                <a:effectLst/>
              </a:rPr>
              <a:t>se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1920</a:t>
            </a:r>
            <a:r>
              <a:rPr lang="cs-CZ" altLang="cs-CZ" sz="2800" smtClean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aktivuje </a:t>
            </a:r>
            <a:r>
              <a:rPr lang="cs-CZ" altLang="cs-CZ" sz="2800" b="1" smtClean="0">
                <a:solidFill>
                  <a:srgbClr val="0070C0"/>
                </a:solidFill>
                <a:effectLst/>
              </a:rPr>
              <a:t>levé křídlo </a:t>
            </a:r>
            <a:r>
              <a:rPr lang="cs-CZ" altLang="cs-CZ" sz="2800" smtClean="0">
                <a:effectLst/>
              </a:rPr>
              <a:t>pod vedením: </a:t>
            </a:r>
          </a:p>
        </p:txBody>
      </p:sp>
      <p:pic>
        <p:nvPicPr>
          <p:cNvPr id="30723" name="Picture 4" descr="Bohumír_Šmeral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765175"/>
            <a:ext cx="1914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Jan_Černý_-_ministerský_předs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933825"/>
            <a:ext cx="1858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323850" y="3644900"/>
            <a:ext cx="6480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0070C0"/>
                </a:solidFill>
              </a:rPr>
              <a:t>Bohumíra Šmerala</a:t>
            </a:r>
            <a:r>
              <a:rPr lang="cs-CZ" altLang="cs-CZ" sz="2800">
                <a:solidFill>
                  <a:srgbClr val="0070C0"/>
                </a:solidFill>
              </a:rPr>
              <a:t> </a:t>
            </a:r>
            <a:r>
              <a:rPr lang="cs-CZ" altLang="cs-CZ" sz="2800"/>
              <a:t>- prosazoval                         v Soc. dem. komunistické ideje, rozpory ve straně vedly k odstoupení druhé Tusarovy vlády 1920 a zvolení nové úřednické vlády </a:t>
            </a:r>
          </a:p>
          <a:p>
            <a:pPr eaLnBrk="1" hangingPunct="1"/>
            <a:r>
              <a:rPr lang="cs-CZ" altLang="cs-CZ" sz="2800" b="1">
                <a:solidFill>
                  <a:srgbClr val="0070C0"/>
                </a:solidFill>
              </a:rPr>
              <a:t>Jana Černého.</a:t>
            </a:r>
            <a:endParaRPr lang="cs-CZ" altLang="cs-CZ" sz="2800" b="1" u="sng">
              <a:solidFill>
                <a:srgbClr val="0070C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57516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9144000" cy="61198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u="sng" smtClean="0">
                <a:solidFill>
                  <a:srgbClr val="0070C0"/>
                </a:solidFill>
                <a:effectLst/>
              </a:rPr>
              <a:t>Vyhrocení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: </a:t>
            </a:r>
            <a:r>
              <a:rPr lang="cs-CZ" altLang="cs-CZ" sz="2800" smtClean="0">
                <a:effectLst/>
              </a:rPr>
              <a:t>v roce 1920 se </a:t>
            </a:r>
            <a:r>
              <a:rPr lang="cs-CZ" altLang="cs-CZ" sz="2800" b="1" i="1" smtClean="0">
                <a:solidFill>
                  <a:srgbClr val="0070C0"/>
                </a:solidFill>
                <a:effectLst/>
              </a:rPr>
              <a:t>měl konat sjezd strany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, </a:t>
            </a:r>
            <a:r>
              <a:rPr lang="cs-CZ" altLang="cs-CZ" sz="2800" smtClean="0">
                <a:effectLst/>
              </a:rPr>
              <a:t>pravé křídlo odmítlo </a:t>
            </a:r>
            <a:r>
              <a:rPr lang="cs-CZ" altLang="cs-CZ" sz="2800" i="1" smtClean="0">
                <a:effectLst/>
              </a:rPr>
              <a:t>sjezd </a:t>
            </a:r>
            <a:r>
              <a:rPr lang="cs-CZ" altLang="cs-CZ" sz="2800" smtClean="0">
                <a:effectLst/>
              </a:rPr>
              <a:t>svolat a Šmeralovo levé křídlo zabírá </a:t>
            </a:r>
            <a:r>
              <a:rPr lang="cs-CZ" altLang="cs-CZ" sz="2800" i="1" smtClean="0">
                <a:effectLst/>
              </a:rPr>
              <a:t>protiprávně redakci a tiskárnu </a:t>
            </a:r>
            <a:r>
              <a:rPr lang="cs-CZ" altLang="cs-CZ" sz="2800" smtClean="0">
                <a:effectLst/>
              </a:rPr>
              <a:t>v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 </a:t>
            </a:r>
            <a:r>
              <a:rPr lang="cs-CZ" altLang="cs-CZ" sz="2800" b="1" i="1" smtClean="0">
                <a:solidFill>
                  <a:srgbClr val="0070C0"/>
                </a:solidFill>
                <a:effectLst/>
              </a:rPr>
              <a:t>Lidovém domě </a:t>
            </a:r>
            <a:r>
              <a:rPr lang="cs-CZ" altLang="cs-CZ" sz="2800" smtClean="0">
                <a:effectLst/>
              </a:rPr>
              <a:t>– začali tisknout </a:t>
            </a:r>
            <a:r>
              <a:rPr lang="cs-CZ" altLang="cs-CZ" sz="2800" b="1" i="1" smtClean="0">
                <a:solidFill>
                  <a:srgbClr val="0070C0"/>
                </a:solidFill>
                <a:effectLst/>
              </a:rPr>
              <a:t>Rudé právo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. </a:t>
            </a:r>
            <a:r>
              <a:rPr lang="cs-CZ" altLang="cs-CZ" sz="2800" b="1" smtClean="0">
                <a:solidFill>
                  <a:srgbClr val="0070C0"/>
                </a:solidFill>
                <a:effectLst/>
              </a:rPr>
              <a:t>Antonín Němec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– byl novinář, formálně vlastnil Lidový dům – požádal soud o vyklizení Šmeralovců </a:t>
            </a:r>
            <a:r>
              <a:rPr lang="cs-CZ" altLang="cs-CZ" sz="2800" smtClean="0">
                <a:effectLst/>
                <a:sym typeface="Symbol" pitchFamily="18" charset="2"/>
              </a:rPr>
              <a:t></a:t>
            </a:r>
            <a:r>
              <a:rPr lang="cs-CZ" altLang="cs-CZ" sz="2800" smtClean="0">
                <a:effectLst/>
              </a:rPr>
              <a:t> v prosinci soud nařizuje vyklizení policií a četníky </a:t>
            </a:r>
            <a:r>
              <a:rPr lang="cs-CZ" altLang="cs-CZ" sz="2800" smtClean="0">
                <a:effectLst/>
                <a:sym typeface="Symbol" pitchFamily="18" charset="2"/>
              </a:rPr>
              <a:t></a:t>
            </a:r>
            <a:r>
              <a:rPr lang="cs-CZ" altLang="cs-CZ" sz="2800" smtClean="0">
                <a:effectLst/>
              </a:rPr>
              <a:t> Levičáci vyhlašují generální stávku (počátek prosince) –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ale v Praze nezájem, v Kladnu však Rudé gardy zabírají podniky, na Moravě je vyhlášeno stanné právo. </a:t>
            </a:r>
            <a:r>
              <a:rPr lang="cs-CZ" altLang="cs-CZ" sz="2800" smtClean="0">
                <a:effectLst/>
              </a:rPr>
              <a:t>Konec prosince –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stávka končí neúspěchem a začíná se tvořit Komunistická strana – </a:t>
            </a:r>
            <a:r>
              <a:rPr lang="cs-CZ" altLang="cs-CZ" sz="2800" smtClean="0">
                <a:effectLst/>
              </a:rPr>
              <a:t>kupodivu ve všech částech republiky – listopad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1921 – oficiálně vzniká </a:t>
            </a:r>
            <a:r>
              <a:rPr lang="cs-CZ" altLang="cs-CZ" sz="2800" b="1" smtClean="0">
                <a:solidFill>
                  <a:srgbClr val="0070C0"/>
                </a:solidFill>
                <a:effectLst/>
              </a:rPr>
              <a:t>Komunistická strana Československa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 – 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Kominterna</a:t>
            </a:r>
            <a:r>
              <a:rPr lang="cs-CZ" altLang="cs-CZ" sz="2800" i="1" smtClean="0">
                <a:solidFill>
                  <a:srgbClr val="003399"/>
                </a:solidFill>
                <a:effectLst/>
              </a:rPr>
              <a:t> </a:t>
            </a:r>
            <a:r>
              <a:rPr lang="cs-CZ" altLang="cs-CZ" sz="2800" i="1" smtClean="0">
                <a:effectLst/>
              </a:rPr>
              <a:t>totiž rozhodla, že budou mít komunisti v celé republice jen jednu stranu.</a:t>
            </a:r>
            <a:r>
              <a:rPr lang="cs-CZ" altLang="cs-CZ" sz="280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79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Line 10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404813"/>
            <a:ext cx="8734425" cy="645318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 u="sng" smtClean="0">
                <a:solidFill>
                  <a:srgbClr val="0070C0"/>
                </a:solidFill>
                <a:effectLst/>
              </a:rPr>
              <a:t>Slovensko:</a:t>
            </a:r>
            <a:r>
              <a:rPr lang="cs-CZ" altLang="cs-CZ" sz="2800" b="1" i="1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b="1" i="1" smtClean="0">
                <a:effectLst/>
              </a:rPr>
              <a:t>nejmocnější stranou je</a:t>
            </a:r>
            <a:r>
              <a:rPr lang="cs-CZ" altLang="cs-CZ" sz="2800" smtClean="0">
                <a:effectLst/>
              </a:rPr>
              <a:t>:</a:t>
            </a:r>
            <a:r>
              <a:rPr lang="cs-CZ" altLang="cs-CZ" sz="28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smtClean="0">
                <a:solidFill>
                  <a:srgbClr val="0070C0"/>
                </a:solidFill>
                <a:effectLst/>
              </a:rPr>
              <a:t>Slovenská Ľudová strana </a:t>
            </a:r>
            <a:r>
              <a:rPr lang="cs-CZ" altLang="cs-CZ" sz="2800" smtClean="0">
                <a:effectLst/>
              </a:rPr>
              <a:t>– tato strana požadovala slovenskou autonomii, hlavní osobnosti:                   </a:t>
            </a:r>
            <a:r>
              <a:rPr lang="cs-CZ" altLang="cs-CZ" sz="2800" i="1" u="sng" smtClean="0">
                <a:solidFill>
                  <a:srgbClr val="0070C0"/>
                </a:solidFill>
                <a:effectLst/>
              </a:rPr>
              <a:t>Andrej Hlinka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smtClean="0">
                <a:solidFill>
                  <a:srgbClr val="0070C0"/>
                </a:solidFill>
                <a:effectLst/>
              </a:rPr>
              <a:t>     Josef Tiso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smtClean="0">
                <a:solidFill>
                  <a:srgbClr val="0070C0"/>
                </a:solidFill>
                <a:effectLst/>
              </a:rPr>
              <a:t>     Karol Sidor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800" b="1" i="1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800" b="1" i="1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800" b="1" i="1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i="1" u="sng" smtClean="0">
                <a:solidFill>
                  <a:srgbClr val="006600"/>
                </a:solidFill>
                <a:effectLst/>
              </a:rPr>
              <a:t>Němci</a:t>
            </a:r>
            <a:r>
              <a:rPr lang="cs-CZ" altLang="cs-CZ" sz="2800" u="sng" smtClean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původně měli odpor vůči českému státu,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v polovině 20. let </a:t>
            </a:r>
            <a:r>
              <a:rPr lang="cs-CZ" altLang="cs-CZ" sz="2800" smtClean="0">
                <a:effectLst/>
              </a:rPr>
              <a:t>– dochází ke změně – </a:t>
            </a:r>
            <a:r>
              <a:rPr lang="cs-CZ" altLang="cs-CZ" sz="2800" smtClean="0">
                <a:solidFill>
                  <a:srgbClr val="006600"/>
                </a:solidFill>
                <a:effectLst/>
              </a:rPr>
              <a:t>německé strany se štěpí na:</a:t>
            </a:r>
            <a:endParaRPr lang="cs-CZ" altLang="cs-CZ" sz="2800" i="1" smtClean="0">
              <a:solidFill>
                <a:srgbClr val="006600"/>
              </a:solidFill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smtClean="0">
                <a:solidFill>
                  <a:srgbClr val="0070C0"/>
                </a:solidFill>
                <a:effectLst/>
              </a:rPr>
              <a:t>a) </a:t>
            </a:r>
            <a:r>
              <a:rPr lang="cs-CZ" altLang="cs-CZ" sz="2800" i="1" u="sng" smtClean="0">
                <a:solidFill>
                  <a:srgbClr val="0070C0"/>
                </a:solidFill>
                <a:effectLst/>
              </a:rPr>
              <a:t>aktivní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– ty, které začaly 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aktivně budovat ČSR                  a vstoupily do vlády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– Německá sociální demokracie, Svaz zemědělců.</a:t>
            </a:r>
            <a:endParaRPr lang="cs-CZ" altLang="cs-CZ" sz="2800" i="1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i="1" smtClean="0">
                <a:solidFill>
                  <a:srgbClr val="0070C0"/>
                </a:solidFill>
                <a:effectLst/>
              </a:rPr>
              <a:t>b) </a:t>
            </a:r>
            <a:r>
              <a:rPr lang="cs-CZ" altLang="cs-CZ" sz="2800" i="1" u="sng" smtClean="0">
                <a:solidFill>
                  <a:srgbClr val="0070C0"/>
                </a:solidFill>
                <a:effectLst/>
              </a:rPr>
              <a:t>pasivní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– neúčastní se budování státu.</a:t>
            </a:r>
          </a:p>
        </p:txBody>
      </p:sp>
      <p:pic>
        <p:nvPicPr>
          <p:cNvPr id="32771" name="Picture 4" descr="Andrej Hli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17145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Jozef_Ti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9161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09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4930775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u="sng" smtClean="0">
                <a:solidFill>
                  <a:srgbClr val="006600"/>
                </a:solidFill>
                <a:effectLst/>
              </a:rPr>
              <a:t>Nejmocnější a pro dějiny osudovou stranou německou byla: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70C0"/>
                </a:solidFill>
                <a:effectLst/>
              </a:rPr>
              <a:t>Sudetoněmecká strana – SdP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– (původně                                 to byla Sudetoněmecká vlastenecká fronta, v roce 1933 ji přejmenovali na SdP) tvoří ji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němečtí 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nacionalisté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 v Čechách </a:t>
            </a:r>
            <a:r>
              <a:rPr lang="cs-CZ" altLang="cs-CZ" sz="2800" smtClean="0">
                <a:effectLst/>
              </a:rPr>
              <a:t>– hlavní </a:t>
            </a:r>
            <a:r>
              <a:rPr lang="cs-CZ" altLang="cs-CZ" sz="2800" i="1" u="sng" smtClean="0">
                <a:solidFill>
                  <a:srgbClr val="006600"/>
                </a:solidFill>
                <a:effectLst/>
              </a:rPr>
              <a:t>osobnosti:</a:t>
            </a:r>
            <a:r>
              <a:rPr lang="cs-CZ" altLang="cs-CZ" sz="2800" smtClean="0">
                <a:solidFill>
                  <a:srgbClr val="006600"/>
                </a:solidFill>
                <a:effectLst/>
              </a:rPr>
              <a:t> </a:t>
            </a:r>
            <a:r>
              <a:rPr lang="cs-CZ" altLang="cs-CZ" sz="2800" i="1" u="sng" smtClean="0">
                <a:solidFill>
                  <a:srgbClr val="0070C0"/>
                </a:solidFill>
                <a:effectLst/>
              </a:rPr>
              <a:t>Konrád Henlein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 a </a:t>
            </a:r>
            <a:r>
              <a:rPr lang="cs-CZ" altLang="cs-CZ" sz="2800" i="1" u="sng" smtClean="0">
                <a:solidFill>
                  <a:srgbClr val="0070C0"/>
                </a:solidFill>
                <a:effectLst/>
              </a:rPr>
              <a:t>Karl Hermann Frank</a:t>
            </a:r>
          </a:p>
        </p:txBody>
      </p:sp>
      <p:pic>
        <p:nvPicPr>
          <p:cNvPr id="33795" name="Picture 4" descr="Karel Hermann Fr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6099"/>
            <a:ext cx="2419027" cy="32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Konrad Hen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51" y="3061758"/>
            <a:ext cx="2244121" cy="32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95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10588" cy="719138"/>
          </a:xfrm>
        </p:spPr>
        <p:txBody>
          <a:bodyPr/>
          <a:lstStyle/>
          <a:p>
            <a:pPr eaLnBrk="1" hangingPunct="1"/>
            <a:r>
              <a:rPr lang="cs-CZ" altLang="cs-CZ" sz="3600" b="1" u="sng" smtClean="0">
                <a:solidFill>
                  <a:srgbClr val="008000"/>
                </a:solidFill>
                <a:effectLst/>
              </a:rPr>
              <a:t>Specifika prvorepublikové politiky</a:t>
            </a:r>
            <a:r>
              <a:rPr lang="cs-CZ" altLang="cs-CZ" sz="3600" u="sng" smtClean="0">
                <a:solidFill>
                  <a:srgbClr val="008000"/>
                </a:solidFill>
                <a:effectLst/>
              </a:rPr>
              <a:t>: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052513"/>
            <a:ext cx="9144000" cy="61214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1) závislost poslanců na politické straně </a:t>
            </a:r>
            <a:r>
              <a:rPr lang="cs-CZ" altLang="cs-CZ" sz="2800" dirty="0" smtClean="0">
                <a:effectLst/>
              </a:rPr>
              <a:t>– voliči volili tzv. </a:t>
            </a:r>
            <a:r>
              <a:rPr lang="cs-CZ" altLang="cs-CZ" sz="2800" i="1" dirty="0" smtClean="0">
                <a:effectLst/>
              </a:rPr>
              <a:t>vázané kandidátky</a:t>
            </a:r>
            <a:r>
              <a:rPr lang="cs-CZ" altLang="cs-CZ" sz="2800" dirty="0" smtClean="0">
                <a:effectLst/>
              </a:rPr>
              <a:t> - nemohli si vybírat kandidáty, ale volili jen stranu (neměli tzv. preferenční hlasy).</a:t>
            </a:r>
            <a:endParaRPr lang="cs-CZ" altLang="cs-CZ" sz="2800" b="1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2) tuhá stranická disciplína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poslanec a senátor byl zcela závislý a zcela loajální vůči straně – volební soud mu mohl odebrat mandát v případě </a:t>
            </a:r>
            <a:r>
              <a:rPr lang="cs-CZ" altLang="cs-CZ" sz="2800" i="1" dirty="0" smtClean="0">
                <a:effectLst/>
              </a:rPr>
              <a:t>disharmonie</a:t>
            </a:r>
            <a:r>
              <a:rPr lang="cs-CZ" altLang="cs-CZ" sz="2800" dirty="0" smtClean="0">
                <a:effectLst/>
              </a:rPr>
              <a:t> s oficiálním politickým proudem své strany – </a:t>
            </a:r>
            <a:r>
              <a:rPr lang="cs-CZ" altLang="cs-CZ" sz="2800" i="1" dirty="0" smtClean="0">
                <a:effectLst/>
              </a:rPr>
              <a:t>praxe vypadala tak, že se konala zákulisní jednání představitelů stran, v politickém klubu bylo dojednáno stanovisko a dle něj pak poslanci hlasovali. Z důvodu možnosti ztráty </a:t>
            </a:r>
            <a:r>
              <a:rPr lang="cs-CZ" altLang="cs-CZ" sz="2800" i="1" dirty="0" smtClean="0">
                <a:effectLst/>
              </a:rPr>
              <a:t>mandátu </a:t>
            </a:r>
            <a:r>
              <a:rPr lang="cs-CZ" altLang="cs-CZ" sz="2800" i="1" dirty="0" smtClean="0">
                <a:effectLst/>
              </a:rPr>
              <a:t>se za 1. republiky vůbec neosvědčil senát</a:t>
            </a:r>
            <a:r>
              <a:rPr lang="cs-CZ" altLang="cs-CZ" sz="2800" i="1" dirty="0" smtClean="0">
                <a:effectLst/>
                <a:sym typeface="Symbol" pitchFamily="18" charset="2"/>
              </a:rPr>
              <a:t></a:t>
            </a:r>
            <a:r>
              <a:rPr lang="cs-CZ" altLang="cs-CZ" sz="2800" i="1" dirty="0" smtClean="0">
                <a:effectLst/>
              </a:rPr>
              <a:t> </a:t>
            </a:r>
            <a:r>
              <a:rPr lang="cs-CZ" altLang="cs-CZ" sz="2800" b="1" i="1" dirty="0" smtClean="0">
                <a:solidFill>
                  <a:srgbClr val="0070C0"/>
                </a:solidFill>
                <a:effectLst/>
              </a:rPr>
              <a:t>v podstatě tak byla demokracie částečně omezena.</a:t>
            </a:r>
          </a:p>
        </p:txBody>
      </p:sp>
    </p:spTree>
    <p:extLst>
      <p:ext uri="{BB962C8B-B14F-4D97-AF65-F5344CB8AC3E}">
        <p14:creationId xmlns:p14="http://schemas.microsoft.com/office/powerpoint/2010/main" val="2803571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20713"/>
            <a:ext cx="9144000" cy="237648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70C0"/>
                </a:solidFill>
                <a:effectLst/>
              </a:rPr>
              <a:t>3) Hrad </a:t>
            </a:r>
            <a:r>
              <a:rPr lang="cs-CZ" altLang="cs-CZ" sz="2800" smtClean="0">
                <a:effectLst/>
              </a:rPr>
              <a:t>– bylo volné seskupení politiků okolo TGM – tato skupina řešila především otázky </a:t>
            </a:r>
            <a:r>
              <a:rPr lang="cs-CZ" altLang="cs-CZ" sz="2800" b="1" i="1" smtClean="0">
                <a:solidFill>
                  <a:srgbClr val="0070C0"/>
                </a:solidFill>
                <a:effectLst/>
              </a:rPr>
              <a:t>zahraniční politiky</a:t>
            </a:r>
            <a:r>
              <a:rPr lang="cs-CZ" altLang="cs-CZ" sz="2800" b="1" i="1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přes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ministra zahraničí Beneše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. </a:t>
            </a:r>
            <a:r>
              <a:rPr lang="cs-CZ" altLang="cs-CZ" sz="2800" smtClean="0">
                <a:effectLst/>
              </a:rPr>
              <a:t>Vliv v ní měli Agrárníci a Národní demokracie. Dále sem patřil i: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0000"/>
                </a:solidFill>
                <a:effectLst/>
              </a:rPr>
              <a:t>	    </a:t>
            </a:r>
            <a:r>
              <a:rPr lang="cs-CZ" altLang="cs-CZ" sz="2800" b="1" smtClean="0">
                <a:solidFill>
                  <a:srgbClr val="0070C0"/>
                </a:solidFill>
                <a:effectLst/>
              </a:rPr>
              <a:t>Karel Čapek     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       a       </a:t>
            </a:r>
            <a:r>
              <a:rPr lang="cs-CZ" altLang="cs-CZ" sz="2800" b="1" smtClean="0">
                <a:solidFill>
                  <a:srgbClr val="0070C0"/>
                </a:solidFill>
                <a:effectLst/>
              </a:rPr>
              <a:t>Ferdinand Peroutka</a:t>
            </a:r>
          </a:p>
        </p:txBody>
      </p:sp>
      <p:pic>
        <p:nvPicPr>
          <p:cNvPr id="35843" name="Picture 4" descr="Karel_cap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28575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2657475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35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9144000" cy="6308725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4) Pětka </a:t>
            </a:r>
            <a:r>
              <a:rPr lang="cs-CZ" altLang="cs-CZ" sz="2800" dirty="0" smtClean="0">
                <a:effectLst/>
              </a:rPr>
              <a:t>– v roce 1920 se rozhořela politická krize – iniciativu převzaly státotvorné strany = jejich hlavním cílem bylo zachovat samostatný stát – ty utvořily neformální orgán složený ze zástupců hlavních stran: 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prim hrál agrárník </a:t>
            </a:r>
            <a:r>
              <a:rPr lang="cs-CZ" altLang="cs-CZ" sz="2800" i="1" dirty="0" smtClean="0">
                <a:solidFill>
                  <a:srgbClr val="0070C0"/>
                </a:solidFill>
                <a:effectLst/>
              </a:rPr>
              <a:t>Antonín Švehla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byl to vůdčí typ a hlavně prozíravý politik, výborný stratég.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cs-CZ" altLang="cs-CZ" sz="2800" b="1" dirty="0" smtClean="0">
              <a:solidFill>
                <a:srgbClr val="0070C0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Členové </a:t>
            </a: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Pětky: </a:t>
            </a:r>
            <a:r>
              <a:rPr lang="cs-CZ" altLang="cs-CZ" sz="2800" dirty="0" smtClean="0">
                <a:solidFill>
                  <a:srgbClr val="003399"/>
                </a:solidFill>
                <a:effectLst/>
              </a:rPr>
              <a:t>Antonín </a:t>
            </a:r>
            <a:r>
              <a:rPr lang="cs-CZ" altLang="cs-CZ" sz="2800" dirty="0" smtClean="0">
                <a:solidFill>
                  <a:srgbClr val="003399"/>
                </a:solidFill>
                <a:effectLst/>
              </a:rPr>
              <a:t>Švehla, Alois Rašín, </a:t>
            </a:r>
            <a:r>
              <a:rPr lang="cs-CZ" altLang="cs-CZ" sz="2800" dirty="0" smtClean="0">
                <a:solidFill>
                  <a:srgbClr val="003399"/>
                </a:solidFill>
                <a:effectLst/>
              </a:rPr>
              <a:t>Jan </a:t>
            </a:r>
            <a:r>
              <a:rPr lang="cs-CZ" altLang="cs-CZ" sz="2800" dirty="0" smtClean="0">
                <a:solidFill>
                  <a:srgbClr val="003399"/>
                </a:solidFill>
                <a:effectLst/>
              </a:rPr>
              <a:t>Šrámek, Rudolf Bechyně, Jiří Stříbrný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–                   </a:t>
            </a:r>
            <a:endParaRPr lang="cs-CZ" altLang="cs-CZ" sz="2800" dirty="0" smtClean="0">
              <a:solidFill>
                <a:srgbClr val="000000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i="1" dirty="0">
                <a:solidFill>
                  <a:srgbClr val="000000"/>
                </a:solidFill>
              </a:rPr>
              <a:t>	</a:t>
            </a:r>
            <a:r>
              <a:rPr lang="cs-CZ" altLang="cs-CZ" sz="2800" b="1" i="1" dirty="0" smtClean="0">
                <a:solidFill>
                  <a:srgbClr val="0070C0"/>
                </a:solidFill>
                <a:effectLst/>
              </a:rPr>
              <a:t>orgán </a:t>
            </a:r>
            <a:r>
              <a:rPr lang="cs-CZ" altLang="cs-CZ" sz="2800" b="1" i="1" dirty="0" smtClean="0">
                <a:solidFill>
                  <a:srgbClr val="0070C0"/>
                </a:solidFill>
                <a:effectLst/>
              </a:rPr>
              <a:t>měl zajišťovat akceschopnost </a:t>
            </a:r>
            <a:r>
              <a:rPr lang="cs-CZ" altLang="cs-CZ" sz="2800" b="1" i="1" dirty="0" smtClean="0">
                <a:solidFill>
                  <a:srgbClr val="0070C0"/>
                </a:solidFill>
                <a:effectLst/>
              </a:rPr>
              <a:t>stran </a:t>
            </a:r>
            <a:r>
              <a:rPr lang="cs-CZ" altLang="cs-CZ" sz="2800" b="1" i="1" dirty="0" smtClean="0">
                <a:solidFill>
                  <a:srgbClr val="0070C0"/>
                </a:solidFill>
                <a:effectLst/>
              </a:rPr>
              <a:t>– tj. v případě krize ihned jednotně zakročit.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i="1" u="sng" dirty="0" smtClean="0">
                <a:solidFill>
                  <a:srgbClr val="660033"/>
                </a:solidFill>
                <a:effectLst/>
              </a:rPr>
              <a:t>Pětka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existovala i za nového prezidenta Beneše.   </a:t>
            </a:r>
          </a:p>
        </p:txBody>
      </p:sp>
    </p:spTree>
    <p:extLst>
      <p:ext uri="{BB962C8B-B14F-4D97-AF65-F5344CB8AC3E}">
        <p14:creationId xmlns:p14="http://schemas.microsoft.com/office/powerpoint/2010/main" val="2963814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2781300"/>
            <a:ext cx="9144000" cy="1325563"/>
          </a:xfrm>
        </p:spPr>
        <p:txBody>
          <a:bodyPr/>
          <a:lstStyle/>
          <a:p>
            <a:pPr algn="l" eaLnBrk="1" hangingPunct="1"/>
            <a:r>
              <a:rPr lang="cs-CZ" altLang="cs-CZ" sz="2400" b="1" smtClean="0">
                <a:solidFill>
                  <a:schemeClr val="tx1"/>
                </a:solidFill>
                <a:effectLst/>
              </a:rPr>
              <a:t>Antonín Švehla, 	                                                   Alois Rašín, </a:t>
            </a:r>
            <a:br>
              <a:rPr lang="cs-CZ" altLang="cs-CZ" sz="2400" b="1" smtClean="0">
                <a:solidFill>
                  <a:schemeClr val="tx1"/>
                </a:solidFill>
                <a:effectLst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</a:rPr>
              <a:t/>
            </a:r>
            <a:br>
              <a:rPr lang="cs-CZ" altLang="cs-CZ" sz="2400" b="1" smtClean="0">
                <a:solidFill>
                  <a:schemeClr val="tx1"/>
                </a:solidFill>
                <a:effectLst/>
              </a:rPr>
            </a:br>
            <a:r>
              <a:rPr lang="cs-CZ" altLang="cs-CZ" sz="2400" b="1" smtClean="0">
                <a:solidFill>
                  <a:schemeClr val="tx1"/>
                </a:solidFill>
                <a:effectLst/>
              </a:rPr>
              <a:t>Jan Šrámek, 	       Rudolf Bechyně,       	     Jiří Stříbrný </a:t>
            </a:r>
          </a:p>
        </p:txBody>
      </p:sp>
      <p:pic>
        <p:nvPicPr>
          <p:cNvPr id="37891" name="Picture 9" descr="Antonín_Švehl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08188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10" descr="Alois_Raší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602252"/>
            <a:ext cx="1898650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3563938" y="4941888"/>
            <a:ext cx="1512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500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7896" name="Rectangle 15"/>
          <p:cNvSpPr>
            <a:spLocks noChangeArrowheads="1"/>
          </p:cNvSpPr>
          <p:nvPr/>
        </p:nvSpPr>
        <p:spPr bwMode="auto">
          <a:xfrm>
            <a:off x="2268538" y="115888"/>
            <a:ext cx="1668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</a:rPr>
              <a:t>Členové </a:t>
            </a:r>
          </a:p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</a:rPr>
              <a:t>Pětky: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"/>
          <a:stretch>
            <a:fillRect/>
          </a:stretch>
        </p:blipFill>
        <p:spPr bwMode="auto">
          <a:xfrm>
            <a:off x="3635375" y="4221163"/>
            <a:ext cx="1944688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21163"/>
            <a:ext cx="1938338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"/>
          <a:stretch>
            <a:fillRect/>
          </a:stretch>
        </p:blipFill>
        <p:spPr bwMode="auto">
          <a:xfrm>
            <a:off x="179388" y="4221163"/>
            <a:ext cx="1862137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603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692150"/>
            <a:ext cx="9144000" cy="616585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0070C0"/>
                </a:solidFill>
                <a:effectLst/>
              </a:rPr>
              <a:t>5) Střídání koaličních a úřednických vlád</a:t>
            </a:r>
            <a:r>
              <a:rPr lang="cs-CZ" altLang="cs-CZ" sz="240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400" dirty="0" smtClean="0">
                <a:effectLst/>
              </a:rPr>
              <a:t>– první republika byla politicky silně atomizovaná, to se projevilo i ve stabilitě vlád: </a:t>
            </a:r>
            <a:r>
              <a:rPr lang="cs-CZ" altLang="cs-CZ" sz="2400" b="1" i="1" dirty="0" smtClean="0">
                <a:effectLst/>
              </a:rPr>
              <a:t>ve 20. letech byli </a:t>
            </a:r>
            <a:r>
              <a:rPr lang="cs-CZ" altLang="cs-CZ" sz="2400" b="1" i="1" dirty="0" smtClean="0">
                <a:solidFill>
                  <a:srgbClr val="660033"/>
                </a:solidFill>
                <a:effectLst/>
              </a:rPr>
              <a:t>nejsilnější stranou Agrárníci</a:t>
            </a:r>
            <a:r>
              <a:rPr lang="cs-CZ" altLang="cs-CZ" sz="24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b="1" i="1" dirty="0" smtClean="0">
                <a:effectLst/>
              </a:rPr>
              <a:t>– drželi v podstatě pořád funkci premiéra</a:t>
            </a:r>
            <a:r>
              <a:rPr lang="cs-CZ" altLang="cs-CZ" sz="2400" dirty="0" smtClean="0">
                <a:effectLst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1918-1919 – vláda všenárodní koalice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1919-1920 – vláda rudozelené koalice – premiér </a:t>
            </a:r>
            <a:r>
              <a:rPr lang="cs-CZ" altLang="cs-CZ" sz="2400" dirty="0" err="1" smtClean="0">
                <a:effectLst/>
              </a:rPr>
              <a:t>Vlastmil</a:t>
            </a:r>
            <a:r>
              <a:rPr lang="cs-CZ" altLang="cs-CZ" sz="2400" dirty="0" smtClean="0">
                <a:effectLst/>
              </a:rPr>
              <a:t> </a:t>
            </a:r>
            <a:r>
              <a:rPr lang="cs-CZ" altLang="cs-CZ" sz="2400" dirty="0" err="1" smtClean="0">
                <a:effectLst/>
              </a:rPr>
              <a:t>Tusar</a:t>
            </a:r>
            <a:endParaRPr lang="cs-CZ" altLang="cs-CZ" sz="2400" dirty="0" smtClean="0">
              <a:effectLst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1921 – úřednická vláda Jana Černého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1921 – 1922 – úřednická vláda Eduarda Beneše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1922 – 1925 – vláda všenárodní koalice – premiér Antonín 					          Švehla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1926 – 1929 – vláda panské koalice - premiér Antonín Švehla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1929 – 1932 – vláda široké koalice – premiér František </a:t>
            </a:r>
            <a:r>
              <a:rPr lang="cs-CZ" altLang="cs-CZ" sz="2400" dirty="0" err="1" smtClean="0">
                <a:effectLst/>
              </a:rPr>
              <a:t>Udržal</a:t>
            </a:r>
            <a:endParaRPr lang="cs-CZ" altLang="cs-CZ" sz="2400" dirty="0" smtClean="0">
              <a:effectLst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cs-CZ" altLang="cs-CZ" sz="2400" dirty="0" smtClean="0">
                <a:effectLst/>
              </a:rPr>
              <a:t>1932 – 1935 – vláda široké koalice – premiér Jan </a:t>
            </a:r>
            <a:r>
              <a:rPr lang="cs-CZ" altLang="cs-CZ" sz="2400" dirty="0" err="1" smtClean="0">
                <a:effectLst/>
              </a:rPr>
              <a:t>Malypetr</a:t>
            </a:r>
            <a:r>
              <a:rPr lang="cs-CZ" altLang="cs-CZ" sz="2400" dirty="0" smtClean="0">
                <a:effectLst/>
              </a:rPr>
              <a:t> </a:t>
            </a:r>
            <a:endParaRPr lang="cs-CZ" altLang="cs-CZ" sz="2400" b="1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b="1" dirty="0" smtClean="0">
                <a:solidFill>
                  <a:srgbClr val="006600"/>
                </a:solidFill>
                <a:effectLst/>
              </a:rPr>
              <a:t>úřednická vláda</a:t>
            </a:r>
            <a:r>
              <a:rPr lang="cs-CZ" altLang="cs-CZ" sz="24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smtClean="0">
                <a:effectLst/>
              </a:rPr>
              <a:t>– byla volena v době </a:t>
            </a:r>
            <a:r>
              <a:rPr lang="cs-CZ" altLang="cs-CZ" sz="2400" i="1" dirty="0" smtClean="0">
                <a:effectLst/>
              </a:rPr>
              <a:t>vnitřní nestability</a:t>
            </a:r>
            <a:r>
              <a:rPr lang="cs-CZ" altLang="cs-CZ" sz="2400" dirty="0" smtClean="0">
                <a:effectLst/>
              </a:rPr>
              <a:t> </a:t>
            </a:r>
            <a:r>
              <a:rPr lang="cs-CZ" altLang="cs-CZ" sz="2400" dirty="0" smtClean="0">
                <a:effectLst/>
              </a:rPr>
              <a:t>– je </a:t>
            </a:r>
            <a:r>
              <a:rPr lang="cs-CZ" altLang="cs-CZ" sz="2400" dirty="0" smtClean="0">
                <a:effectLst/>
              </a:rPr>
              <a:t>tvořena odborníky a má konsolidovat situaci v zemi.</a:t>
            </a:r>
          </a:p>
        </p:txBody>
      </p:sp>
    </p:spTree>
    <p:extLst>
      <p:ext uri="{BB962C8B-B14F-4D97-AF65-F5344CB8AC3E}">
        <p14:creationId xmlns:p14="http://schemas.microsoft.com/office/powerpoint/2010/main" val="33148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188913"/>
            <a:ext cx="6121400" cy="6408737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000" b="1" u="sng" smtClean="0">
                <a:solidFill>
                  <a:srgbClr val="006600"/>
                </a:solidFill>
                <a:effectLst/>
              </a:rPr>
              <a:t>Zákon o zřízení samostatného československého státu</a:t>
            </a:r>
            <a:r>
              <a:rPr lang="cs-CZ" altLang="cs-CZ" sz="3000" b="1" smtClean="0">
                <a:solidFill>
                  <a:srgbClr val="000000"/>
                </a:solidFill>
                <a:effectLst/>
              </a:rPr>
              <a:t>                   </a:t>
            </a:r>
            <a:r>
              <a:rPr lang="cs-CZ" altLang="cs-CZ" sz="3000" b="1" smtClean="0">
                <a:effectLst/>
              </a:rPr>
              <a:t>– </a:t>
            </a:r>
            <a:r>
              <a:rPr lang="cs-CZ" altLang="cs-CZ" sz="3000" smtClean="0">
                <a:effectLst/>
              </a:rPr>
              <a:t>1. zákon, upravuje vznik ČSR. </a:t>
            </a:r>
            <a:endParaRPr lang="cs-CZ" altLang="cs-CZ" sz="3000" b="1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3000" b="1" smtClean="0">
              <a:solidFill>
                <a:srgbClr val="0070C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3000" b="1" smtClean="0">
                <a:solidFill>
                  <a:srgbClr val="0070C0"/>
                </a:solidFill>
                <a:effectLst/>
              </a:rPr>
              <a:t>Národní výbor československý </a:t>
            </a:r>
            <a:r>
              <a:rPr lang="cs-CZ" altLang="cs-CZ" sz="3000" smtClean="0">
                <a:effectLst/>
              </a:rPr>
              <a:t>– </a:t>
            </a:r>
            <a:r>
              <a:rPr lang="cs-CZ" altLang="cs-CZ" sz="3000" b="1" i="1" smtClean="0">
                <a:solidFill>
                  <a:srgbClr val="660033"/>
                </a:solidFill>
                <a:effectLst/>
              </a:rPr>
              <a:t>plní funkci vlády i parlamentu</a:t>
            </a:r>
            <a:r>
              <a:rPr lang="cs-CZ" altLang="cs-CZ" sz="3000" b="1" i="1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smtClean="0">
                <a:effectLst/>
              </a:rPr>
              <a:t>– následně mění se na </a:t>
            </a:r>
            <a:r>
              <a:rPr lang="cs-CZ" altLang="cs-CZ" sz="3000" b="1" smtClean="0">
                <a:solidFill>
                  <a:srgbClr val="660033"/>
                </a:solidFill>
                <a:effectLst/>
              </a:rPr>
              <a:t>Revoluční národní shromáždění</a:t>
            </a:r>
            <a:r>
              <a:rPr lang="cs-CZ" altLang="cs-CZ" sz="3000" b="1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smtClean="0">
                <a:effectLst/>
              </a:rPr>
              <a:t>(3x zvětšil svůj počet) – 13. 11. 1918</a:t>
            </a:r>
            <a:r>
              <a:rPr lang="cs-CZ" altLang="cs-CZ" sz="30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smtClean="0">
                <a:effectLst/>
              </a:rPr>
              <a:t>– přijali </a:t>
            </a:r>
            <a:r>
              <a:rPr lang="cs-CZ" altLang="cs-CZ" sz="3000" b="1" smtClean="0">
                <a:solidFill>
                  <a:srgbClr val="0070C0"/>
                </a:solidFill>
                <a:effectLst/>
              </a:rPr>
              <a:t>prozatímní ústavu</a:t>
            </a:r>
            <a:r>
              <a:rPr lang="cs-CZ" altLang="cs-CZ" sz="3000" b="1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3000" smtClean="0">
                <a:effectLst/>
              </a:rPr>
              <a:t>a den na to 14. 11. zvolili </a:t>
            </a:r>
            <a:r>
              <a:rPr lang="cs-CZ" altLang="cs-CZ" sz="3000" b="1" smtClean="0">
                <a:solidFill>
                  <a:srgbClr val="0070C0"/>
                </a:solidFill>
                <a:effectLst/>
              </a:rPr>
              <a:t>prezidentem TGM</a:t>
            </a:r>
            <a:r>
              <a:rPr lang="cs-CZ" altLang="cs-CZ" sz="3000" smtClean="0">
                <a:solidFill>
                  <a:srgbClr val="0070C0"/>
                </a:solidFill>
                <a:effectLst/>
              </a:rPr>
              <a:t>. </a:t>
            </a:r>
          </a:p>
        </p:txBody>
      </p:sp>
      <p:pic>
        <p:nvPicPr>
          <p:cNvPr id="5123" name="Picture 4" descr="TG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36613"/>
            <a:ext cx="27765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40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Karel_Kram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08138" cy="220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10" descr="Vlastimil_Tus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49500"/>
            <a:ext cx="1592263" cy="213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11" descr="Jan_Černý_-_ministerský_předse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24400"/>
            <a:ext cx="1589088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12" descr="Eduard Beneš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0"/>
            <a:ext cx="2233613" cy="285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13" descr="Antonín_Šveh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933825"/>
            <a:ext cx="21685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 descr="František_Udrž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6250"/>
            <a:ext cx="1860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5" descr="Jan_Malypet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976688"/>
            <a:ext cx="19558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1763713" y="692150"/>
            <a:ext cx="1871662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Karel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Kramář</a:t>
            </a:r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Vlastimil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Tusar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Jan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/>
              <a:t>Černý</a:t>
            </a:r>
          </a:p>
        </p:txBody>
      </p: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3635375" y="2924175"/>
            <a:ext cx="21605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Eduard Beneš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Antonín Švěhla</a:t>
            </a:r>
          </a:p>
        </p:txBody>
      </p:sp>
      <p:sp>
        <p:nvSpPr>
          <p:cNvPr id="39947" name="Text Box 18"/>
          <p:cNvSpPr txBox="1">
            <a:spLocks noChangeArrowheads="1"/>
          </p:cNvSpPr>
          <p:nvPr/>
        </p:nvSpPr>
        <p:spPr bwMode="auto">
          <a:xfrm>
            <a:off x="6804025" y="2997200"/>
            <a:ext cx="2339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František Udržal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/>
              <a:t>Jan Malypetr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b="1"/>
          </a:p>
        </p:txBody>
      </p:sp>
    </p:spTree>
    <p:extLst>
      <p:ext uri="{BB962C8B-B14F-4D97-AF65-F5344CB8AC3E}">
        <p14:creationId xmlns:p14="http://schemas.microsoft.com/office/powerpoint/2010/main" val="958157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ovéPole 11"/>
          <p:cNvSpPr txBox="1">
            <a:spLocks noChangeArrowheads="1"/>
          </p:cNvSpPr>
          <p:nvPr/>
        </p:nvSpPr>
        <p:spPr bwMode="auto">
          <a:xfrm>
            <a:off x="304800" y="39624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Nové vedení mělo ještě blíže k sovětským bolševikům a </a:t>
            </a:r>
            <a:r>
              <a:rPr lang="cs-CZ" altLang="cs-CZ" sz="2000" b="1"/>
              <a:t>dokončilo tak proces bolševizace </a:t>
            </a:r>
            <a:r>
              <a:rPr lang="cs-CZ" altLang="cs-CZ" sz="2000"/>
              <a:t>strany započatý již roku 1925</a:t>
            </a:r>
          </a:p>
        </p:txBody>
      </p:sp>
      <p:sp>
        <p:nvSpPr>
          <p:cNvPr id="15363" name="TextovéPole 18"/>
          <p:cNvSpPr txBox="1">
            <a:spLocks noChangeArrowheads="1"/>
          </p:cNvSpPr>
          <p:nvPr/>
        </p:nvSpPr>
        <p:spPr bwMode="auto">
          <a:xfrm>
            <a:off x="762000" y="457200"/>
            <a:ext cx="2819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V únoru 1929                  se sešel </a:t>
            </a:r>
            <a:r>
              <a:rPr lang="cs-CZ" altLang="cs-CZ" sz="2000" b="1"/>
              <a:t>V. sjezd KSČ</a:t>
            </a:r>
            <a:r>
              <a:rPr lang="cs-CZ" altLang="cs-CZ" sz="2000"/>
              <a:t>, na němž došlo                     ke generační výměně        v čele strany. </a:t>
            </a:r>
            <a:r>
              <a:rPr lang="cs-CZ" altLang="cs-CZ" sz="2000" b="1"/>
              <a:t>Předsedou</a:t>
            </a:r>
            <a:r>
              <a:rPr lang="cs-CZ" altLang="cs-CZ" sz="2000"/>
              <a:t> se stal jeden z tzv. „karlínských kluků“, </a:t>
            </a:r>
            <a:r>
              <a:rPr lang="cs-CZ" altLang="cs-CZ" sz="2000" b="1"/>
              <a:t>Klement Gottwald.</a:t>
            </a:r>
          </a:p>
        </p:txBody>
      </p:sp>
      <p:sp>
        <p:nvSpPr>
          <p:cNvPr id="15364" name="TextovéPole 3"/>
          <p:cNvSpPr txBox="1">
            <a:spLocks noChangeArrowheads="1"/>
          </p:cNvSpPr>
          <p:nvPr/>
        </p:nvSpPr>
        <p:spPr bwMode="auto">
          <a:xfrm>
            <a:off x="3779912" y="152400"/>
            <a:ext cx="513548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KSČ – V. </a:t>
            </a:r>
            <a:r>
              <a:rPr lang="cs-CZ" altLang="cs-CZ" sz="2800" b="1" dirty="0" smtClean="0">
                <a:solidFill>
                  <a:srgbClr val="0070C0"/>
                </a:solidFill>
                <a:cs typeface="+mn-cs"/>
              </a:rPr>
              <a:t>sjezd a </a:t>
            </a:r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bolševizace</a:t>
            </a:r>
          </a:p>
        </p:txBody>
      </p:sp>
      <p:sp>
        <p:nvSpPr>
          <p:cNvPr id="15365" name="Obdélník 8"/>
          <p:cNvSpPr>
            <a:spLocks noChangeArrowheads="1"/>
          </p:cNvSpPr>
          <p:nvPr/>
        </p:nvSpPr>
        <p:spPr bwMode="auto">
          <a:xfrm>
            <a:off x="4572000" y="8382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"... A my, my jsme stranou československého proletariátu a naším nejvyšším revolučním štábem je skutečně Moskva. A my se chodíme do Moskvy učit, víte co? My se od ruských bolševiků do Moskvy chodíme učit, jak vám zakroutit krk. A víte, že ruští bolševici jsou v tom mistry."  Klement Gottwald, Národní shromáždění, prosinec 1929</a:t>
            </a:r>
          </a:p>
        </p:txBody>
      </p:sp>
      <p:pic>
        <p:nvPicPr>
          <p:cNvPr id="12" name="Obrázek 11" descr="Klement_Gottwald_(20._léta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429000"/>
            <a:ext cx="2136953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ovéPole 12"/>
          <p:cNvSpPr txBox="1">
            <a:spLocks noChangeArrowheads="1"/>
          </p:cNvSpPr>
          <p:nvPr/>
        </p:nvSpPr>
        <p:spPr bwMode="auto">
          <a:xfrm>
            <a:off x="6477000" y="6550025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Klement Gottwald</a:t>
            </a:r>
          </a:p>
        </p:txBody>
      </p:sp>
      <p:sp>
        <p:nvSpPr>
          <p:cNvPr id="15368" name="TextovéPole 15"/>
          <p:cNvSpPr txBox="1">
            <a:spLocks noChangeArrowheads="1"/>
          </p:cNvSpPr>
          <p:nvPr/>
        </p:nvSpPr>
        <p:spPr bwMode="auto">
          <a:xfrm>
            <a:off x="1295400" y="5029200"/>
            <a:ext cx="3810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Komunisté organizovali celou řadu stávek a dělnických nepokojů.  Často docházelo ke krvavým střetům s vládními silami, například v Radotíně u Prahy (duben 1930).</a:t>
            </a:r>
          </a:p>
        </p:txBody>
      </p:sp>
    </p:spTree>
    <p:extLst>
      <p:ext uri="{BB962C8B-B14F-4D97-AF65-F5344CB8AC3E}">
        <p14:creationId xmlns:p14="http://schemas.microsoft.com/office/powerpoint/2010/main" val="2949323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3"/>
          <p:cNvSpPr txBox="1">
            <a:spLocks noChangeArrowheads="1"/>
          </p:cNvSpPr>
          <p:nvPr/>
        </p:nvSpPr>
        <p:spPr bwMode="auto">
          <a:xfrm>
            <a:off x="5220072" y="152400"/>
            <a:ext cx="369532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Židenický puč 1933</a:t>
            </a:r>
          </a:p>
        </p:txBody>
      </p:sp>
      <p:pic>
        <p:nvPicPr>
          <p:cNvPr id="8" name="Obrázek 7" descr="gaj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38200"/>
            <a:ext cx="2436876" cy="339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ovéPole 8"/>
          <p:cNvSpPr txBox="1">
            <a:spLocks noChangeArrowheads="1"/>
          </p:cNvSpPr>
          <p:nvPr/>
        </p:nvSpPr>
        <p:spPr bwMode="auto">
          <a:xfrm>
            <a:off x="762000" y="609600"/>
            <a:ext cx="464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</a:t>
            </a:r>
            <a:r>
              <a:rPr lang="cs-CZ" altLang="cs-CZ" sz="2200"/>
              <a:t>V lednu 1933, v době vrcholící hospodářské krize, došlo v </a:t>
            </a:r>
            <a:r>
              <a:rPr lang="cs-CZ" altLang="cs-CZ" sz="2200" b="1"/>
              <a:t>Brně – Židenicích</a:t>
            </a:r>
            <a:r>
              <a:rPr lang="cs-CZ" altLang="cs-CZ" sz="2200"/>
              <a:t> k </a:t>
            </a:r>
            <a:r>
              <a:rPr lang="cs-CZ" altLang="cs-CZ" sz="2200" b="1"/>
              <a:t>pokusu o státní převrat</a:t>
            </a:r>
            <a:r>
              <a:rPr lang="cs-CZ" altLang="cs-CZ" sz="2200"/>
              <a:t>.</a:t>
            </a:r>
          </a:p>
        </p:txBody>
      </p:sp>
      <p:sp>
        <p:nvSpPr>
          <p:cNvPr id="17413" name="TextovéPole 9"/>
          <p:cNvSpPr txBox="1">
            <a:spLocks noChangeArrowheads="1"/>
          </p:cNvSpPr>
          <p:nvPr/>
        </p:nvSpPr>
        <p:spPr bwMode="auto">
          <a:xfrm>
            <a:off x="6781800" y="42672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Gen. Radola Gajda</a:t>
            </a:r>
          </a:p>
        </p:txBody>
      </p:sp>
      <p:sp>
        <p:nvSpPr>
          <p:cNvPr id="17414" name="TextovéPole 11"/>
          <p:cNvSpPr txBox="1">
            <a:spLocks noChangeArrowheads="1"/>
          </p:cNvSpPr>
          <p:nvPr/>
        </p:nvSpPr>
        <p:spPr bwMode="auto">
          <a:xfrm>
            <a:off x="2057400" y="1752600"/>
            <a:ext cx="2819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Vzešel z okruhu </a:t>
            </a:r>
            <a:r>
              <a:rPr lang="cs-CZ" altLang="cs-CZ" sz="2000" b="1"/>
              <a:t>Národní obce fašistické</a:t>
            </a:r>
            <a:r>
              <a:rPr lang="cs-CZ" altLang="cs-CZ" sz="2000"/>
              <a:t>. V noci                z 21. na 22. ledna              se cca 70 útočníků      pod vedením </a:t>
            </a:r>
            <a:r>
              <a:rPr lang="cs-CZ" altLang="cs-CZ" sz="2000" b="1"/>
              <a:t>Ladislava Kobsinka  (neúspěšně) pokusilo obsadit Svatoplukova kasárna</a:t>
            </a:r>
          </a:p>
        </p:txBody>
      </p:sp>
      <p:sp>
        <p:nvSpPr>
          <p:cNvPr id="17415" name="TextovéPole 12"/>
          <p:cNvSpPr txBox="1">
            <a:spLocks noChangeArrowheads="1"/>
          </p:cNvSpPr>
          <p:nvPr/>
        </p:nvSpPr>
        <p:spPr bwMode="auto">
          <a:xfrm>
            <a:off x="381000" y="5105400"/>
            <a:ext cx="297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 případě úspěchu chtěli  útočníci táhnout na Prahu a dosadit „poctivou národní vládu“</a:t>
            </a:r>
          </a:p>
        </p:txBody>
      </p:sp>
      <p:sp>
        <p:nvSpPr>
          <p:cNvPr id="17416" name="TextovéPole 13"/>
          <p:cNvSpPr txBox="1">
            <a:spLocks noChangeArrowheads="1"/>
          </p:cNvSpPr>
          <p:nvPr/>
        </p:nvSpPr>
        <p:spPr bwMode="auto">
          <a:xfrm>
            <a:off x="4343400" y="4572000"/>
            <a:ext cx="426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Přestože mu v následném soudním procesu nebyla prokázána vina, ideovým otcem převratu byl </a:t>
            </a:r>
            <a:r>
              <a:rPr lang="cs-CZ" altLang="cs-CZ" sz="2000" b="1" dirty="0"/>
              <a:t>předseda N.O.F. </a:t>
            </a:r>
            <a:r>
              <a:rPr lang="cs-CZ" altLang="cs-CZ" sz="2000" b="1" dirty="0" err="1"/>
              <a:t>Radola</a:t>
            </a:r>
            <a:r>
              <a:rPr lang="cs-CZ" altLang="cs-CZ" sz="2000" b="1" dirty="0"/>
              <a:t> Gajda</a:t>
            </a:r>
            <a:r>
              <a:rPr lang="cs-CZ" altLang="cs-CZ" sz="2000" dirty="0"/>
              <a:t>,   se kterým povstalci počítali na pozici předsedy vlády</a:t>
            </a:r>
          </a:p>
        </p:txBody>
      </p:sp>
    </p:spTree>
    <p:extLst>
      <p:ext uri="{BB962C8B-B14F-4D97-AF65-F5344CB8AC3E}">
        <p14:creationId xmlns:p14="http://schemas.microsoft.com/office/powerpoint/2010/main" val="229971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ovéPole 15"/>
          <p:cNvSpPr txBox="1">
            <a:spLocks noChangeArrowheads="1"/>
          </p:cNvSpPr>
          <p:nvPr/>
        </p:nvSpPr>
        <p:spPr bwMode="auto">
          <a:xfrm>
            <a:off x="304800" y="533400"/>
            <a:ext cx="3276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V polovině roku 1933 bylo přijato několik zákonů, které umožnily Malypetrově vládě </a:t>
            </a:r>
            <a:r>
              <a:rPr lang="cs-CZ" altLang="cs-CZ" sz="2200" b="1"/>
              <a:t>zesílit tlak na  protirežimní opozici.</a:t>
            </a:r>
          </a:p>
        </p:txBody>
      </p:sp>
      <p:sp>
        <p:nvSpPr>
          <p:cNvPr id="18436" name="TextovéPole 17"/>
          <p:cNvSpPr txBox="1">
            <a:spLocks noChangeArrowheads="1"/>
          </p:cNvSpPr>
          <p:nvPr/>
        </p:nvSpPr>
        <p:spPr bwMode="auto">
          <a:xfrm>
            <a:off x="4953000" y="7620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Nový tiskový zákon </a:t>
            </a:r>
            <a:r>
              <a:rPr lang="cs-CZ" altLang="cs-CZ" sz="2000" b="1"/>
              <a:t>omezující svobodu tisku</a:t>
            </a:r>
          </a:p>
        </p:txBody>
      </p:sp>
      <p:sp>
        <p:nvSpPr>
          <p:cNvPr id="19" name="Šipka doprava 18"/>
          <p:cNvSpPr/>
          <p:nvPr/>
        </p:nvSpPr>
        <p:spPr>
          <a:xfrm>
            <a:off x="4114800" y="990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4114800" y="1828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439" name="TextovéPole 23"/>
          <p:cNvSpPr txBox="1">
            <a:spLocks noChangeArrowheads="1"/>
          </p:cNvSpPr>
          <p:nvPr/>
        </p:nvSpPr>
        <p:spPr bwMode="auto">
          <a:xfrm>
            <a:off x="4953000" y="16764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Nově byl doplněn </a:t>
            </a:r>
            <a:r>
              <a:rPr lang="cs-CZ" altLang="cs-CZ" sz="2000" b="1"/>
              <a:t>zákon na ochranu republiky</a:t>
            </a:r>
          </a:p>
        </p:txBody>
      </p:sp>
      <p:sp>
        <p:nvSpPr>
          <p:cNvPr id="25" name="Šipka doprava 24"/>
          <p:cNvSpPr/>
          <p:nvPr/>
        </p:nvSpPr>
        <p:spPr>
          <a:xfrm>
            <a:off x="4114800" y="2743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441" name="TextovéPole 25"/>
          <p:cNvSpPr txBox="1">
            <a:spLocks noChangeArrowheads="1"/>
          </p:cNvSpPr>
          <p:nvPr/>
        </p:nvSpPr>
        <p:spPr bwMode="auto">
          <a:xfrm>
            <a:off x="5029200" y="2667000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b="1"/>
              <a:t> </a:t>
            </a:r>
            <a:r>
              <a:rPr lang="cs-CZ" altLang="cs-CZ" sz="2000"/>
              <a:t>Po bouřlivé diskusi byl přijat i </a:t>
            </a:r>
            <a:r>
              <a:rPr lang="cs-CZ" altLang="cs-CZ" sz="2000" b="1"/>
              <a:t>zákon o zastavování činnosti a rozpouštění politických stran</a:t>
            </a:r>
          </a:p>
        </p:txBody>
      </p:sp>
      <p:sp>
        <p:nvSpPr>
          <p:cNvPr id="18442" name="TextovéPole 26"/>
          <p:cNvSpPr txBox="1">
            <a:spLocks noChangeArrowheads="1"/>
          </p:cNvSpPr>
          <p:nvPr/>
        </p:nvSpPr>
        <p:spPr bwMode="auto">
          <a:xfrm>
            <a:off x="304800" y="3276600"/>
            <a:ext cx="3429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Na jejich základě byla vedena celá řada </a:t>
            </a:r>
            <a:r>
              <a:rPr lang="cs-CZ" altLang="cs-CZ" sz="2000" b="1"/>
              <a:t>procesů</a:t>
            </a:r>
            <a:r>
              <a:rPr lang="cs-CZ" altLang="cs-CZ" sz="2000"/>
              <a:t> </a:t>
            </a:r>
            <a:r>
              <a:rPr lang="cs-CZ" altLang="cs-CZ" sz="2000" b="1"/>
              <a:t>vůči členům všech německých nacionálně-socialistických organizací</a:t>
            </a:r>
            <a:r>
              <a:rPr lang="cs-CZ" altLang="cs-CZ" sz="2000"/>
              <a:t>, byla </a:t>
            </a:r>
            <a:r>
              <a:rPr lang="cs-CZ" altLang="cs-CZ" sz="2000" b="1"/>
              <a:t>zastavena činnost dvou německých nacionalistických stran</a:t>
            </a:r>
            <a:r>
              <a:rPr lang="cs-CZ" altLang="cs-CZ" sz="2000"/>
              <a:t>, omezen byl i </a:t>
            </a:r>
            <a:r>
              <a:rPr lang="cs-CZ" altLang="cs-CZ" sz="2000" b="1"/>
              <a:t>hlavní tiskový orgán HSL</a:t>
            </a:r>
            <a:r>
              <a:rPr lang="en-US" altLang="cs-CZ" sz="2000" b="1"/>
              <a:t>’</a:t>
            </a:r>
            <a:r>
              <a:rPr lang="cs-CZ" altLang="cs-CZ" sz="2000" b="1"/>
              <a:t>S „Slovák“.</a:t>
            </a:r>
          </a:p>
        </p:txBody>
      </p:sp>
      <p:sp>
        <p:nvSpPr>
          <p:cNvPr id="18443" name="TextovéPole 27"/>
          <p:cNvSpPr txBox="1">
            <a:spLocks noChangeArrowheads="1"/>
          </p:cNvSpPr>
          <p:nvPr/>
        </p:nvSpPr>
        <p:spPr bwMode="auto">
          <a:xfrm>
            <a:off x="4800600" y="4419600"/>
            <a:ext cx="4114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 souvislosti s obstrukcemi při prezidentské volbě byl vydán </a:t>
            </a:r>
            <a:r>
              <a:rPr lang="cs-CZ" altLang="cs-CZ" sz="2000" b="1"/>
              <a:t>zatykač i na členy komunistické strany </a:t>
            </a:r>
            <a:r>
              <a:rPr lang="cs-CZ" altLang="cs-CZ" sz="2000"/>
              <a:t>a řada z nich nuceně</a:t>
            </a:r>
            <a:r>
              <a:rPr lang="cs-CZ" altLang="cs-CZ" sz="2000" b="1"/>
              <a:t> odešla</a:t>
            </a:r>
            <a:r>
              <a:rPr lang="cs-CZ" altLang="cs-CZ" sz="2000"/>
              <a:t> </a:t>
            </a:r>
            <a:r>
              <a:rPr lang="cs-CZ" altLang="cs-CZ" sz="2000" b="1"/>
              <a:t>do exilu  (Gottwald…)</a:t>
            </a:r>
          </a:p>
        </p:txBody>
      </p:sp>
    </p:spTree>
    <p:extLst>
      <p:ext uri="{BB962C8B-B14F-4D97-AF65-F5344CB8AC3E}">
        <p14:creationId xmlns:p14="http://schemas.microsoft.com/office/powerpoint/2010/main" val="2666012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3"/>
          <p:cNvSpPr txBox="1">
            <a:spLocks noChangeArrowheads="1"/>
          </p:cNvSpPr>
          <p:nvPr/>
        </p:nvSpPr>
        <p:spPr bwMode="auto">
          <a:xfrm>
            <a:off x="4139952" y="152400"/>
            <a:ext cx="477544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Prezidentská volba 1934</a:t>
            </a:r>
          </a:p>
        </p:txBody>
      </p:sp>
      <p:sp>
        <p:nvSpPr>
          <p:cNvPr id="19459" name="TextovéPole 12"/>
          <p:cNvSpPr txBox="1">
            <a:spLocks noChangeArrowheads="1"/>
          </p:cNvSpPr>
          <p:nvPr/>
        </p:nvSpPr>
        <p:spPr bwMode="auto">
          <a:xfrm>
            <a:off x="609600" y="457200"/>
            <a:ext cx="3657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Přes původní předpoklady, že prezidentem by měl být zvolen E. Beneš , je pod heslem </a:t>
            </a:r>
            <a:r>
              <a:rPr lang="cs-CZ" altLang="cs-CZ" sz="2000" b="1"/>
              <a:t>„presidentem                       až do smrti“ </a:t>
            </a:r>
            <a:r>
              <a:rPr lang="cs-CZ" altLang="cs-CZ" sz="2000"/>
              <a:t>opět kandidátem vládní koalice </a:t>
            </a:r>
            <a:r>
              <a:rPr lang="cs-CZ" altLang="cs-CZ" sz="2000" b="1"/>
              <a:t>těžce nemocný, čtyřiaosmdesátiletý T. G. Masaryk</a:t>
            </a:r>
          </a:p>
        </p:txBody>
      </p:sp>
      <p:sp>
        <p:nvSpPr>
          <p:cNvPr id="19460" name="TextovéPole 13"/>
          <p:cNvSpPr txBox="1">
            <a:spLocks noChangeArrowheads="1"/>
          </p:cNvSpPr>
          <p:nvPr/>
        </p:nvSpPr>
        <p:spPr bwMode="auto">
          <a:xfrm>
            <a:off x="1447800" y="3276600"/>
            <a:ext cx="3657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Asi měsíc před volbou prodělal Masaryk mozkovou mrtvici. Veřejnost byla informována o „jarní chřipce“</a:t>
            </a:r>
          </a:p>
        </p:txBody>
      </p:sp>
      <p:pic>
        <p:nvPicPr>
          <p:cNvPr id="15" name="Obrázek 14" descr="masaryk_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762000"/>
            <a:ext cx="3505200" cy="441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TextovéPole 15"/>
          <p:cNvSpPr txBox="1">
            <a:spLocks noChangeArrowheads="1"/>
          </p:cNvSpPr>
          <p:nvPr/>
        </p:nvSpPr>
        <p:spPr bwMode="auto">
          <a:xfrm>
            <a:off x="914400" y="4800600"/>
            <a:ext cx="3733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Zvolen byl přesvědčivou většinou </a:t>
            </a:r>
            <a:r>
              <a:rPr lang="cs-CZ" altLang="cs-CZ" sz="2000" b="1"/>
              <a:t>327 hlasů ze 418 </a:t>
            </a:r>
            <a:r>
              <a:rPr lang="cs-CZ" altLang="cs-CZ" sz="2000"/>
              <a:t>možných. Druhý kandidát </a:t>
            </a:r>
            <a:r>
              <a:rPr lang="cs-CZ" altLang="cs-CZ" sz="2000" b="1"/>
              <a:t>K. Gottwald</a:t>
            </a:r>
            <a:r>
              <a:rPr lang="cs-CZ" altLang="cs-CZ" sz="2000"/>
              <a:t> obdržel </a:t>
            </a:r>
            <a:r>
              <a:rPr lang="cs-CZ" altLang="cs-CZ" sz="2000" b="1"/>
              <a:t>38 hlasů</a:t>
            </a:r>
            <a:r>
              <a:rPr lang="cs-CZ" altLang="cs-CZ" sz="2000"/>
              <a:t>, </a:t>
            </a:r>
            <a:r>
              <a:rPr lang="cs-CZ" altLang="cs-CZ" sz="2000" b="1"/>
              <a:t>53</a:t>
            </a:r>
            <a:r>
              <a:rPr lang="cs-CZ" altLang="cs-CZ" sz="2000"/>
              <a:t> jich bylo </a:t>
            </a:r>
            <a:r>
              <a:rPr lang="cs-CZ" altLang="cs-CZ" sz="2000" b="1"/>
              <a:t>neplatných</a:t>
            </a:r>
          </a:p>
        </p:txBody>
      </p:sp>
    </p:spTree>
    <p:extLst>
      <p:ext uri="{BB962C8B-B14F-4D97-AF65-F5344CB8AC3E}">
        <p14:creationId xmlns:p14="http://schemas.microsoft.com/office/powerpoint/2010/main" val="91865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3"/>
          <p:cNvSpPr txBox="1">
            <a:spLocks noChangeArrowheads="1"/>
          </p:cNvSpPr>
          <p:nvPr/>
        </p:nvSpPr>
        <p:spPr bwMode="auto">
          <a:xfrm>
            <a:off x="2411760" y="152400"/>
            <a:ext cx="650364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Problémy s německou menšinou</a:t>
            </a:r>
            <a:endParaRPr lang="cs-CZ" altLang="cs-CZ" sz="28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20483" name="TextovéPole 10"/>
          <p:cNvSpPr txBox="1">
            <a:spLocks noChangeArrowheads="1"/>
          </p:cNvSpPr>
          <p:nvPr/>
        </p:nvSpPr>
        <p:spPr bwMode="auto">
          <a:xfrm>
            <a:off x="685800" y="1143000"/>
            <a:ext cx="4876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 reakci na zákaz německých nacionalistických stran se objevilo nové hnutí </a:t>
            </a:r>
            <a:r>
              <a:rPr lang="cs-CZ" altLang="cs-CZ" sz="2000" b="1"/>
              <a:t>– Sudetendeutsche Heimatsfront</a:t>
            </a:r>
            <a:r>
              <a:rPr lang="cs-CZ" altLang="cs-CZ" sz="2000"/>
              <a:t>, v jehož čele stál liberecký učitel tělocviku </a:t>
            </a:r>
            <a:r>
              <a:rPr lang="cs-CZ" altLang="cs-CZ" sz="2000" b="1"/>
              <a:t>Konrád Henlein.</a:t>
            </a:r>
            <a:endParaRPr lang="cs-CZ" altLang="cs-CZ" b="1"/>
          </a:p>
        </p:txBody>
      </p:sp>
      <p:pic>
        <p:nvPicPr>
          <p:cNvPr id="12" name="Obrázek 11" descr="henl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815236"/>
            <a:ext cx="2819400" cy="386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ovéPole 12"/>
          <p:cNvSpPr txBox="1">
            <a:spLocks noChangeArrowheads="1"/>
          </p:cNvSpPr>
          <p:nvPr/>
        </p:nvSpPr>
        <p:spPr bwMode="auto">
          <a:xfrm>
            <a:off x="1371600" y="2971800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Nové hnutí se oficiálně hlásilo k </a:t>
            </a:r>
            <a:r>
              <a:rPr lang="cs-CZ" altLang="cs-CZ" sz="2000" b="1"/>
              <a:t>věrnosti k ČSR</a:t>
            </a:r>
          </a:p>
        </p:txBody>
      </p:sp>
      <p:sp>
        <p:nvSpPr>
          <p:cNvPr id="20486" name="TextovéPole 13"/>
          <p:cNvSpPr txBox="1">
            <a:spLocks noChangeArrowheads="1"/>
          </p:cNvSpPr>
          <p:nvPr/>
        </p:nvSpPr>
        <p:spPr bwMode="auto">
          <a:xfrm>
            <a:off x="838200" y="3886200"/>
            <a:ext cx="381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Vlastenecká fronta také začala </a:t>
            </a:r>
            <a:r>
              <a:rPr lang="cs-CZ" altLang="cs-CZ" sz="2000" b="1"/>
              <a:t>spolupracovat</a:t>
            </a:r>
            <a:r>
              <a:rPr lang="cs-CZ" altLang="cs-CZ" sz="2000"/>
              <a:t>                        s ostatními německými stranami</a:t>
            </a:r>
          </a:p>
        </p:txBody>
      </p:sp>
      <p:sp>
        <p:nvSpPr>
          <p:cNvPr id="20487" name="TextovéPole 14"/>
          <p:cNvSpPr txBox="1">
            <a:spLocks noChangeArrowheads="1"/>
          </p:cNvSpPr>
          <p:nvPr/>
        </p:nvSpPr>
        <p:spPr bwMode="auto">
          <a:xfrm>
            <a:off x="2209800" y="5029200"/>
            <a:ext cx="5562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Klíčová však byla spolupráce Henleina                     s </a:t>
            </a:r>
            <a:r>
              <a:rPr lang="cs-CZ" altLang="cs-CZ" sz="2000" b="1"/>
              <a:t>nacistickým Německem</a:t>
            </a:r>
            <a:r>
              <a:rPr lang="cs-CZ" altLang="cs-CZ" sz="2000"/>
              <a:t>, které jeho hnutí </a:t>
            </a:r>
            <a:r>
              <a:rPr lang="cs-CZ" altLang="cs-CZ" sz="2000" b="1"/>
              <a:t>finančně podporovalo</a:t>
            </a:r>
            <a:r>
              <a:rPr lang="cs-CZ" altLang="cs-CZ" sz="2000"/>
              <a:t>. To mu umožnilo shromáždit masovou členskou základnu.                    Do voleb roku 1935 už vstoupilo jako</a:t>
            </a:r>
            <a:r>
              <a:rPr lang="cs-CZ" altLang="cs-CZ" sz="2000" b="1"/>
              <a:t> SdP </a:t>
            </a:r>
          </a:p>
        </p:txBody>
      </p:sp>
    </p:spTree>
    <p:extLst>
      <p:ext uri="{BB962C8B-B14F-4D97-AF65-F5344CB8AC3E}">
        <p14:creationId xmlns:p14="http://schemas.microsoft.com/office/powerpoint/2010/main" val="3766904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4"/>
          <p:cNvSpPr txBox="1">
            <a:spLocks noChangeArrowheads="1"/>
          </p:cNvSpPr>
          <p:nvPr/>
        </p:nvSpPr>
        <p:spPr bwMode="auto">
          <a:xfrm>
            <a:off x="457200" y="20574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Výsledky voleb:</a:t>
            </a:r>
          </a:p>
        </p:txBody>
      </p:sp>
      <p:sp>
        <p:nvSpPr>
          <p:cNvPr id="21507" name="TextovéPole 5"/>
          <p:cNvSpPr txBox="1">
            <a:spLocks noChangeArrowheads="1"/>
          </p:cNvSpPr>
          <p:nvPr/>
        </p:nvSpPr>
        <p:spPr bwMode="auto">
          <a:xfrm>
            <a:off x="533400" y="304800"/>
            <a:ext cx="403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Volbám vyhlášeným na </a:t>
            </a:r>
            <a:r>
              <a:rPr lang="cs-CZ" altLang="cs-CZ" sz="2000" b="1"/>
              <a:t>květen</a:t>
            </a:r>
            <a:r>
              <a:rPr lang="cs-CZ" altLang="cs-CZ" sz="2000"/>
              <a:t> roku 1935 předcházela </a:t>
            </a:r>
            <a:r>
              <a:rPr lang="cs-CZ" altLang="cs-CZ" sz="2000" b="1"/>
              <a:t>tvrdá předvolební kampaň, </a:t>
            </a:r>
            <a:r>
              <a:rPr lang="cs-CZ" altLang="cs-CZ" sz="2000"/>
              <a:t>jejíž součástí byla i zesílená </a:t>
            </a:r>
            <a:r>
              <a:rPr lang="cs-CZ" altLang="cs-CZ" sz="2000" b="1"/>
              <a:t>antisystémová kritika</a:t>
            </a:r>
          </a:p>
        </p:txBody>
      </p:sp>
      <p:sp>
        <p:nvSpPr>
          <p:cNvPr id="21508" name="TextovéPole 10"/>
          <p:cNvSpPr txBox="1">
            <a:spLocks noChangeArrowheads="1"/>
          </p:cNvSpPr>
          <p:nvPr/>
        </p:nvSpPr>
        <p:spPr bwMode="auto">
          <a:xfrm>
            <a:off x="533400" y="2514600"/>
            <a:ext cx="6858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altLang="cs-CZ" sz="2200"/>
              <a:t>Sudetoněmecká strana	   15 % 	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Agrárníci			   14,3 % 	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Sociální demokraté	   12,5 % 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Komunisté			   10, 3 %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Národní socialisté		    9, 2 %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ČSL			    7,5 %</a:t>
            </a:r>
          </a:p>
          <a:p>
            <a:pPr eaLnBrk="1" hangingPunct="1">
              <a:buFontTx/>
              <a:buAutoNum type="arabicPeriod"/>
            </a:pPr>
            <a:r>
              <a:rPr lang="cs-CZ" altLang="cs-CZ" sz="2200"/>
              <a:t>Autonomní blok (HSL</a:t>
            </a:r>
            <a:r>
              <a:rPr lang="en-US" altLang="cs-CZ" sz="2200"/>
              <a:t>’S…</a:t>
            </a:r>
            <a:r>
              <a:rPr lang="cs-CZ" altLang="cs-CZ" sz="2200"/>
              <a:t>)    6,7 %</a:t>
            </a:r>
          </a:p>
          <a:p>
            <a:pPr eaLnBrk="1" hangingPunct="1"/>
            <a:r>
              <a:rPr lang="cs-CZ" altLang="cs-CZ" sz="2200"/>
              <a:t>….</a:t>
            </a:r>
          </a:p>
        </p:txBody>
      </p:sp>
      <p:sp>
        <p:nvSpPr>
          <p:cNvPr id="14" name="Šipka nahoru 13"/>
          <p:cNvSpPr/>
          <p:nvPr/>
        </p:nvSpPr>
        <p:spPr>
          <a:xfrm>
            <a:off x="2743200" y="20574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 flipH="1">
            <a:off x="4572000" y="205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511" name="TextovéPole 15"/>
          <p:cNvSpPr txBox="1">
            <a:spLocks noChangeArrowheads="1"/>
          </p:cNvSpPr>
          <p:nvPr/>
        </p:nvSpPr>
        <p:spPr bwMode="auto">
          <a:xfrm>
            <a:off x="2971800" y="2057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Přírůstek hlasů</a:t>
            </a:r>
          </a:p>
        </p:txBody>
      </p:sp>
      <p:sp>
        <p:nvSpPr>
          <p:cNvPr id="21512" name="TextovéPole 16"/>
          <p:cNvSpPr txBox="1">
            <a:spLocks noChangeArrowheads="1"/>
          </p:cNvSpPr>
          <p:nvPr/>
        </p:nvSpPr>
        <p:spPr bwMode="auto">
          <a:xfrm>
            <a:off x="4800600" y="2057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Odliv hlasů</a:t>
            </a:r>
          </a:p>
        </p:txBody>
      </p:sp>
      <p:sp>
        <p:nvSpPr>
          <p:cNvPr id="18" name="Šipka nahoru 17"/>
          <p:cNvSpPr/>
          <p:nvPr/>
        </p:nvSpPr>
        <p:spPr>
          <a:xfrm>
            <a:off x="4038600" y="25146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Šipka dolů 23"/>
          <p:cNvSpPr/>
          <p:nvPr/>
        </p:nvSpPr>
        <p:spPr>
          <a:xfrm flipH="1">
            <a:off x="3429000" y="3886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515" name="TextovéPole 24"/>
          <p:cNvSpPr txBox="1">
            <a:spLocks noChangeArrowheads="1"/>
          </p:cNvSpPr>
          <p:nvPr/>
        </p:nvSpPr>
        <p:spPr bwMode="auto">
          <a:xfrm>
            <a:off x="609600" y="54102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Přestože volby vyhrála SdP, v </a:t>
            </a:r>
            <a:r>
              <a:rPr lang="cs-CZ" altLang="cs-CZ" sz="2000" b="1"/>
              <a:t>přepočtu na mandáty</a:t>
            </a:r>
            <a:r>
              <a:rPr lang="cs-CZ" altLang="cs-CZ" sz="2000"/>
              <a:t> měli </a:t>
            </a:r>
            <a:r>
              <a:rPr lang="cs-CZ" altLang="cs-CZ" sz="2000" b="1"/>
              <a:t>Agrárníci o jeden více</a:t>
            </a:r>
            <a:r>
              <a:rPr lang="cs-CZ" altLang="cs-CZ" sz="2000"/>
              <a:t>.</a:t>
            </a:r>
            <a:endParaRPr lang="cs-CZ" altLang="cs-CZ" sz="2000" b="1"/>
          </a:p>
        </p:txBody>
      </p:sp>
      <p:sp>
        <p:nvSpPr>
          <p:cNvPr id="21516" name="TextovéPole 28"/>
          <p:cNvSpPr txBox="1">
            <a:spLocks noChangeArrowheads="1"/>
          </p:cNvSpPr>
          <p:nvPr/>
        </p:nvSpPr>
        <p:spPr bwMode="auto">
          <a:xfrm>
            <a:off x="2971800" y="6149975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Vládu opět sestavil J. Malypetr, vydržela jen jedenáct měsíců</a:t>
            </a:r>
          </a:p>
        </p:txBody>
      </p:sp>
      <p:sp>
        <p:nvSpPr>
          <p:cNvPr id="21517" name="TextovéPole 3"/>
          <p:cNvSpPr txBox="1">
            <a:spLocks noChangeArrowheads="1"/>
          </p:cNvSpPr>
          <p:nvPr/>
        </p:nvSpPr>
        <p:spPr bwMode="auto">
          <a:xfrm>
            <a:off x="4495800" y="152400"/>
            <a:ext cx="4419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Parlamentní volby 1935</a:t>
            </a:r>
          </a:p>
        </p:txBody>
      </p:sp>
      <p:pic>
        <p:nvPicPr>
          <p:cNvPr id="21518" name="Obrázek 25" descr="Volební_leták_Národní_obce_fašistické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066800"/>
            <a:ext cx="2824163" cy="391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Šipka dolů 26"/>
          <p:cNvSpPr/>
          <p:nvPr/>
        </p:nvSpPr>
        <p:spPr>
          <a:xfrm flipH="1">
            <a:off x="2362200" y="2895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Šipka dolů 27"/>
          <p:cNvSpPr/>
          <p:nvPr/>
        </p:nvSpPr>
        <p:spPr>
          <a:xfrm flipH="1">
            <a:off x="3581400" y="3200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ousměrná vodorovná šipka 28"/>
          <p:cNvSpPr/>
          <p:nvPr/>
        </p:nvSpPr>
        <p:spPr>
          <a:xfrm flipV="1">
            <a:off x="2590800" y="3657600"/>
            <a:ext cx="457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Šipka dolů 29"/>
          <p:cNvSpPr/>
          <p:nvPr/>
        </p:nvSpPr>
        <p:spPr>
          <a:xfrm flipH="1">
            <a:off x="1828800" y="4267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Šipka nahoru 30"/>
          <p:cNvSpPr/>
          <p:nvPr/>
        </p:nvSpPr>
        <p:spPr>
          <a:xfrm>
            <a:off x="4419600" y="4572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1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4"/>
          <p:cNvSpPr txBox="1">
            <a:spLocks noChangeArrowheads="1"/>
          </p:cNvSpPr>
          <p:nvPr/>
        </p:nvSpPr>
        <p:spPr bwMode="auto">
          <a:xfrm>
            <a:off x="457200" y="533400"/>
            <a:ext cx="449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Zajímavý pohled na volby 1935 poskytnou i </a:t>
            </a:r>
            <a:r>
              <a:rPr lang="cs-CZ" altLang="cs-CZ" sz="2200" b="1"/>
              <a:t>výsledky</a:t>
            </a:r>
            <a:r>
              <a:rPr lang="cs-CZ" altLang="cs-CZ" sz="2200"/>
              <a:t> posuzované </a:t>
            </a:r>
            <a:r>
              <a:rPr lang="cs-CZ" altLang="cs-CZ" sz="2200" b="1"/>
              <a:t>podle regionálního                           a národnostního klíče</a:t>
            </a:r>
          </a:p>
        </p:txBody>
      </p:sp>
      <p:sp>
        <p:nvSpPr>
          <p:cNvPr id="22531" name="TextovéPole 24"/>
          <p:cNvSpPr txBox="1">
            <a:spLocks noChangeArrowheads="1"/>
          </p:cNvSpPr>
          <p:nvPr/>
        </p:nvSpPr>
        <p:spPr bwMode="auto">
          <a:xfrm>
            <a:off x="914400" y="2209800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Došlo k výraznému oslabení německých občanských stran. </a:t>
            </a:r>
            <a:r>
              <a:rPr lang="cs-CZ" altLang="cs-CZ" sz="2000" b="1"/>
              <a:t>SdP</a:t>
            </a:r>
            <a:r>
              <a:rPr lang="cs-CZ" altLang="cs-CZ" sz="2000"/>
              <a:t> získala </a:t>
            </a:r>
            <a:r>
              <a:rPr lang="cs-CZ" altLang="cs-CZ" sz="2000" b="1"/>
              <a:t>hlasy více jak dvou třetin</a:t>
            </a:r>
            <a:r>
              <a:rPr lang="cs-CZ" altLang="cs-CZ" sz="2000"/>
              <a:t> německých voličů</a:t>
            </a:r>
            <a:endParaRPr lang="cs-CZ" altLang="cs-CZ" sz="2000" b="1"/>
          </a:p>
        </p:txBody>
      </p:sp>
      <p:sp>
        <p:nvSpPr>
          <p:cNvPr id="22532" name="TextovéPole 28"/>
          <p:cNvSpPr txBox="1">
            <a:spLocks noChangeArrowheads="1"/>
          </p:cNvSpPr>
          <p:nvPr/>
        </p:nvSpPr>
        <p:spPr bwMode="auto">
          <a:xfrm>
            <a:off x="304800" y="37338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</a:t>
            </a:r>
            <a:r>
              <a:rPr lang="cs-CZ" altLang="cs-CZ" sz="2000"/>
              <a:t>Přestože v celostátním měřítku získal </a:t>
            </a:r>
            <a:r>
              <a:rPr lang="cs-CZ" altLang="cs-CZ" sz="2000" b="1"/>
              <a:t>Autonomistický blok</a:t>
            </a:r>
            <a:r>
              <a:rPr lang="cs-CZ" altLang="cs-CZ" sz="2000"/>
              <a:t> vedený HSL</a:t>
            </a:r>
            <a:r>
              <a:rPr lang="en-US" altLang="cs-CZ" sz="2000"/>
              <a:t>’S</a:t>
            </a:r>
            <a:r>
              <a:rPr lang="cs-CZ" altLang="cs-CZ" sz="2000"/>
              <a:t> necelých </a:t>
            </a:r>
            <a:r>
              <a:rPr lang="cs-CZ" altLang="cs-CZ" sz="2000" b="1"/>
              <a:t>7%</a:t>
            </a:r>
            <a:r>
              <a:rPr lang="cs-CZ" altLang="cs-CZ" sz="2000"/>
              <a:t> hlasů, na Slovensku to </a:t>
            </a:r>
            <a:r>
              <a:rPr lang="cs-CZ" altLang="cs-CZ" sz="2000" b="1"/>
              <a:t>bylo téměř 30%</a:t>
            </a:r>
          </a:p>
        </p:txBody>
      </p:sp>
      <p:pic>
        <p:nvPicPr>
          <p:cNvPr id="20" name="Obrázek 19" descr="sd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066800"/>
            <a:ext cx="2590800" cy="377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5" name="TextovéPole 28"/>
          <p:cNvSpPr txBox="1">
            <a:spLocks noChangeArrowheads="1"/>
          </p:cNvSpPr>
          <p:nvPr/>
        </p:nvSpPr>
        <p:spPr bwMode="auto">
          <a:xfrm>
            <a:off x="1219200" y="5181600"/>
            <a:ext cx="617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Na </a:t>
            </a:r>
            <a:r>
              <a:rPr lang="cs-CZ" altLang="cs-CZ" sz="2000" b="1"/>
              <a:t>Podkarpatské Rusi </a:t>
            </a:r>
            <a:r>
              <a:rPr lang="cs-CZ" altLang="cs-CZ" sz="2000"/>
              <a:t>výrazně </a:t>
            </a:r>
            <a:r>
              <a:rPr lang="cs-CZ" altLang="cs-CZ" sz="2000" b="1"/>
              <a:t>uspěla Komunistická strana</a:t>
            </a:r>
            <a:r>
              <a:rPr lang="cs-CZ" altLang="cs-CZ" sz="2000"/>
              <a:t>. Se ziskem </a:t>
            </a:r>
            <a:r>
              <a:rPr lang="cs-CZ" altLang="cs-CZ" sz="2000" b="1"/>
              <a:t>25%</a:t>
            </a:r>
            <a:r>
              <a:rPr lang="cs-CZ" altLang="cs-CZ" sz="2000"/>
              <a:t> se v této oblasti stala nejsilnějším politickým uskupením</a:t>
            </a:r>
            <a:endParaRPr lang="cs-CZ" altLang="cs-CZ" sz="2000" b="1"/>
          </a:p>
        </p:txBody>
      </p:sp>
    </p:spTree>
    <p:extLst>
      <p:ext uri="{BB962C8B-B14F-4D97-AF65-F5344CB8AC3E}">
        <p14:creationId xmlns:p14="http://schemas.microsoft.com/office/powerpoint/2010/main" val="3296079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7"/>
          <p:cNvSpPr txBox="1">
            <a:spLocks noChangeArrowheads="1"/>
          </p:cNvSpPr>
          <p:nvPr/>
        </p:nvSpPr>
        <p:spPr bwMode="auto">
          <a:xfrm>
            <a:off x="381000" y="914400"/>
            <a:ext cx="4038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14. prosince 1935 </a:t>
            </a:r>
            <a:r>
              <a:rPr lang="cs-CZ" altLang="cs-CZ" sz="2200" b="1"/>
              <a:t>abdikoval</a:t>
            </a:r>
            <a:r>
              <a:rPr lang="cs-CZ" altLang="cs-CZ" sz="2200"/>
              <a:t> na svoji funkci </a:t>
            </a:r>
            <a:r>
              <a:rPr lang="cs-CZ" altLang="cs-CZ" sz="2200" b="1"/>
              <a:t>prezident Masaryk </a:t>
            </a:r>
            <a:r>
              <a:rPr lang="cs-CZ" altLang="cs-CZ" sz="2200"/>
              <a:t>a jako svého nástupce doporučil </a:t>
            </a:r>
            <a:r>
              <a:rPr lang="cs-CZ" altLang="cs-CZ" sz="2200" b="1"/>
              <a:t>Edvarda Beneše</a:t>
            </a:r>
          </a:p>
        </p:txBody>
      </p:sp>
      <p:sp>
        <p:nvSpPr>
          <p:cNvPr id="24579" name="TextovéPole 10"/>
          <p:cNvSpPr txBox="1">
            <a:spLocks noChangeArrowheads="1"/>
          </p:cNvSpPr>
          <p:nvPr/>
        </p:nvSpPr>
        <p:spPr bwMode="auto">
          <a:xfrm>
            <a:off x="1600200" y="2590800"/>
            <a:ext cx="342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Benešově volbě předcházela </a:t>
            </a:r>
            <a:r>
              <a:rPr lang="cs-CZ" altLang="cs-CZ" sz="2000" b="1"/>
              <a:t>složitá zákulisní vyjednávání, </a:t>
            </a:r>
            <a:r>
              <a:rPr lang="cs-CZ" altLang="cs-CZ" sz="2000"/>
              <a:t>nicméně byl 18. prosince 1935 </a:t>
            </a:r>
            <a:r>
              <a:rPr lang="cs-CZ" altLang="cs-CZ" sz="2000" b="1"/>
              <a:t>zvolen </a:t>
            </a:r>
            <a:r>
              <a:rPr lang="cs-CZ" altLang="cs-CZ" sz="2000"/>
              <a:t>340 ze 440 možných hlasů</a:t>
            </a:r>
            <a:r>
              <a:rPr lang="cs-CZ" altLang="cs-CZ" sz="2000" b="1"/>
              <a:t> druhým prezidentem československé republiky</a:t>
            </a:r>
          </a:p>
        </p:txBody>
      </p:sp>
      <p:sp>
        <p:nvSpPr>
          <p:cNvPr id="24580" name="TextovéPole 11"/>
          <p:cNvSpPr txBox="1">
            <a:spLocks noChangeArrowheads="1"/>
          </p:cNvSpPr>
          <p:nvPr/>
        </p:nvSpPr>
        <p:spPr bwMode="auto">
          <a:xfrm>
            <a:off x="381000" y="5562600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Jeho kandidaturu podpořili: česká a německá </a:t>
            </a:r>
            <a:r>
              <a:rPr lang="cs-CZ" altLang="cs-CZ" sz="2000" b="1"/>
              <a:t>sociální demokracie</a:t>
            </a:r>
            <a:r>
              <a:rPr lang="cs-CZ" altLang="cs-CZ" sz="2000"/>
              <a:t>, čeští </a:t>
            </a:r>
            <a:r>
              <a:rPr lang="cs-CZ" altLang="cs-CZ" sz="2000" b="1"/>
              <a:t>národní socialisté</a:t>
            </a:r>
            <a:r>
              <a:rPr lang="cs-CZ" altLang="cs-CZ" sz="2000"/>
              <a:t>, česká </a:t>
            </a:r>
            <a:r>
              <a:rPr lang="cs-CZ" altLang="cs-CZ" sz="2000" b="1"/>
              <a:t>strana lidová </a:t>
            </a:r>
            <a:r>
              <a:rPr lang="cs-CZ" altLang="cs-CZ" sz="2000"/>
              <a:t>(a část německých křesťanských sociálů), německá a většina české </a:t>
            </a:r>
            <a:r>
              <a:rPr lang="cs-CZ" altLang="cs-CZ" sz="2000" b="1"/>
              <a:t>agrární strany</a:t>
            </a:r>
            <a:endParaRPr lang="cs-CZ" altLang="cs-CZ" b="1"/>
          </a:p>
        </p:txBody>
      </p:sp>
      <p:sp>
        <p:nvSpPr>
          <p:cNvPr id="24581" name="TextovéPole 3"/>
          <p:cNvSpPr txBox="1">
            <a:spLocks noChangeArrowheads="1"/>
          </p:cNvSpPr>
          <p:nvPr/>
        </p:nvSpPr>
        <p:spPr bwMode="auto">
          <a:xfrm>
            <a:off x="3059832" y="152400"/>
            <a:ext cx="585556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Výměna na prezidentském postu</a:t>
            </a:r>
          </a:p>
        </p:txBody>
      </p:sp>
      <p:pic>
        <p:nvPicPr>
          <p:cNvPr id="12" name="Obrázek 11" descr="Edvard_Beneš_with_w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838200"/>
            <a:ext cx="2798564" cy="409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3" name="TextovéPole 13"/>
          <p:cNvSpPr txBox="1">
            <a:spLocks noChangeArrowheads="1"/>
          </p:cNvSpPr>
          <p:nvPr/>
        </p:nvSpPr>
        <p:spPr bwMode="auto">
          <a:xfrm>
            <a:off x="5562600" y="5029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Edvard Beneš s manželkou Hanou</a:t>
            </a:r>
          </a:p>
        </p:txBody>
      </p:sp>
    </p:spTree>
    <p:extLst>
      <p:ext uri="{BB962C8B-B14F-4D97-AF65-F5344CB8AC3E}">
        <p14:creationId xmlns:p14="http://schemas.microsoft.com/office/powerpoint/2010/main" val="1961826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4"/>
          <p:cNvSpPr txBox="1">
            <a:spLocks noChangeArrowheads="1"/>
          </p:cNvSpPr>
          <p:nvPr/>
        </p:nvSpPr>
        <p:spPr bwMode="auto">
          <a:xfrm>
            <a:off x="990600" y="838200"/>
            <a:ext cx="518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ČSR musela po Benešově zvolení prezidentem </a:t>
            </a:r>
            <a:r>
              <a:rPr lang="cs-CZ" altLang="cs-CZ" sz="2000" b="1" dirty="0"/>
              <a:t>poprvé ve své historii </a:t>
            </a:r>
            <a:r>
              <a:rPr lang="cs-CZ" altLang="cs-CZ" sz="2000" dirty="0"/>
              <a:t>hledat </a:t>
            </a:r>
            <a:r>
              <a:rPr lang="cs-CZ" altLang="cs-CZ" sz="2000" b="1" dirty="0"/>
              <a:t>nového ministra zahraničí</a:t>
            </a:r>
            <a:r>
              <a:rPr lang="cs-CZ" altLang="cs-CZ" sz="2000" dirty="0"/>
              <a:t>. Stal se jím Benešův spolupracovník, nestraník </a:t>
            </a:r>
            <a:r>
              <a:rPr lang="cs-CZ" altLang="cs-CZ" sz="2000" b="1" dirty="0"/>
              <a:t>Kamil Krofta.</a:t>
            </a:r>
          </a:p>
        </p:txBody>
      </p:sp>
      <p:sp>
        <p:nvSpPr>
          <p:cNvPr id="25603" name="TextovéPole 9"/>
          <p:cNvSpPr txBox="1">
            <a:spLocks noChangeArrowheads="1"/>
          </p:cNvSpPr>
          <p:nvPr/>
        </p:nvSpPr>
        <p:spPr bwMode="auto">
          <a:xfrm>
            <a:off x="3352800" y="3657600"/>
            <a:ext cx="5562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Opět se však ozývá Německo: „ (…)nebude-li však tohoto porozumění a bude-li Československo pokračovat v útisku Němců          a ve své bolševické politice – pak dovede Německo najít prostředky, aby Československo donutilo.“ J. Goebbels</a:t>
            </a:r>
            <a:endParaRPr lang="cs-CZ" altLang="cs-CZ"/>
          </a:p>
        </p:txBody>
      </p:sp>
      <p:pic>
        <p:nvPicPr>
          <p:cNvPr id="24581" name="Obrázek 10" descr="krof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838200"/>
            <a:ext cx="1778000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6" name="TextovéPole 11"/>
          <p:cNvSpPr txBox="1">
            <a:spLocks noChangeArrowheads="1"/>
          </p:cNvSpPr>
          <p:nvPr/>
        </p:nvSpPr>
        <p:spPr bwMode="auto">
          <a:xfrm>
            <a:off x="7086600" y="3124200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Kamil Krofta</a:t>
            </a:r>
          </a:p>
        </p:txBody>
      </p:sp>
      <p:sp>
        <p:nvSpPr>
          <p:cNvPr id="25607" name="TextovéPole 12"/>
          <p:cNvSpPr txBox="1">
            <a:spLocks noChangeArrowheads="1"/>
          </p:cNvSpPr>
          <p:nvPr/>
        </p:nvSpPr>
        <p:spPr bwMode="auto">
          <a:xfrm>
            <a:off x="457200" y="2743200"/>
            <a:ext cx="2667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Prezident Beneš            po svém nástupu            do funkce </a:t>
            </a:r>
            <a:r>
              <a:rPr lang="cs-CZ" altLang="cs-CZ" sz="2000" b="1"/>
              <a:t>zesílil budování pohraničního opevnění </a:t>
            </a:r>
            <a:r>
              <a:rPr lang="cs-CZ" altLang="cs-CZ" sz="2000"/>
              <a:t>a zároveň podnikl kroky                pro </a:t>
            </a:r>
            <a:r>
              <a:rPr lang="cs-CZ" altLang="cs-CZ" sz="2000" b="1"/>
              <a:t>omezení vlivu Henleinovy strany</a:t>
            </a:r>
          </a:p>
        </p:txBody>
      </p:sp>
      <p:sp>
        <p:nvSpPr>
          <p:cNvPr id="25608" name="TextovéPole 13"/>
          <p:cNvSpPr txBox="1">
            <a:spLocks noChangeArrowheads="1"/>
          </p:cNvSpPr>
          <p:nvPr/>
        </p:nvSpPr>
        <p:spPr bwMode="auto">
          <a:xfrm>
            <a:off x="228600" y="6248400"/>
            <a:ext cx="891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V srpnu 1936 je Henlein oficiálním hostem německé vlády na olympiádě v Berlíně</a:t>
            </a:r>
          </a:p>
        </p:txBody>
      </p:sp>
    </p:spTree>
    <p:extLst>
      <p:ext uri="{BB962C8B-B14F-4D97-AF65-F5344CB8AC3E}">
        <p14:creationId xmlns:p14="http://schemas.microsoft.com/office/powerpoint/2010/main" val="291457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443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u="sng" dirty="0" smtClean="0">
                <a:solidFill>
                  <a:srgbClr val="006600"/>
                </a:solidFill>
                <a:effectLst/>
              </a:rPr>
              <a:t>Slovensko:</a:t>
            </a:r>
            <a:endParaRPr lang="cs-CZ" altLang="cs-CZ" sz="2800" b="1" dirty="0" smtClean="0">
              <a:solidFill>
                <a:srgbClr val="CC33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Martinská deklarace: </a:t>
            </a:r>
            <a:r>
              <a:rPr lang="cs-CZ" altLang="cs-CZ" sz="2800" dirty="0" smtClean="0">
                <a:effectLst/>
              </a:rPr>
              <a:t>(30.10.1918) vznikla také Slovenská národní rada sv. Martině a vydala Martinskou deklaraci – tj. prohlášení o připojení Slováků k Čechům a vytvoření jednotného československého státu.</a:t>
            </a:r>
            <a:endParaRPr lang="cs-CZ" altLang="cs-CZ" sz="2800" i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i="1" dirty="0" smtClean="0">
                <a:solidFill>
                  <a:srgbClr val="0070C0"/>
                </a:solidFill>
                <a:effectLst/>
              </a:rPr>
              <a:t>Hlavní slovenské osobnosti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: </a:t>
            </a:r>
            <a:r>
              <a:rPr lang="cs-CZ" altLang="cs-CZ" sz="2800" u="sng" dirty="0" smtClean="0">
                <a:solidFill>
                  <a:srgbClr val="FF0000"/>
                </a:solidFill>
                <a:effectLst/>
              </a:rPr>
              <a:t>Milan Hodža</a:t>
            </a:r>
            <a:r>
              <a:rPr lang="cs-CZ" altLang="cs-CZ" sz="2800" dirty="0" smtClean="0">
                <a:solidFill>
                  <a:srgbClr val="FF0000"/>
                </a:solidFill>
                <a:effectLst/>
              </a:rPr>
              <a:t>  </a:t>
            </a:r>
            <a:r>
              <a:rPr lang="cs-CZ" altLang="cs-CZ" sz="2800" dirty="0" smtClean="0">
                <a:effectLst/>
              </a:rPr>
              <a:t>- agrárník, </a:t>
            </a:r>
            <a:r>
              <a:rPr lang="cs-CZ" altLang="cs-CZ" sz="2800" u="sng" dirty="0" smtClean="0">
                <a:solidFill>
                  <a:srgbClr val="FF0000"/>
                </a:solidFill>
                <a:effectLst/>
              </a:rPr>
              <a:t>Andrej Hlinka</a:t>
            </a:r>
            <a:r>
              <a:rPr lang="cs-CZ" altLang="cs-CZ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katolická lidová strana, kněz.</a:t>
            </a:r>
          </a:p>
        </p:txBody>
      </p:sp>
      <p:pic>
        <p:nvPicPr>
          <p:cNvPr id="6147" name="Picture 7" descr="Milan Hodž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3573016"/>
            <a:ext cx="211455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8" descr="Andrej Hlin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501008"/>
            <a:ext cx="243205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98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11"/>
          <p:cNvSpPr txBox="1">
            <a:spLocks noChangeArrowheads="1"/>
          </p:cNvSpPr>
          <p:nvPr/>
        </p:nvSpPr>
        <p:spPr bwMode="auto">
          <a:xfrm>
            <a:off x="5638800" y="9906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V březnu 1938 dochází k </a:t>
            </a:r>
            <a:r>
              <a:rPr lang="cs-CZ" altLang="cs-CZ" sz="2000" b="1"/>
              <a:t>anšlusu Rakouska</a:t>
            </a:r>
            <a:r>
              <a:rPr lang="cs-CZ" altLang="cs-CZ" sz="2000"/>
              <a:t>, což </a:t>
            </a:r>
            <a:r>
              <a:rPr lang="cs-CZ" altLang="cs-CZ" sz="2000" b="1"/>
              <a:t>v parlamentní řeči přivítá K. H. Frank</a:t>
            </a:r>
          </a:p>
        </p:txBody>
      </p:sp>
      <p:sp>
        <p:nvSpPr>
          <p:cNvPr id="26627" name="TextovéPole 14"/>
          <p:cNvSpPr txBox="1">
            <a:spLocks noChangeArrowheads="1"/>
          </p:cNvSpPr>
          <p:nvPr/>
        </p:nvSpPr>
        <p:spPr bwMode="auto">
          <a:xfrm>
            <a:off x="533400" y="914400"/>
            <a:ext cx="426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Do popředí politických diskusí čím dál tím více vstupuje </a:t>
            </a:r>
            <a:r>
              <a:rPr lang="cs-CZ" altLang="cs-CZ" sz="2000" b="1"/>
              <a:t>zahraniční politika</a:t>
            </a:r>
            <a:r>
              <a:rPr lang="cs-CZ" altLang="cs-CZ" sz="2000"/>
              <a:t>, dochází i k </a:t>
            </a:r>
            <a:r>
              <a:rPr lang="cs-CZ" altLang="cs-CZ" sz="2000" b="1"/>
              <a:t>jednáním                 s Německem</a:t>
            </a:r>
            <a:r>
              <a:rPr lang="cs-CZ" altLang="cs-CZ" sz="2000"/>
              <a:t> (1937)</a:t>
            </a:r>
          </a:p>
        </p:txBody>
      </p:sp>
      <p:sp>
        <p:nvSpPr>
          <p:cNvPr id="26629" name="TextovéPole 10"/>
          <p:cNvSpPr txBox="1">
            <a:spLocks noChangeArrowheads="1"/>
          </p:cNvSpPr>
          <p:nvPr/>
        </p:nvSpPr>
        <p:spPr bwMode="auto">
          <a:xfrm>
            <a:off x="533400" y="2667000"/>
            <a:ext cx="3276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Německé, slovenské                i karpatoukrajinské politické strany vystupují            s požadavky </a:t>
            </a:r>
            <a:r>
              <a:rPr lang="cs-CZ" altLang="cs-CZ" sz="2000" b="1"/>
              <a:t>teritoriální autonomie, </a:t>
            </a:r>
            <a:r>
              <a:rPr lang="cs-CZ" altLang="cs-CZ" sz="2000"/>
              <a:t>premiér Hodža obnovuje jednání o vstupu těchto stran do vlády. Jednání však na počátku roku 1938 </a:t>
            </a:r>
            <a:r>
              <a:rPr lang="cs-CZ" altLang="cs-CZ" sz="2000" b="1"/>
              <a:t>krachují</a:t>
            </a:r>
          </a:p>
        </p:txBody>
      </p:sp>
      <p:sp>
        <p:nvSpPr>
          <p:cNvPr id="26630" name="TextovéPole 12"/>
          <p:cNvSpPr txBox="1">
            <a:spLocks noChangeArrowheads="1"/>
          </p:cNvSpPr>
          <p:nvPr/>
        </p:nvSpPr>
        <p:spPr bwMode="auto">
          <a:xfrm>
            <a:off x="4114800" y="2438400"/>
            <a:ext cx="327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V dubnu je na sjezdu SdP zveřejněn tzv. </a:t>
            </a:r>
            <a:r>
              <a:rPr lang="cs-CZ" altLang="cs-CZ" sz="2000" b="1"/>
              <a:t>Karlovarský program</a:t>
            </a:r>
            <a:r>
              <a:rPr lang="cs-CZ" altLang="cs-CZ" sz="2000"/>
              <a:t>, směřující proti integritě Československa. </a:t>
            </a:r>
          </a:p>
        </p:txBody>
      </p:sp>
      <p:pic>
        <p:nvPicPr>
          <p:cNvPr id="25607" name="Obrázek 13" descr="sd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9624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2" name="TextovéPole 14"/>
          <p:cNvSpPr txBox="1">
            <a:spLocks noChangeArrowheads="1"/>
          </p:cNvSpPr>
          <p:nvPr/>
        </p:nvSpPr>
        <p:spPr bwMode="auto">
          <a:xfrm>
            <a:off x="4953000" y="64008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Sjezd SdP v Karlových Varech</a:t>
            </a:r>
          </a:p>
        </p:txBody>
      </p:sp>
    </p:spTree>
    <p:extLst>
      <p:ext uri="{BB962C8B-B14F-4D97-AF65-F5344CB8AC3E}">
        <p14:creationId xmlns:p14="http://schemas.microsoft.com/office/powerpoint/2010/main" val="2357367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9"/>
          <p:cNvSpPr txBox="1">
            <a:spLocks noChangeArrowheads="1"/>
          </p:cNvSpPr>
          <p:nvPr/>
        </p:nvSpPr>
        <p:spPr bwMode="auto">
          <a:xfrm>
            <a:off x="152400" y="5334000"/>
            <a:ext cx="662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Určitým symbolem nelehké situace pro Československo a jeho demokratickou tradici se stala </a:t>
            </a:r>
            <a:r>
              <a:rPr lang="cs-CZ" altLang="cs-CZ" sz="2000" b="1"/>
              <a:t>smrt prvního prezidenta Masaryka 14. září 1937</a:t>
            </a:r>
          </a:p>
        </p:txBody>
      </p:sp>
      <p:sp>
        <p:nvSpPr>
          <p:cNvPr id="27651" name="TextovéPole 3"/>
          <p:cNvSpPr txBox="1">
            <a:spLocks noChangeArrowheads="1"/>
          </p:cNvSpPr>
          <p:nvPr/>
        </p:nvSpPr>
        <p:spPr bwMode="auto">
          <a:xfrm>
            <a:off x="6588224" y="152400"/>
            <a:ext cx="232717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Smrt TGM</a:t>
            </a:r>
          </a:p>
        </p:txBody>
      </p:sp>
      <p:pic>
        <p:nvPicPr>
          <p:cNvPr id="26628" name="Obrázek 9" descr="pohreb_tg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658653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TextovéPole 10"/>
          <p:cNvSpPr txBox="1">
            <a:spLocks noChangeArrowheads="1"/>
          </p:cNvSpPr>
          <p:nvPr/>
        </p:nvSpPr>
        <p:spPr bwMode="auto">
          <a:xfrm>
            <a:off x="7239000" y="1219200"/>
            <a:ext cx="1676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21. 12.                     v projevu nad jeho rakví vyzval prezident Beneš                      k obraně demokracie jako Masarykova nejvyššího odkazu</a:t>
            </a:r>
          </a:p>
        </p:txBody>
      </p:sp>
      <p:sp>
        <p:nvSpPr>
          <p:cNvPr id="27654" name="TextovéPole 11"/>
          <p:cNvSpPr txBox="1">
            <a:spLocks noChangeArrowheads="1"/>
          </p:cNvSpPr>
          <p:nvPr/>
        </p:nvSpPr>
        <p:spPr bwMode="auto">
          <a:xfrm>
            <a:off x="6781800" y="5181600"/>
            <a:ext cx="22098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Do </a:t>
            </a:r>
            <a:r>
              <a:rPr lang="cs-CZ" altLang="cs-CZ" sz="2200" b="1"/>
              <a:t>Mnichova </a:t>
            </a:r>
            <a:r>
              <a:rPr lang="cs-CZ" altLang="cs-CZ" sz="2000"/>
              <a:t>zbýval téměř na den přesně jeden rok….</a:t>
            </a:r>
          </a:p>
        </p:txBody>
      </p:sp>
    </p:spTree>
    <p:extLst>
      <p:ext uri="{BB962C8B-B14F-4D97-AF65-F5344CB8AC3E}">
        <p14:creationId xmlns:p14="http://schemas.microsoft.com/office/powerpoint/2010/main" val="1232671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u="sng" smtClean="0">
                <a:solidFill>
                  <a:srgbClr val="006600"/>
                </a:solidFill>
                <a:effectLst/>
              </a:rPr>
              <a:t>Mezinárodní situace ČSR po 1. SV:</a:t>
            </a:r>
            <a:r>
              <a:rPr lang="cs-CZ" altLang="cs-CZ" sz="3000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smtClean="0">
                <a:effectLst/>
              </a:rPr>
              <a:t>- byla </a:t>
            </a:r>
            <a:r>
              <a:rPr lang="cs-CZ" altLang="cs-CZ" sz="2800" i="1" smtClean="0">
                <a:effectLst/>
              </a:rPr>
              <a:t>velice složitá</a:t>
            </a:r>
            <a:r>
              <a:rPr lang="cs-CZ" altLang="cs-CZ" sz="2800" smtClean="0">
                <a:effectLst/>
              </a:rPr>
              <a:t> – </a:t>
            </a:r>
            <a:r>
              <a:rPr lang="cs-CZ" altLang="cs-CZ" sz="2800" b="1" smtClean="0">
                <a:solidFill>
                  <a:srgbClr val="C00000"/>
                </a:solidFill>
                <a:effectLst/>
              </a:rPr>
              <a:t>důvody</a:t>
            </a:r>
            <a:r>
              <a:rPr lang="cs-CZ" altLang="cs-CZ" sz="2800" smtClean="0">
                <a:effectLst/>
              </a:rPr>
              <a:t>:</a:t>
            </a:r>
            <a:endParaRPr lang="cs-CZ" altLang="cs-CZ" sz="2800" b="1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70C0"/>
                </a:solidFill>
                <a:effectLst/>
              </a:rPr>
              <a:t>1) Polsko </a:t>
            </a:r>
            <a:r>
              <a:rPr lang="cs-CZ" altLang="cs-CZ" sz="2800" smtClean="0">
                <a:effectLst/>
              </a:rPr>
              <a:t>se nehodlalo spokojit s vnuceným </a:t>
            </a:r>
            <a:r>
              <a:rPr lang="cs-CZ" altLang="cs-CZ" sz="2800" i="1" smtClean="0">
                <a:effectLst/>
              </a:rPr>
              <a:t>kompromisem v otázce Těšína.</a:t>
            </a:r>
            <a:endParaRPr lang="cs-CZ" altLang="cs-CZ" sz="2800" b="1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70C0"/>
                </a:solidFill>
                <a:effectLst/>
              </a:rPr>
              <a:t>2) Německo </a:t>
            </a:r>
            <a:r>
              <a:rPr lang="cs-CZ" altLang="cs-CZ" sz="2800" smtClean="0">
                <a:effectLst/>
              </a:rPr>
              <a:t>bylo poraženo, avšak ČSR potřebovala Německo především jako </a:t>
            </a:r>
            <a:r>
              <a:rPr lang="cs-CZ" altLang="cs-CZ" sz="2800" i="1" smtClean="0">
                <a:effectLst/>
              </a:rPr>
              <a:t>obchodního partnera </a:t>
            </a:r>
            <a:r>
              <a:rPr lang="cs-CZ" altLang="cs-CZ" sz="2800" smtClean="0">
                <a:effectLst/>
              </a:rPr>
              <a:t>–  narušeno nástupem Hitlera k moci.</a:t>
            </a:r>
            <a:endParaRPr lang="cs-CZ" altLang="cs-CZ" sz="2800" b="1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70C0"/>
                </a:solidFill>
                <a:effectLst/>
              </a:rPr>
              <a:t>3) Rakousko </a:t>
            </a:r>
            <a:r>
              <a:rPr lang="cs-CZ" altLang="cs-CZ" sz="2800" smtClean="0">
                <a:effectLst/>
              </a:rPr>
              <a:t>bylo problematické kvůli dřívějšímu poměru – vztahy výrazně ochlazeny.</a:t>
            </a:r>
            <a:endParaRPr lang="cs-CZ" altLang="cs-CZ" sz="2800" b="1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>
                <a:solidFill>
                  <a:srgbClr val="0070C0"/>
                </a:solidFill>
                <a:effectLst/>
              </a:rPr>
              <a:t>4) Maďarsko </a:t>
            </a:r>
            <a:r>
              <a:rPr lang="cs-CZ" altLang="cs-CZ" sz="2800" smtClean="0">
                <a:effectLst/>
              </a:rPr>
              <a:t>má nadále i po svržení bolševické vlády 1919 nepřátelské postoje k ČSR - revizionismus.</a:t>
            </a:r>
          </a:p>
        </p:txBody>
      </p:sp>
    </p:spTree>
    <p:extLst>
      <p:ext uri="{BB962C8B-B14F-4D97-AF65-F5344CB8AC3E}">
        <p14:creationId xmlns:p14="http://schemas.microsoft.com/office/powerpoint/2010/main" val="3454440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délník 3"/>
          <p:cNvSpPr>
            <a:spLocks noChangeArrowheads="1"/>
          </p:cNvSpPr>
          <p:nvPr/>
        </p:nvSpPr>
        <p:spPr bwMode="auto">
          <a:xfrm>
            <a:off x="0" y="838200"/>
            <a:ext cx="502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8150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 2" pitchFamily="18" charset="2"/>
              <a:buChar char=""/>
            </a:pPr>
            <a:r>
              <a:rPr lang="cs-CZ" altLang="cs-CZ" sz="2200" dirty="0"/>
              <a:t>V zahraniční politice ČSR  existovala přes občasnou nespokojenost (hlavně ze strany agrárníků) </a:t>
            </a:r>
            <a:r>
              <a:rPr lang="cs-CZ" altLang="cs-CZ" sz="2200" b="1" dirty="0"/>
              <a:t>kontinuita</a:t>
            </a:r>
            <a:r>
              <a:rPr lang="cs-CZ" altLang="cs-CZ" sz="2200" dirty="0"/>
              <a:t>, zajištěná zejména osobou </a:t>
            </a:r>
            <a:r>
              <a:rPr lang="cs-CZ" altLang="cs-CZ" sz="2200" b="1" dirty="0"/>
              <a:t>dlouholetého ministra zahraničí Edvarda Beneše</a:t>
            </a:r>
          </a:p>
        </p:txBody>
      </p:sp>
      <p:pic>
        <p:nvPicPr>
          <p:cNvPr id="9" name="Obrázek 8" descr="benes_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144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3810000" y="152400"/>
            <a:ext cx="5105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FFC000"/>
                </a:solidFill>
              </a:rPr>
              <a:t>Charakteristika čs. zahr. politiky</a:t>
            </a:r>
          </a:p>
        </p:txBody>
      </p:sp>
      <p:sp>
        <p:nvSpPr>
          <p:cNvPr id="29701" name="TextovéPole 10"/>
          <p:cNvSpPr txBox="1">
            <a:spLocks noChangeArrowheads="1"/>
          </p:cNvSpPr>
          <p:nvPr/>
        </p:nvSpPr>
        <p:spPr bwMode="auto">
          <a:xfrm>
            <a:off x="990600" y="3581400"/>
            <a:ext cx="320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Díky jeho osobě byla výrazně </a:t>
            </a:r>
            <a:r>
              <a:rPr lang="cs-CZ" altLang="cs-CZ" sz="2000" b="1" dirty="0"/>
              <a:t>orientována na Společnost národů</a:t>
            </a:r>
            <a:r>
              <a:rPr lang="cs-CZ" altLang="cs-CZ" sz="2000" dirty="0"/>
              <a:t>,               z evropských velmocí pak nejvíce </a:t>
            </a:r>
            <a:r>
              <a:rPr lang="cs-CZ" altLang="cs-CZ" sz="2000" b="1" dirty="0"/>
              <a:t>na Francii</a:t>
            </a:r>
          </a:p>
        </p:txBody>
      </p:sp>
      <p:sp>
        <p:nvSpPr>
          <p:cNvPr id="29702" name="TextovéPole 11"/>
          <p:cNvSpPr txBox="1">
            <a:spLocks noChangeArrowheads="1"/>
          </p:cNvSpPr>
          <p:nvPr/>
        </p:nvSpPr>
        <p:spPr bwMode="auto">
          <a:xfrm>
            <a:off x="4648200" y="4419600"/>
            <a:ext cx="3733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Z </a:t>
            </a:r>
            <a:r>
              <a:rPr lang="cs-CZ" altLang="cs-CZ" sz="2000" b="1" dirty="0"/>
              <a:t>bezpečnostního</a:t>
            </a:r>
            <a:r>
              <a:rPr lang="cs-CZ" altLang="cs-CZ" sz="2000" dirty="0"/>
              <a:t> hlediska byl velmi důležitý i pakt                  tzv. </a:t>
            </a:r>
            <a:r>
              <a:rPr lang="cs-CZ" altLang="cs-CZ" sz="2000" b="1" dirty="0"/>
              <a:t>Malé Dohody</a:t>
            </a:r>
            <a:r>
              <a:rPr lang="cs-CZ" altLang="cs-CZ" sz="2000" dirty="0"/>
              <a:t>, kterého               se účastnilo také </a:t>
            </a:r>
            <a:r>
              <a:rPr lang="cs-CZ" altLang="cs-CZ" sz="2000" b="1" dirty="0"/>
              <a:t>Rumunsko      a Jugoslávie</a:t>
            </a:r>
          </a:p>
        </p:txBody>
      </p:sp>
    </p:spTree>
    <p:extLst>
      <p:ext uri="{BB962C8B-B14F-4D97-AF65-F5344CB8AC3E}">
        <p14:creationId xmlns:p14="http://schemas.microsoft.com/office/powerpoint/2010/main" val="31521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549275"/>
            <a:ext cx="8540750" cy="55499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u="sng" dirty="0" smtClean="0">
                <a:solidFill>
                  <a:srgbClr val="006600"/>
                </a:solidFill>
                <a:effectLst/>
              </a:rPr>
              <a:t>Malá dohoda</a:t>
            </a:r>
            <a:r>
              <a:rPr lang="cs-CZ" altLang="cs-CZ" sz="28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b="1" dirty="0" smtClean="0">
                <a:effectLst/>
              </a:rPr>
              <a:t>– </a:t>
            </a:r>
            <a:r>
              <a:rPr lang="cs-CZ" altLang="cs-CZ" sz="2800" dirty="0" smtClean="0">
                <a:effectLst/>
              </a:rPr>
              <a:t>ČSR </a:t>
            </a:r>
            <a:r>
              <a:rPr lang="cs-CZ" altLang="cs-CZ" sz="2800" b="1" i="1" dirty="0" smtClean="0">
                <a:effectLst/>
              </a:rPr>
              <a:t>se pod vedením Beneše</a:t>
            </a:r>
            <a:r>
              <a:rPr lang="cs-CZ" altLang="cs-CZ" sz="2800" dirty="0" smtClean="0">
                <a:effectLst/>
              </a:rPr>
              <a:t> soustředilo na </a:t>
            </a:r>
            <a:r>
              <a:rPr lang="cs-CZ" altLang="cs-CZ" sz="2800" i="1" dirty="0" smtClean="0">
                <a:effectLst/>
              </a:rPr>
              <a:t>vztahy s Francií </a:t>
            </a:r>
            <a:r>
              <a:rPr lang="cs-CZ" altLang="cs-CZ" sz="2800" dirty="0" smtClean="0">
                <a:effectLst/>
              </a:rPr>
              <a:t>– Francie se dlouhodobě snažila podpořit spolupráci malých </a:t>
            </a:r>
            <a:r>
              <a:rPr lang="cs-CZ" altLang="cs-CZ" sz="2800" i="1" dirty="0" smtClean="0">
                <a:effectLst/>
              </a:rPr>
              <a:t>východních národů</a:t>
            </a:r>
            <a:r>
              <a:rPr lang="cs-CZ" altLang="cs-CZ" sz="2800" dirty="0" smtClean="0">
                <a:effectLst/>
              </a:rPr>
              <a:t> –                   tak vznikla 1920 obranná smlouva mezi ČSR a Jugoslávií a Rumunskem – především z </a:t>
            </a:r>
            <a:r>
              <a:rPr lang="cs-CZ" altLang="cs-CZ" sz="2800" i="1" dirty="0" smtClean="0">
                <a:solidFill>
                  <a:srgbClr val="660033"/>
                </a:solidFill>
                <a:effectLst/>
              </a:rPr>
              <a:t>obavy před maďarským útokem a návratem Habsburků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800" b="1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70C0"/>
                </a:solidFill>
                <a:effectLst/>
              </a:rPr>
              <a:t>1925 – Československo-francouzská spojenecká smlouva </a:t>
            </a:r>
            <a:r>
              <a:rPr lang="cs-CZ" altLang="cs-CZ" sz="2800" dirty="0" smtClean="0">
                <a:effectLst/>
              </a:rPr>
              <a:t>o </a:t>
            </a:r>
            <a:r>
              <a:rPr lang="cs-CZ" altLang="cs-CZ" sz="2800" smtClean="0">
                <a:effectLst/>
              </a:rPr>
              <a:t>vzájemné pomoci </a:t>
            </a:r>
            <a:r>
              <a:rPr lang="cs-CZ" altLang="cs-CZ" sz="2800" dirty="0" smtClean="0">
                <a:effectLst/>
              </a:rPr>
              <a:t>v případě napadení.</a:t>
            </a:r>
          </a:p>
        </p:txBody>
      </p:sp>
    </p:spTree>
    <p:extLst>
      <p:ext uri="{BB962C8B-B14F-4D97-AF65-F5344CB8AC3E}">
        <p14:creationId xmlns:p14="http://schemas.microsoft.com/office/powerpoint/2010/main" val="2890426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ovéPole 3"/>
          <p:cNvSpPr txBox="1">
            <a:spLocks noChangeArrowheads="1"/>
          </p:cNvSpPr>
          <p:nvPr/>
        </p:nvSpPr>
        <p:spPr bwMode="auto">
          <a:xfrm>
            <a:off x="1547664" y="152400"/>
            <a:ext cx="66967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0070C0"/>
                </a:solidFill>
                <a:cs typeface="+mn-cs"/>
              </a:rPr>
              <a:t>Zahraniční politika ČSR 1929 - 1938</a:t>
            </a:r>
          </a:p>
        </p:txBody>
      </p:sp>
      <p:sp>
        <p:nvSpPr>
          <p:cNvPr id="30723" name="TextovéPole 4"/>
          <p:cNvSpPr txBox="1">
            <a:spLocks noChangeArrowheads="1"/>
          </p:cNvSpPr>
          <p:nvPr/>
        </p:nvSpPr>
        <p:spPr bwMode="auto">
          <a:xfrm>
            <a:off x="533400" y="990600"/>
            <a:ext cx="3200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/>
              <a:t>„(…) Po éře velikých mezinárodních otázek politických nastupuje éra řešení mezinárodních                      a světových otázek hospodářských a finančních“</a:t>
            </a:r>
          </a:p>
          <a:p>
            <a:pPr eaLnBrk="1" hangingPunct="1"/>
            <a:r>
              <a:rPr lang="cs-CZ" altLang="cs-CZ" dirty="0"/>
              <a:t>E. Beneš, říjen 1930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3733800" y="1600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25" name="TextovéPole 8"/>
          <p:cNvSpPr txBox="1">
            <a:spLocks noChangeArrowheads="1"/>
          </p:cNvSpPr>
          <p:nvPr/>
        </p:nvSpPr>
        <p:spPr bwMode="auto">
          <a:xfrm>
            <a:off x="4800600" y="1371600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Počátkem roku </a:t>
            </a:r>
            <a:r>
              <a:rPr lang="cs-CZ" altLang="cs-CZ" sz="2000" b="1" dirty="0"/>
              <a:t>1932</a:t>
            </a:r>
            <a:r>
              <a:rPr lang="cs-CZ" altLang="cs-CZ" sz="2000" dirty="0"/>
              <a:t> poskytla Francie ČSR </a:t>
            </a:r>
            <a:r>
              <a:rPr lang="cs-CZ" altLang="cs-CZ" sz="2000" b="1" dirty="0"/>
              <a:t>úvěr</a:t>
            </a:r>
            <a:r>
              <a:rPr lang="cs-CZ" altLang="cs-CZ" sz="2000" dirty="0"/>
              <a:t> ve výši </a:t>
            </a:r>
            <a:r>
              <a:rPr lang="cs-CZ" altLang="cs-CZ" sz="2000" b="1" dirty="0"/>
              <a:t>600 miliónů franků</a:t>
            </a:r>
          </a:p>
        </p:txBody>
      </p:sp>
      <p:sp>
        <p:nvSpPr>
          <p:cNvPr id="30726" name="TextovéPole 9"/>
          <p:cNvSpPr txBox="1">
            <a:spLocks noChangeArrowheads="1"/>
          </p:cNvSpPr>
          <p:nvPr/>
        </p:nvSpPr>
        <p:spPr bwMode="auto">
          <a:xfrm>
            <a:off x="1295400" y="3200400"/>
            <a:ext cx="2895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dirty="0"/>
              <a:t> </a:t>
            </a:r>
            <a:r>
              <a:rPr lang="cs-CZ" altLang="cs-CZ" sz="2000" dirty="0"/>
              <a:t>Ekonomické obtíže se snažil Beneš řešit jednáním </a:t>
            </a:r>
            <a:r>
              <a:rPr lang="cs-CZ" altLang="cs-CZ" sz="2000" b="1" dirty="0"/>
              <a:t>o tzv. Dunajské federaci</a:t>
            </a:r>
            <a:r>
              <a:rPr lang="cs-CZ" altLang="cs-CZ" sz="2000" dirty="0"/>
              <a:t>,  hospodářské a celní </a:t>
            </a:r>
            <a:r>
              <a:rPr lang="cs-CZ" altLang="cs-CZ" sz="2000" b="1" dirty="0"/>
              <a:t>unii</a:t>
            </a:r>
            <a:r>
              <a:rPr lang="cs-CZ" altLang="cs-CZ" sz="2000" dirty="0"/>
              <a:t> států </a:t>
            </a:r>
            <a:r>
              <a:rPr lang="cs-CZ" altLang="cs-CZ" sz="2000" b="1" dirty="0"/>
              <a:t>Malé Dohody, Rakouska a Maďarska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962400" y="3886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728" name="TextovéPole 11"/>
          <p:cNvSpPr txBox="1">
            <a:spLocks noChangeArrowheads="1"/>
          </p:cNvSpPr>
          <p:nvPr/>
        </p:nvSpPr>
        <p:spPr bwMode="auto">
          <a:xfrm>
            <a:off x="4724400" y="32766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dirty="0"/>
              <a:t>Plán se však kvůli </a:t>
            </a:r>
            <a:r>
              <a:rPr lang="cs-CZ" altLang="cs-CZ" sz="2000" b="1" dirty="0"/>
              <a:t>negativnímu postoji velmocí </a:t>
            </a:r>
            <a:r>
              <a:rPr lang="cs-CZ" altLang="cs-CZ" sz="2000" dirty="0"/>
              <a:t>ukázal být </a:t>
            </a:r>
            <a:r>
              <a:rPr lang="cs-CZ" altLang="cs-CZ" sz="2000" b="1" dirty="0"/>
              <a:t>nereálný</a:t>
            </a:r>
          </a:p>
        </p:txBody>
      </p:sp>
      <p:sp>
        <p:nvSpPr>
          <p:cNvPr id="30729" name="TextovéPole 12"/>
          <p:cNvSpPr txBox="1">
            <a:spLocks noChangeArrowheads="1"/>
          </p:cNvSpPr>
          <p:nvPr/>
        </p:nvSpPr>
        <p:spPr bwMode="auto">
          <a:xfrm>
            <a:off x="4572000" y="5105400"/>
            <a:ext cx="403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Bez větších úspěchů skončila               i </a:t>
            </a:r>
            <a:r>
              <a:rPr lang="cs-CZ" altLang="cs-CZ" sz="2000" b="1" dirty="0"/>
              <a:t>odzbrojovací konference                  v Ženevě</a:t>
            </a:r>
            <a:r>
              <a:rPr lang="cs-CZ" altLang="cs-CZ" sz="2000" dirty="0"/>
              <a:t> konaná roku 1932</a:t>
            </a:r>
          </a:p>
        </p:txBody>
      </p:sp>
    </p:spTree>
    <p:extLst>
      <p:ext uri="{BB962C8B-B14F-4D97-AF65-F5344CB8AC3E}">
        <p14:creationId xmlns:p14="http://schemas.microsoft.com/office/powerpoint/2010/main" val="2522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533400" y="990600"/>
            <a:ext cx="3200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Ve </a:t>
            </a:r>
            <a:r>
              <a:rPr lang="cs-CZ" altLang="cs-CZ" sz="2000" b="1" dirty="0"/>
              <a:t>zostřujícím se </a:t>
            </a:r>
            <a:r>
              <a:rPr lang="cs-CZ" altLang="cs-CZ" sz="2000" dirty="0"/>
              <a:t>prostředí mezinárodní politiky (krize SN, nástup NSDAP k moci)                         se zahraniční politika ČSR silněji orientovala                     na </a:t>
            </a:r>
            <a:r>
              <a:rPr lang="cs-CZ" altLang="cs-CZ" sz="2000" b="1" dirty="0"/>
              <a:t>posilování malodohodového svazku </a:t>
            </a:r>
          </a:p>
        </p:txBody>
      </p:sp>
      <p:sp>
        <p:nvSpPr>
          <p:cNvPr id="31748" name="TextovéPole 8"/>
          <p:cNvSpPr txBox="1">
            <a:spLocks noChangeArrowheads="1"/>
          </p:cNvSpPr>
          <p:nvPr/>
        </p:nvSpPr>
        <p:spPr bwMode="auto">
          <a:xfrm>
            <a:off x="4038600" y="1066800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Konkrétním projevem se stal podpis </a:t>
            </a:r>
            <a:r>
              <a:rPr lang="cs-CZ" altLang="cs-CZ" sz="2000" b="1" dirty="0"/>
              <a:t>Organizačního paktu </a:t>
            </a:r>
            <a:r>
              <a:rPr lang="cs-CZ" altLang="cs-CZ" sz="2000" dirty="0"/>
              <a:t>Malé Dohody 16. 2. 1933</a:t>
            </a:r>
            <a:endParaRPr lang="cs-CZ" altLang="cs-CZ" sz="2000" b="1" dirty="0"/>
          </a:p>
        </p:txBody>
      </p:sp>
      <p:sp>
        <p:nvSpPr>
          <p:cNvPr id="31749" name="TextovéPole 11"/>
          <p:cNvSpPr txBox="1">
            <a:spLocks noChangeArrowheads="1"/>
          </p:cNvSpPr>
          <p:nvPr/>
        </p:nvSpPr>
        <p:spPr bwMode="auto">
          <a:xfrm>
            <a:off x="3810000" y="2286000"/>
            <a:ext cx="533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/>
              <a:t>	koordinace zahraniční politiky</a:t>
            </a:r>
          </a:p>
          <a:p>
            <a:pPr eaLnBrk="1" hangingPunct="1"/>
            <a:r>
              <a:rPr lang="cs-CZ" altLang="cs-CZ" sz="2000"/>
              <a:t>	unifikace výzbroje armád</a:t>
            </a:r>
          </a:p>
          <a:p>
            <a:pPr eaLnBrk="1" hangingPunct="1"/>
            <a:r>
              <a:rPr lang="cs-CZ" altLang="cs-CZ" sz="2000"/>
              <a:t>	prohloubení hospodářské spolupráce</a:t>
            </a:r>
          </a:p>
        </p:txBody>
      </p:sp>
      <p:sp>
        <p:nvSpPr>
          <p:cNvPr id="31750" name="TextovéPole 12"/>
          <p:cNvSpPr txBox="1">
            <a:spLocks noChangeArrowheads="1"/>
          </p:cNvSpPr>
          <p:nvPr/>
        </p:nvSpPr>
        <p:spPr bwMode="auto">
          <a:xfrm>
            <a:off x="609600" y="3882242"/>
            <a:ext cx="403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dirty="0"/>
              <a:t> Fungování MD negativně ovlivňovala slábnoucí pozice Francie a hospodářská krize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4191000" y="25146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4191000" y="28194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191000" y="31242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1754" name="TextovéPole 16"/>
          <p:cNvSpPr txBox="1">
            <a:spLocks noChangeArrowheads="1"/>
          </p:cNvSpPr>
          <p:nvPr/>
        </p:nvSpPr>
        <p:spPr bwMode="auto">
          <a:xfrm>
            <a:off x="675949" y="4983162"/>
            <a:ext cx="449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dirty="0"/>
              <a:t> </a:t>
            </a:r>
            <a:r>
              <a:rPr lang="cs-CZ" altLang="cs-CZ" sz="2000" dirty="0"/>
              <a:t>Velkou ranou byl </a:t>
            </a:r>
            <a:r>
              <a:rPr lang="cs-CZ" altLang="cs-CZ" sz="2000" b="1" dirty="0"/>
              <a:t>atentát</a:t>
            </a:r>
            <a:r>
              <a:rPr lang="cs-CZ" altLang="cs-CZ" sz="2000" dirty="0"/>
              <a:t>, kterému               v říjnu roku 1934 podlehli v Marseille fr. ministr zahraničí </a:t>
            </a:r>
            <a:r>
              <a:rPr lang="cs-CZ" altLang="cs-CZ" sz="2000" b="1" dirty="0" err="1"/>
              <a:t>Barthou</a:t>
            </a:r>
            <a:r>
              <a:rPr lang="cs-CZ" altLang="cs-CZ" sz="2000" b="1" dirty="0"/>
              <a:t>                      </a:t>
            </a:r>
            <a:r>
              <a:rPr lang="cs-CZ" altLang="cs-CZ" sz="2000" dirty="0"/>
              <a:t>a </a:t>
            </a:r>
            <a:r>
              <a:rPr lang="cs-CZ" altLang="cs-CZ" sz="2000" b="1" dirty="0"/>
              <a:t>jugoslávský král Alexandr</a:t>
            </a:r>
          </a:p>
        </p:txBody>
      </p:sp>
      <p:pic>
        <p:nvPicPr>
          <p:cNvPr id="18" name="Obrázek 17" descr="alexan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3581400"/>
            <a:ext cx="36004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6" name="TextovéPole 18"/>
          <p:cNvSpPr txBox="1">
            <a:spLocks noChangeArrowheads="1"/>
          </p:cNvSpPr>
          <p:nvPr/>
        </p:nvSpPr>
        <p:spPr bwMode="auto">
          <a:xfrm>
            <a:off x="6172200" y="56388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Král Alexandr I., oběť atentátu</a:t>
            </a:r>
          </a:p>
        </p:txBody>
      </p:sp>
    </p:spTree>
    <p:extLst>
      <p:ext uri="{BB962C8B-B14F-4D97-AF65-F5344CB8AC3E}">
        <p14:creationId xmlns:p14="http://schemas.microsoft.com/office/powerpoint/2010/main" val="11515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5"/>
          <p:cNvSpPr txBox="1">
            <a:spLocks noChangeArrowheads="1"/>
          </p:cNvSpPr>
          <p:nvPr/>
        </p:nvSpPr>
        <p:spPr bwMode="auto">
          <a:xfrm>
            <a:off x="762000" y="838200"/>
            <a:ext cx="350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200"/>
              <a:t> Roku 1934 došlo k částečné </a:t>
            </a:r>
            <a:r>
              <a:rPr lang="cs-CZ" altLang="cs-CZ" sz="2200" b="1"/>
              <a:t>reorientaci</a:t>
            </a:r>
            <a:r>
              <a:rPr lang="cs-CZ" altLang="cs-CZ" sz="2200"/>
              <a:t> zahraniční politiky ČSR</a:t>
            </a:r>
          </a:p>
        </p:txBody>
      </p:sp>
      <p:sp>
        <p:nvSpPr>
          <p:cNvPr id="32772" name="TextovéPole 6"/>
          <p:cNvSpPr txBox="1">
            <a:spLocks noChangeArrowheads="1"/>
          </p:cNvSpPr>
          <p:nvPr/>
        </p:nvSpPr>
        <p:spPr bwMode="auto">
          <a:xfrm>
            <a:off x="838200" y="2209800"/>
            <a:ext cx="441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Jako jeden z posledních států                 v Evropě ČSR </a:t>
            </a:r>
            <a:r>
              <a:rPr lang="cs-CZ" altLang="cs-CZ" sz="2000" b="1"/>
              <a:t>normalizovala diplomatické styky se SSSR</a:t>
            </a:r>
          </a:p>
        </p:txBody>
      </p:sp>
      <p:sp>
        <p:nvSpPr>
          <p:cNvPr id="32773" name="TextovéPole 8"/>
          <p:cNvSpPr txBox="1">
            <a:spLocks noChangeArrowheads="1"/>
          </p:cNvSpPr>
          <p:nvPr/>
        </p:nvSpPr>
        <p:spPr bwMode="auto">
          <a:xfrm>
            <a:off x="6096000" y="8382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„(…) Někdy vyjevuje bůh pravdu ústy pacholat. Má-li být západní imperialismus bohem, pak jeho pacholetem je E. Beneš“ J. V. Stalin </a:t>
            </a:r>
          </a:p>
        </p:txBody>
      </p:sp>
      <p:sp>
        <p:nvSpPr>
          <p:cNvPr id="32774" name="TextovéPole 9"/>
          <p:cNvSpPr txBox="1">
            <a:spLocks noChangeArrowheads="1"/>
          </p:cNvSpPr>
          <p:nvPr/>
        </p:nvSpPr>
        <p:spPr bwMode="auto">
          <a:xfrm>
            <a:off x="304800" y="4419600"/>
            <a:ext cx="388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Po vzoru Francie je v květnu roku </a:t>
            </a:r>
            <a:r>
              <a:rPr lang="cs-CZ" altLang="cs-CZ" sz="2000" b="1"/>
              <a:t>1935</a:t>
            </a:r>
            <a:r>
              <a:rPr lang="cs-CZ" altLang="cs-CZ" sz="2000"/>
              <a:t> podepsána </a:t>
            </a:r>
            <a:r>
              <a:rPr lang="cs-CZ" altLang="cs-CZ" sz="2000" b="1"/>
              <a:t>československo-sovětská smlouva o vzájemné pomoci</a:t>
            </a:r>
          </a:p>
        </p:txBody>
      </p:sp>
      <p:sp>
        <p:nvSpPr>
          <p:cNvPr id="32775" name="TextovéPole 10"/>
          <p:cNvSpPr txBox="1">
            <a:spLocks noChangeArrowheads="1"/>
          </p:cNvSpPr>
          <p:nvPr/>
        </p:nvSpPr>
        <p:spPr bwMode="auto">
          <a:xfrm>
            <a:off x="4572000" y="3505200"/>
            <a:ext cx="2286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/>
              <a:t> Prvním </a:t>
            </a:r>
            <a:r>
              <a:rPr lang="cs-CZ" altLang="cs-CZ" b="1"/>
              <a:t>velvyslancem</a:t>
            </a:r>
            <a:r>
              <a:rPr lang="cs-CZ" altLang="cs-CZ"/>
              <a:t>                  v Moskvě se stal                 </a:t>
            </a:r>
            <a:r>
              <a:rPr lang="cs-CZ" altLang="cs-CZ" b="1"/>
              <a:t>Z. Fierlinger</a:t>
            </a:r>
            <a:r>
              <a:rPr lang="cs-CZ" altLang="cs-CZ"/>
              <a:t>, pozdější prokomunistický předseda vlády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(za soc. dem.)</a:t>
            </a:r>
          </a:p>
        </p:txBody>
      </p:sp>
      <p:pic>
        <p:nvPicPr>
          <p:cNvPr id="12" name="Obrázek 11" descr="fierli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10000"/>
            <a:ext cx="1905000" cy="255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7" name="TextovéPole 12"/>
          <p:cNvSpPr txBox="1">
            <a:spLocks noChangeArrowheads="1"/>
          </p:cNvSpPr>
          <p:nvPr/>
        </p:nvSpPr>
        <p:spPr bwMode="auto">
          <a:xfrm>
            <a:off x="7010400" y="64008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/>
              <a:t>Zdeněk Fierlinger</a:t>
            </a:r>
          </a:p>
        </p:txBody>
      </p:sp>
    </p:spTree>
    <p:extLst>
      <p:ext uri="{BB962C8B-B14F-4D97-AF65-F5344CB8AC3E}">
        <p14:creationId xmlns:p14="http://schemas.microsoft.com/office/powerpoint/2010/main" val="24088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ovéPole 4"/>
          <p:cNvSpPr txBox="1">
            <a:spLocks noChangeArrowheads="1"/>
          </p:cNvSpPr>
          <p:nvPr/>
        </p:nvSpPr>
        <p:spPr bwMode="auto">
          <a:xfrm>
            <a:off x="381000" y="762000"/>
            <a:ext cx="396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</a:t>
            </a:r>
            <a:r>
              <a:rPr lang="cs-CZ" altLang="cs-CZ" sz="2200"/>
              <a:t>Pod vlivem sílícího tlaku                  ze strany NSDAP se ČSR snažila o </a:t>
            </a:r>
            <a:r>
              <a:rPr lang="cs-CZ" altLang="cs-CZ" sz="2200" b="1"/>
              <a:t>narovnání svých vztahů s Německem </a:t>
            </a:r>
          </a:p>
        </p:txBody>
      </p:sp>
      <p:sp>
        <p:nvSpPr>
          <p:cNvPr id="33796" name="TextovéPole 5"/>
          <p:cNvSpPr txBox="1">
            <a:spLocks noChangeArrowheads="1"/>
          </p:cNvSpPr>
          <p:nvPr/>
        </p:nvSpPr>
        <p:spPr bwMode="auto">
          <a:xfrm>
            <a:off x="1371600" y="2438400"/>
            <a:ext cx="3124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 b="1"/>
              <a:t> Neoficiální</a:t>
            </a:r>
            <a:r>
              <a:rPr lang="cs-CZ" altLang="cs-CZ" sz="2000"/>
              <a:t> jednání vedla zejména </a:t>
            </a:r>
            <a:r>
              <a:rPr lang="cs-CZ" altLang="cs-CZ" sz="2000" b="1"/>
              <a:t>agrární strana</a:t>
            </a:r>
            <a:r>
              <a:rPr lang="cs-CZ" altLang="cs-CZ" sz="2000"/>
              <a:t>, dlouhodbě                  se vymezující vůči oficální Benešově politice </a:t>
            </a:r>
          </a:p>
        </p:txBody>
      </p:sp>
      <p:sp>
        <p:nvSpPr>
          <p:cNvPr id="33797" name="TextovéPole 6"/>
          <p:cNvSpPr txBox="1">
            <a:spLocks noChangeArrowheads="1"/>
          </p:cNvSpPr>
          <p:nvPr/>
        </p:nvSpPr>
        <p:spPr bwMode="auto">
          <a:xfrm>
            <a:off x="5334000" y="1066800"/>
            <a:ext cx="3352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Vládní aktivity                     se upínaly především               k vyjednávání                              o tzv. </a:t>
            </a:r>
            <a:r>
              <a:rPr lang="cs-CZ" altLang="cs-CZ" sz="2000" b="1"/>
              <a:t>„východním Locarnu“ </a:t>
            </a:r>
            <a:r>
              <a:rPr lang="cs-CZ" altLang="cs-CZ" sz="2000"/>
              <a:t>(garance hranic), která ale zkrachovala</a:t>
            </a:r>
            <a:endParaRPr lang="cs-CZ" altLang="cs-CZ" sz="2000" b="1"/>
          </a:p>
        </p:txBody>
      </p:sp>
      <p:sp>
        <p:nvSpPr>
          <p:cNvPr id="33798" name="TextovéPole 7"/>
          <p:cNvSpPr txBox="1">
            <a:spLocks noChangeArrowheads="1"/>
          </p:cNvSpPr>
          <p:nvPr/>
        </p:nvSpPr>
        <p:spPr bwMode="auto">
          <a:xfrm>
            <a:off x="5029200" y="3352800"/>
            <a:ext cx="327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cs-CZ" altLang="cs-CZ" sz="2000"/>
              <a:t> Nejpozději v roce </a:t>
            </a:r>
            <a:r>
              <a:rPr lang="cs-CZ" altLang="cs-CZ" sz="2000" b="1"/>
              <a:t>1937</a:t>
            </a:r>
            <a:r>
              <a:rPr lang="cs-CZ" altLang="cs-CZ" sz="2000"/>
              <a:t> omezuje Německo většinu styků s ČSR a začíná se podílet na </a:t>
            </a:r>
            <a:r>
              <a:rPr lang="cs-CZ" altLang="cs-CZ" sz="2000" b="1"/>
              <a:t>rozvratu země zevnitř </a:t>
            </a:r>
            <a:r>
              <a:rPr lang="cs-CZ" altLang="cs-CZ" sz="2000"/>
              <a:t>prostřednictvím  </a:t>
            </a:r>
            <a:r>
              <a:rPr lang="cs-CZ" altLang="cs-CZ" sz="2000" b="1"/>
              <a:t>Henleinovy</a:t>
            </a:r>
            <a:r>
              <a:rPr lang="cs-CZ" altLang="cs-CZ" sz="2000"/>
              <a:t> </a:t>
            </a:r>
            <a:r>
              <a:rPr lang="cs-CZ" altLang="cs-CZ" sz="2000" b="1"/>
              <a:t>SdP </a:t>
            </a:r>
            <a:r>
              <a:rPr lang="cs-CZ" altLang="cs-CZ" sz="2000"/>
              <a:t> </a:t>
            </a:r>
          </a:p>
        </p:txBody>
      </p:sp>
      <p:sp>
        <p:nvSpPr>
          <p:cNvPr id="33799" name="TextovéPole 8"/>
          <p:cNvSpPr txBox="1">
            <a:spLocks noChangeArrowheads="1"/>
          </p:cNvSpPr>
          <p:nvPr/>
        </p:nvSpPr>
        <p:spPr bwMode="auto">
          <a:xfrm>
            <a:off x="3048000" y="58674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/>
              <a:t>Cesta k Mnichovu se otevírá…</a:t>
            </a:r>
          </a:p>
        </p:txBody>
      </p:sp>
      <p:pic>
        <p:nvPicPr>
          <p:cNvPr id="10" name="Obrázek 9" descr="mnichov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87516"/>
            <a:ext cx="2133600" cy="247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7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7950" y="404813"/>
            <a:ext cx="6119813" cy="64531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rgbClr val="FF0000"/>
                </a:solidFill>
                <a:effectLst/>
              </a:rPr>
              <a:t>2. listopadu 1918 </a:t>
            </a:r>
            <a:r>
              <a:rPr lang="cs-CZ" altLang="cs-CZ" sz="2800" dirty="0" smtClean="0">
                <a:effectLst/>
              </a:rPr>
              <a:t>- vojensky obsazeno Slovensko, protože bylo stále pod správou Maďarů, kteří   se snažili, aby se neodtrhlo, do čela Slovenska se postavil </a:t>
            </a:r>
            <a:r>
              <a:rPr lang="cs-CZ" altLang="cs-CZ" sz="2800" i="1" dirty="0" smtClean="0">
                <a:solidFill>
                  <a:srgbClr val="0070C0"/>
                </a:solidFill>
                <a:effectLst/>
              </a:rPr>
              <a:t>Vávro Šrobár </a:t>
            </a:r>
            <a:r>
              <a:rPr lang="cs-CZ" altLang="cs-CZ" sz="2800" i="1" dirty="0" smtClean="0">
                <a:effectLst/>
              </a:rPr>
              <a:t>jako</a:t>
            </a:r>
            <a:r>
              <a:rPr lang="cs-CZ" altLang="cs-CZ" sz="2800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dirty="0" smtClean="0">
                <a:solidFill>
                  <a:srgbClr val="0070C0"/>
                </a:solidFill>
                <a:effectLst/>
              </a:rPr>
              <a:t>ministr s plnou mocí pro Slovensko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,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Slovensko bylo připojeno.</a:t>
            </a:r>
            <a:endParaRPr lang="cs-CZ" altLang="cs-CZ" sz="2800" b="1" dirty="0" smtClean="0">
              <a:effectLst/>
            </a:endParaRPr>
          </a:p>
          <a:p>
            <a:pPr eaLnBrk="1" hangingPunct="1"/>
            <a:r>
              <a:rPr lang="cs-CZ" altLang="cs-CZ" sz="2800" b="1" dirty="0" smtClean="0">
                <a:solidFill>
                  <a:srgbClr val="FF0000"/>
                </a:solidFill>
                <a:effectLst/>
              </a:rPr>
              <a:t>11. listopadu 1918 </a:t>
            </a:r>
            <a:r>
              <a:rPr lang="cs-CZ" altLang="cs-CZ" sz="2800" dirty="0" smtClean="0">
                <a:effectLst/>
              </a:rPr>
              <a:t>- Maďaři vyhlásili </a:t>
            </a:r>
            <a:r>
              <a:rPr lang="cs-CZ" altLang="cs-CZ" sz="2800" i="1" dirty="0" smtClean="0">
                <a:solidFill>
                  <a:srgbClr val="0070C0"/>
                </a:solidFill>
                <a:effectLst/>
              </a:rPr>
              <a:t>Slovenskou </a:t>
            </a:r>
            <a:r>
              <a:rPr lang="cs-CZ" altLang="cs-CZ" sz="2800" i="1" dirty="0" err="1" smtClean="0">
                <a:solidFill>
                  <a:srgbClr val="0070C0"/>
                </a:solidFill>
                <a:effectLst/>
              </a:rPr>
              <a:t>ľudovou</a:t>
            </a:r>
            <a:r>
              <a:rPr lang="cs-CZ" altLang="cs-CZ" sz="2800" i="1" dirty="0" smtClean="0">
                <a:solidFill>
                  <a:srgbClr val="0070C0"/>
                </a:solidFill>
                <a:effectLst/>
              </a:rPr>
              <a:t> republiku </a:t>
            </a:r>
            <a:r>
              <a:rPr lang="cs-CZ" altLang="cs-CZ" sz="2800" dirty="0" smtClean="0">
                <a:effectLst/>
              </a:rPr>
              <a:t>v jednotě s Maďarskem, </a:t>
            </a:r>
            <a:r>
              <a:rPr lang="cs-CZ" altLang="cs-CZ" sz="2800" dirty="0" err="1" smtClean="0">
                <a:effectLst/>
              </a:rPr>
              <a:t>Vavro</a:t>
            </a:r>
            <a:r>
              <a:rPr lang="cs-CZ" altLang="cs-CZ" sz="2800" dirty="0" smtClean="0">
                <a:effectLst/>
              </a:rPr>
              <a:t> Šrobár byl vyslán na Slovensko a ČS armáda obsadila celé území až po Košice.</a:t>
            </a:r>
          </a:p>
        </p:txBody>
      </p:sp>
      <p:pic>
        <p:nvPicPr>
          <p:cNvPr id="7171" name="Picture 4" descr="Vávro Šrobá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08050"/>
            <a:ext cx="1574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gg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0979"/>
            <a:ext cx="3059112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5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8842375" cy="29511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altLang="cs-CZ" sz="2800" b="1" u="sng" dirty="0" smtClean="0">
                <a:solidFill>
                  <a:srgbClr val="006600"/>
                </a:solidFill>
                <a:effectLst/>
              </a:rPr>
              <a:t>Podkarpatská Rus</a:t>
            </a:r>
            <a:r>
              <a:rPr lang="cs-CZ" altLang="cs-CZ" sz="28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neboli </a:t>
            </a:r>
            <a:r>
              <a:rPr lang="cs-CZ" altLang="cs-CZ" sz="2800" dirty="0" smtClean="0">
                <a:solidFill>
                  <a:srgbClr val="0070C0"/>
                </a:solidFill>
                <a:effectLst/>
              </a:rPr>
              <a:t>Zakarpatská Ukrajina</a:t>
            </a:r>
            <a:r>
              <a:rPr lang="cs-CZ" altLang="cs-CZ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– původní utlačovaná součást </a:t>
            </a:r>
            <a:r>
              <a:rPr lang="cs-CZ" altLang="cs-CZ" sz="2800" i="1" dirty="0" smtClean="0">
                <a:effectLst/>
              </a:rPr>
              <a:t>Uher</a:t>
            </a:r>
            <a:r>
              <a:rPr lang="cs-CZ" altLang="cs-CZ" sz="2800" dirty="0" smtClean="0">
                <a:effectLst/>
              </a:rPr>
              <a:t>, obyvatelstvo jsou </a:t>
            </a:r>
            <a:r>
              <a:rPr lang="cs-CZ" altLang="cs-CZ" sz="2800" b="1" i="1" dirty="0" smtClean="0">
                <a:solidFill>
                  <a:srgbClr val="0070C0"/>
                </a:solidFill>
                <a:effectLst/>
              </a:rPr>
              <a:t>Rusíni</a:t>
            </a:r>
            <a:r>
              <a:rPr lang="cs-CZ" altLang="cs-CZ" sz="2800" b="1" i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dirty="0" smtClean="0">
                <a:effectLst/>
              </a:rPr>
              <a:t>= Ukrajinci žijící na území Rakouska-Uherska, kulturně se lišili od ostatních Ukrajinců. Už během války Rusíni uzavřeli dohodu s TGM o připojení k ČSR. </a:t>
            </a:r>
          </a:p>
        </p:txBody>
      </p:sp>
      <p:pic>
        <p:nvPicPr>
          <p:cNvPr id="8196" name="Picture 7" descr="Znak Podkarpatské R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48" y="3271837"/>
            <a:ext cx="21812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23819" r="32152" b="38977"/>
          <a:stretch>
            <a:fillRect/>
          </a:stretch>
        </p:blipFill>
        <p:spPr bwMode="auto">
          <a:xfrm>
            <a:off x="827584" y="2970212"/>
            <a:ext cx="51831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76250"/>
            <a:ext cx="9144000" cy="413543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i="1" u="sng" smtClean="0">
                <a:solidFill>
                  <a:srgbClr val="006600"/>
                </a:solidFill>
                <a:effectLst/>
              </a:rPr>
              <a:t>Připojení</a:t>
            </a:r>
            <a:r>
              <a:rPr lang="cs-CZ" altLang="cs-CZ" sz="2800" u="sng" smtClean="0">
                <a:solidFill>
                  <a:srgbClr val="006600"/>
                </a:solidFill>
                <a:effectLst/>
              </a:rPr>
              <a:t>: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 </a:t>
            </a:r>
            <a:r>
              <a:rPr lang="cs-CZ" altLang="cs-CZ" sz="2800" smtClean="0">
                <a:effectLst/>
              </a:rPr>
              <a:t>dohodnuto na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i="1" smtClean="0">
                <a:solidFill>
                  <a:srgbClr val="0070C0"/>
                </a:solidFill>
                <a:effectLst/>
              </a:rPr>
              <a:t>Versailleských jednáních </a:t>
            </a:r>
            <a:r>
              <a:rPr lang="cs-CZ" altLang="cs-CZ" sz="2800" smtClean="0">
                <a:solidFill>
                  <a:srgbClr val="0070C0"/>
                </a:solidFill>
                <a:effectLst/>
              </a:rPr>
              <a:t>– </a:t>
            </a:r>
            <a:r>
              <a:rPr lang="cs-CZ" altLang="cs-CZ" sz="2800" b="1" smtClean="0">
                <a:solidFill>
                  <a:srgbClr val="0070C0"/>
                </a:solidFill>
                <a:effectLst/>
              </a:rPr>
              <a:t>květen 1919 – Podkarpatská Rus připojena </a:t>
            </a:r>
            <a:r>
              <a:rPr lang="cs-CZ" altLang="cs-CZ" sz="2800" smtClean="0">
                <a:effectLst/>
                <a:sym typeface="Symbol" pitchFamily="18" charset="2"/>
              </a:rPr>
              <a:t></a:t>
            </a:r>
            <a:r>
              <a:rPr lang="cs-CZ" altLang="cs-CZ" sz="280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září 1919 – mírové smlouvy s Maďarskem potvrzují odtržení Podkarpatské Rusi od Uher a nakonec 1920 – </a:t>
            </a:r>
            <a:r>
              <a:rPr lang="cs-CZ" altLang="cs-CZ" sz="2800" b="1" i="1" u="sng" smtClean="0">
                <a:solidFill>
                  <a:srgbClr val="0070C0"/>
                </a:solidFill>
                <a:effectLst/>
              </a:rPr>
              <a:t>Trianonská dohoda</a:t>
            </a:r>
            <a:r>
              <a:rPr lang="cs-CZ" altLang="cs-CZ" sz="2800" b="1" i="1" smtClean="0">
                <a:solidFill>
                  <a:srgbClr val="0070C0"/>
                </a:solidFill>
                <a:effectLst/>
              </a:rPr>
              <a:t> </a:t>
            </a:r>
            <a:r>
              <a:rPr lang="cs-CZ" altLang="cs-CZ" sz="2800" smtClean="0">
                <a:effectLst/>
              </a:rPr>
              <a:t>– smluvně je potvrzeno rozložení Uher a uznává připojení Podkarpatské Rusi k ČSR.</a:t>
            </a:r>
          </a:p>
        </p:txBody>
      </p:sp>
      <p:pic>
        <p:nvPicPr>
          <p:cNvPr id="9219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67995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5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5532438"/>
            <a:ext cx="9144000" cy="1325562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tx1"/>
                </a:solidFill>
                <a:effectLst/>
              </a:rPr>
              <a:t>Mapa Československa 1935</a:t>
            </a:r>
          </a:p>
        </p:txBody>
      </p:sp>
      <p:pic>
        <p:nvPicPr>
          <p:cNvPr id="10243" name="Picture 6" descr="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914400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444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1876</TotalTime>
  <Words>2454</Words>
  <Application>Microsoft Office PowerPoint</Application>
  <PresentationFormat>Předvádění na obrazovce (4:3)</PresentationFormat>
  <Paragraphs>246</Paragraphs>
  <Slides>58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Horizont</vt:lpstr>
      <vt:lpstr>Československo 1918 - 1938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Mapa Československa 1935</vt:lpstr>
      <vt:lpstr>Prezentace aplikace PowerPoint</vt:lpstr>
      <vt:lpstr>Prezentace aplikace PowerPoint</vt:lpstr>
      <vt:lpstr>Jazyková mapa ČSR</vt:lpstr>
      <vt:lpstr>Prezentace aplikace PowerPoint</vt:lpstr>
      <vt:lpstr>Prezentace aplikace PowerPoint</vt:lpstr>
      <vt:lpstr>Prezentace aplikace PowerPoint</vt:lpstr>
      <vt:lpstr>Prezentace aplikace PowerPoint</vt:lpstr>
      <vt:lpstr>Hospodářská situace ČSR:</vt:lpstr>
      <vt:lpstr>Prezentace aplikace PowerPoint</vt:lpstr>
      <vt:lpstr>Prezentace aplikace PowerPoint</vt:lpstr>
      <vt:lpstr>Rok 1920  – byl velice plodný na události:</vt:lpstr>
      <vt:lpstr>Charakteristické rysy československé demokracie</vt:lpstr>
      <vt:lpstr>Prezentace aplikace PowerPoint</vt:lpstr>
      <vt:lpstr>Poválečný parlament:</vt:lpstr>
      <vt:lpstr>Prezentace aplikace PowerPoint</vt:lpstr>
      <vt:lpstr>Politické strany </vt:lpstr>
      <vt:lpstr>Prezentace aplikace PowerPoint</vt:lpstr>
      <vt:lpstr>Vlastimil Tusar</vt:lpstr>
      <vt:lpstr>1923 – Alois Rašín podlehl atentátu – spáchanému  5. ledna devatenáctiletým anarchistou Josefem Šoupalem. </vt:lpstr>
      <vt:lpstr>Prezentace aplikace PowerPoint</vt:lpstr>
      <vt:lpstr>Václav Klofáč  Msgre.Jan Šrámek</vt:lpstr>
      <vt:lpstr>Prezentace aplikace PowerPoint</vt:lpstr>
      <vt:lpstr>Prezentace aplikace PowerPoint</vt:lpstr>
      <vt:lpstr>Prezentace aplikace PowerPoint</vt:lpstr>
      <vt:lpstr>Prezentace aplikace PowerPoint</vt:lpstr>
      <vt:lpstr>Specifika prvorepublikové politiky:</vt:lpstr>
      <vt:lpstr>Prezentace aplikace PowerPoint</vt:lpstr>
      <vt:lpstr>Prezentace aplikace PowerPoint</vt:lpstr>
      <vt:lpstr>Antonín Švehla,                                                     Alois Rašín,   Jan Šrámek,         Rudolf Bechyně,             Jiří Stříbrný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Mezinárodní situace ČSR po 1. SV: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Československo 1918 - 1938</dc:title>
  <dc:creator>Michal Škerle</dc:creator>
  <cp:lastModifiedBy>Michal Škerle</cp:lastModifiedBy>
  <cp:revision>12</cp:revision>
  <dcterms:created xsi:type="dcterms:W3CDTF">2018-10-03T05:09:15Z</dcterms:created>
  <dcterms:modified xsi:type="dcterms:W3CDTF">2020-10-26T10:47:54Z</dcterms:modified>
</cp:coreProperties>
</file>