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Lst>
  <p:notesMasterIdLst>
    <p:notesMasterId r:id="rId43"/>
  </p:notesMasterIdLst>
  <p:sldIdLst>
    <p:sldId id="317" r:id="rId3"/>
    <p:sldId id="318" r:id="rId4"/>
    <p:sldId id="319" r:id="rId5"/>
    <p:sldId id="320" r:id="rId6"/>
    <p:sldId id="321" r:id="rId7"/>
    <p:sldId id="322" r:id="rId8"/>
    <p:sldId id="323" r:id="rId9"/>
    <p:sldId id="324" r:id="rId10"/>
    <p:sldId id="325" r:id="rId11"/>
    <p:sldId id="326" r:id="rId12"/>
    <p:sldId id="327" r:id="rId13"/>
    <p:sldId id="328" r:id="rId14"/>
    <p:sldId id="329" r:id="rId15"/>
    <p:sldId id="330" r:id="rId16"/>
    <p:sldId id="286" r:id="rId17"/>
    <p:sldId id="287" r:id="rId18"/>
    <p:sldId id="331" r:id="rId19"/>
    <p:sldId id="288" r:id="rId20"/>
    <p:sldId id="289" r:id="rId21"/>
    <p:sldId id="290" r:id="rId22"/>
    <p:sldId id="291" r:id="rId23"/>
    <p:sldId id="292" r:id="rId24"/>
    <p:sldId id="293" r:id="rId25"/>
    <p:sldId id="294" r:id="rId26"/>
    <p:sldId id="296" r:id="rId27"/>
    <p:sldId id="297" r:id="rId28"/>
    <p:sldId id="298" r:id="rId29"/>
    <p:sldId id="299" r:id="rId30"/>
    <p:sldId id="303" r:id="rId31"/>
    <p:sldId id="304" r:id="rId32"/>
    <p:sldId id="307" r:id="rId33"/>
    <p:sldId id="301" r:id="rId34"/>
    <p:sldId id="306" r:id="rId35"/>
    <p:sldId id="308" r:id="rId36"/>
    <p:sldId id="309" r:id="rId37"/>
    <p:sldId id="310" r:id="rId38"/>
    <p:sldId id="311" r:id="rId39"/>
    <p:sldId id="312" r:id="rId40"/>
    <p:sldId id="313" r:id="rId41"/>
    <p:sldId id="315" r:id="rId4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4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F0F7A4-377B-2C4B-81C9-A86CD67E076A}" type="datetimeFigureOut">
              <a:rPr lang="en-US" smtClean="0"/>
              <a:pPr/>
              <a:t>12/7/2019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90AB89-CC7F-B24D-8F64-061E4071B468}" type="slidenum">
              <a:rPr lang="en-US" smtClean="0"/>
              <a:pPr/>
              <a:t>‹#›</a:t>
            </a:fld>
            <a:endParaRPr lang="en-US"/>
          </a:p>
        </p:txBody>
      </p:sp>
    </p:spTree>
    <p:extLst>
      <p:ext uri="{BB962C8B-B14F-4D97-AF65-F5344CB8AC3E}">
        <p14:creationId xmlns:p14="http://schemas.microsoft.com/office/powerpoint/2010/main" val="15971675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642B4DB-0C35-4FF9-8867-510CAF932DD8}" type="slidenum">
              <a:rPr lang="cs-CZ" altLang="cs-CZ" smtClean="0"/>
              <a:pPr eaLnBrk="1" hangingPunct="1">
                <a:spcBef>
                  <a:spcPct val="0"/>
                </a:spcBef>
              </a:pPr>
              <a:t>14</a:t>
            </a:fld>
            <a:endParaRPr lang="cs-CZ" altLang="cs-CZ" smtClean="0"/>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cs-CZ"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90AB89-CC7F-B24D-8F64-061E4071B468}" type="slidenum">
              <a:rPr lang="en-US" smtClean="0"/>
              <a:pPr/>
              <a:t>19</a:t>
            </a:fld>
            <a:endParaRPr lang="en-US"/>
          </a:p>
        </p:txBody>
      </p:sp>
    </p:spTree>
    <p:extLst>
      <p:ext uri="{BB962C8B-B14F-4D97-AF65-F5344CB8AC3E}">
        <p14:creationId xmlns:p14="http://schemas.microsoft.com/office/powerpoint/2010/main" val="1405144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ovnoramenný trojúhelník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Nadpis 7"/>
          <p:cNvSpPr>
            <a:spLocks noGrp="1"/>
          </p:cNvSpPr>
          <p:nvPr>
            <p:ph type="ctrTitle"/>
          </p:nvPr>
        </p:nvSpPr>
        <p:spPr>
          <a:xfrm>
            <a:off x="540544" y="776288"/>
            <a:ext cx="8062912" cy="1470025"/>
          </a:xfrm>
        </p:spPr>
        <p:txBody>
          <a:bodyPr anchor="b">
            <a:normAutofit/>
          </a:bodyPr>
          <a:lstStyle>
            <a:lvl1pPr algn="r">
              <a:defRPr sz="4400"/>
            </a:lvl1pPr>
          </a:lstStyle>
          <a:p>
            <a:r>
              <a:rPr kumimoji="0" lang="cs-CZ" smtClean="0"/>
              <a:t>Kliknutím lze upravit styl.</a:t>
            </a:r>
            <a:endParaRPr kumimoji="0" lang="en-US"/>
          </a:p>
        </p:txBody>
      </p:sp>
      <p:sp>
        <p:nvSpPr>
          <p:cNvPr id="9" name="Podnadpis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
        <p:nvSpPr>
          <p:cNvPr id="28" name="Zástupný symbol pro datum 27"/>
          <p:cNvSpPr>
            <a:spLocks noGrp="1"/>
          </p:cNvSpPr>
          <p:nvPr>
            <p:ph type="dt" sz="half" idx="10"/>
          </p:nvPr>
        </p:nvSpPr>
        <p:spPr>
          <a:xfrm>
            <a:off x="1371600" y="6012656"/>
            <a:ext cx="5791200" cy="365125"/>
          </a:xfrm>
        </p:spPr>
        <p:txBody>
          <a:bodyPr tIns="0" bIns="0" anchor="t"/>
          <a:lstStyle>
            <a:lvl1pPr algn="r">
              <a:defRPr sz="1000"/>
            </a:lvl1pPr>
          </a:lstStyle>
          <a:p>
            <a:fld id="{EEF278A0-1CEA-49B3-A2DB-1523BD2E3E29}" type="datetimeFigureOut">
              <a:rPr lang="cs-CZ" smtClean="0"/>
              <a:pPr/>
              <a:t>7.12.2019</a:t>
            </a:fld>
            <a:endParaRPr lang="cs-CZ"/>
          </a:p>
        </p:txBody>
      </p:sp>
      <p:sp>
        <p:nvSpPr>
          <p:cNvPr id="17" name="Zástupný symbol pro zápatí 16"/>
          <p:cNvSpPr>
            <a:spLocks noGrp="1"/>
          </p:cNvSpPr>
          <p:nvPr>
            <p:ph type="ftr" sz="quarter" idx="11"/>
          </p:nvPr>
        </p:nvSpPr>
        <p:spPr>
          <a:xfrm>
            <a:off x="1371600" y="5650704"/>
            <a:ext cx="5791200" cy="365125"/>
          </a:xfrm>
        </p:spPr>
        <p:txBody>
          <a:bodyPr tIns="0" bIns="0" anchor="b"/>
          <a:lstStyle>
            <a:lvl1pPr algn="r">
              <a:defRPr sz="1100"/>
            </a:lvl1pPr>
          </a:lstStyle>
          <a:p>
            <a:endParaRPr lang="cs-CZ"/>
          </a:p>
        </p:txBody>
      </p:sp>
      <p:sp>
        <p:nvSpPr>
          <p:cNvPr id="29" name="Zástupný symbol pro číslo snímku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4FA98756-7F41-41E8-87D7-3A61692926E7}"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EEF278A0-1CEA-49B3-A2DB-1523BD2E3E29}" type="datetimeFigureOut">
              <a:rPr lang="cs-CZ" smtClean="0"/>
              <a:pPr/>
              <a:t>7.12.2019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FA98756-7F41-41E8-87D7-3A61692926E7}"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81800" y="381000"/>
            <a:ext cx="1905000" cy="5486400"/>
          </a:xfrm>
        </p:spPr>
        <p:txBody>
          <a:bodyPr vert="eaVer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381000"/>
            <a:ext cx="6248400" cy="5486400"/>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EEF278A0-1CEA-49B3-A2DB-1523BD2E3E29}" type="datetimeFigureOut">
              <a:rPr lang="cs-CZ" smtClean="0"/>
              <a:pPr/>
              <a:t>7.12.2019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FA98756-7F41-41E8-87D7-3A61692926E7}"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EEF278A0-1CEA-49B3-A2DB-1523BD2E3E29}" type="datetimeFigureOut">
              <a:rPr lang="cs-CZ" smtClean="0"/>
              <a:pPr/>
              <a:t>7.12.2019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FA98756-7F41-41E8-87D7-3A61692926E7}" type="slidenum">
              <a:rPr lang="cs-CZ" smtClean="0"/>
              <a:pPr/>
              <a:t>‹#›</a:t>
            </a:fld>
            <a:endParaRPr lang="cs-CZ"/>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EF278A0-1CEA-49B3-A2DB-1523BD2E3E29}" type="datetimeFigureOut">
              <a:rPr lang="cs-CZ" smtClean="0"/>
              <a:pPr/>
              <a:t>7.12.2019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FA98756-7F41-41E8-87D7-3A61692926E7}" type="slidenum">
              <a:rPr lang="cs-CZ" smtClean="0"/>
              <a:pPr/>
              <a:t>‹#›</a:t>
            </a:fld>
            <a:endParaRPr lang="cs-CZ"/>
          </a:p>
        </p:txBody>
      </p:sp>
      <p:sp>
        <p:nvSpPr>
          <p:cNvPr id="8" name="Title 7"/>
          <p:cNvSpPr>
            <a:spLocks noGrp="1"/>
          </p:cNvSpPr>
          <p:nvPr>
            <p:ph type="title"/>
          </p:nvPr>
        </p:nvSpPr>
        <p:spPr/>
        <p:txBody>
          <a:bodyPr/>
          <a:lstStyle/>
          <a:p>
            <a:r>
              <a:rPr lang="cs-CZ" smtClean="0"/>
              <a:t>Kliknutím lze upravit styl.</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cs-CZ" smtClean="0"/>
              <a:t>Kliknutím lze upravit styl.</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EEF278A0-1CEA-49B3-A2DB-1523BD2E3E29}" type="datetimeFigureOut">
              <a:rPr lang="cs-CZ" smtClean="0"/>
              <a:pPr/>
              <a:t>7.12.2019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FA98756-7F41-41E8-87D7-3A61692926E7}" type="slidenum">
              <a:rPr lang="cs-CZ" smtClean="0"/>
              <a:pPr/>
              <a:t>‹#›</a:t>
            </a:fld>
            <a:endParaRPr lang="cs-CZ"/>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EF278A0-1CEA-49B3-A2DB-1523BD2E3E29}" type="datetimeFigureOut">
              <a:rPr lang="cs-CZ" smtClean="0"/>
              <a:pPr/>
              <a:t>7.12.2019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FA98756-7F41-41E8-87D7-3A61692926E7}" type="slidenum">
              <a:rPr lang="cs-CZ" smtClean="0"/>
              <a:pPr/>
              <a:t>‹#›</a:t>
            </a:fld>
            <a:endParaRPr lang="cs-CZ"/>
          </a:p>
        </p:txBody>
      </p:sp>
      <p:sp>
        <p:nvSpPr>
          <p:cNvPr id="8" name="Title 7"/>
          <p:cNvSpPr>
            <a:spLocks noGrp="1"/>
          </p:cNvSpPr>
          <p:nvPr>
            <p:ph type="title"/>
          </p:nvPr>
        </p:nvSpPr>
        <p:spPr/>
        <p:txBody>
          <a:bodyPr/>
          <a:lstStyle/>
          <a:p>
            <a:r>
              <a:rPr lang="cs-CZ" smtClean="0"/>
              <a:t>Kliknutím lze upravit styl.</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cs-CZ" smtClean="0"/>
              <a:t>Kliknutím lze upravit styly předlohy textu.</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EEF278A0-1CEA-49B3-A2DB-1523BD2E3E29}" type="datetimeFigureOut">
              <a:rPr lang="cs-CZ" smtClean="0"/>
              <a:pPr/>
              <a:t>7.12.2019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FA98756-7F41-41E8-87D7-3A61692926E7}" type="slidenum">
              <a:rPr lang="cs-CZ" smtClean="0"/>
              <a:pPr/>
              <a:t>‹#›</a:t>
            </a:fld>
            <a:endParaRPr lang="cs-CZ"/>
          </a:p>
        </p:txBody>
      </p:sp>
      <p:sp>
        <p:nvSpPr>
          <p:cNvPr id="10" name="Title 9"/>
          <p:cNvSpPr>
            <a:spLocks noGrp="1"/>
          </p:cNvSpPr>
          <p:nvPr>
            <p:ph type="title"/>
          </p:nvPr>
        </p:nvSpPr>
        <p:spPr/>
        <p:txBody>
          <a:body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EEF278A0-1CEA-49B3-A2DB-1523BD2E3E29}" type="datetimeFigureOut">
              <a:rPr lang="cs-CZ" smtClean="0"/>
              <a:pPr/>
              <a:t>7.12.2019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FA98756-7F41-41E8-87D7-3A61692926E7}" type="slidenum">
              <a:rPr lang="cs-CZ" smtClean="0"/>
              <a:pPr/>
              <a:t>‹#›</a:t>
            </a:fld>
            <a:endParaRPr lang="cs-CZ"/>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278A0-1CEA-49B3-A2DB-1523BD2E3E29}" type="datetimeFigureOut">
              <a:rPr lang="cs-CZ" smtClean="0"/>
              <a:pPr/>
              <a:t>7.12.2019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FA98756-7F41-41E8-87D7-3A61692926E7}" type="slidenum">
              <a:rPr lang="cs-CZ" smtClean="0"/>
              <a:pPr/>
              <a:t>‹#›</a:t>
            </a:fld>
            <a:endParaRPr lang="cs-CZ"/>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cs-CZ" smtClean="0"/>
              <a:t>Kliknutím lze upravit styl.</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EEF278A0-1CEA-49B3-A2DB-1523BD2E3E29}" type="datetimeFigureOut">
              <a:rPr lang="cs-CZ" smtClean="0"/>
              <a:pPr/>
              <a:t>7.12.2019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FA98756-7F41-41E8-87D7-3A61692926E7}" type="slidenum">
              <a:rPr lang="cs-CZ" smtClean="0"/>
              <a:pPr/>
              <a:t>‹#›</a:t>
            </a:fld>
            <a:endParaRPr lang="cs-CZ"/>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67494"/>
            <a:ext cx="8229600" cy="1399032"/>
          </a:xfrm>
        </p:spPr>
        <p:txBody>
          <a:bodyPr/>
          <a:lstStyle/>
          <a:p>
            <a:r>
              <a:rPr kumimoji="0" lang="cs-CZ" smtClean="0"/>
              <a:t>Kliknutím lze upravit styl.</a:t>
            </a:r>
            <a:endParaRPr kumimoji="0" lang="en-US"/>
          </a:p>
        </p:txBody>
      </p:sp>
      <p:sp>
        <p:nvSpPr>
          <p:cNvPr id="3" name="Zástupný symbol pro obsah 2"/>
          <p:cNvSpPr>
            <a:spLocks noGrp="1"/>
          </p:cNvSpPr>
          <p:nvPr>
            <p:ph idx="1"/>
          </p:nvPr>
        </p:nvSpPr>
        <p:spPr>
          <a:xfrm>
            <a:off x="457200" y="1882808"/>
            <a:ext cx="8229600" cy="45720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a:xfrm>
            <a:off x="4791456" y="6480048"/>
            <a:ext cx="2133600" cy="301752"/>
          </a:xfrm>
        </p:spPr>
        <p:txBody>
          <a:bodyPr/>
          <a:lstStyle/>
          <a:p>
            <a:fld id="{EEF278A0-1CEA-49B3-A2DB-1523BD2E3E29}" type="datetimeFigureOut">
              <a:rPr lang="cs-CZ" smtClean="0"/>
              <a:pPr/>
              <a:t>7.12.2019</a:t>
            </a:fld>
            <a:endParaRPr lang="cs-CZ"/>
          </a:p>
        </p:txBody>
      </p:sp>
      <p:sp>
        <p:nvSpPr>
          <p:cNvPr id="5" name="Zástupný symbol pro zápatí 4"/>
          <p:cNvSpPr>
            <a:spLocks noGrp="1"/>
          </p:cNvSpPr>
          <p:nvPr>
            <p:ph type="ftr" sz="quarter" idx="11"/>
          </p:nvPr>
        </p:nvSpPr>
        <p:spPr>
          <a:xfrm>
            <a:off x="457200" y="6480969"/>
            <a:ext cx="4260056" cy="300831"/>
          </a:xfrm>
        </p:spPr>
        <p:txBody>
          <a:bodyPr/>
          <a:lstStyle/>
          <a:p>
            <a:endParaRPr lang="cs-CZ"/>
          </a:p>
        </p:txBody>
      </p:sp>
      <p:sp>
        <p:nvSpPr>
          <p:cNvPr id="6" name="Zástupný symbol pro číslo snímku 5"/>
          <p:cNvSpPr>
            <a:spLocks noGrp="1"/>
          </p:cNvSpPr>
          <p:nvPr>
            <p:ph type="sldNum" sz="quarter" idx="12"/>
          </p:nvPr>
        </p:nvSpPr>
        <p:spPr/>
        <p:txBody>
          <a:bodyPr/>
          <a:lstStyle/>
          <a:p>
            <a:fld id="{4FA98756-7F41-41E8-87D7-3A61692926E7}" type="slidenum">
              <a:rPr lang="cs-CZ" smtClean="0"/>
              <a:pPr/>
              <a:t>‹#›</a:t>
            </a:fld>
            <a:endParaRPr lang="cs-CZ"/>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EEF278A0-1CEA-49B3-A2DB-1523BD2E3E29}" type="datetimeFigureOut">
              <a:rPr lang="cs-CZ" smtClean="0"/>
              <a:pPr/>
              <a:t>7.12.2019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FA98756-7F41-41E8-87D7-3A61692926E7}" type="slidenum">
              <a:rPr lang="cs-CZ" smtClean="0"/>
              <a:pPr/>
              <a:t>‹#›</a:t>
            </a:fld>
            <a:endParaRPr lang="cs-CZ"/>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cs-CZ" smtClean="0"/>
              <a:t>Kliknutím lze upravit styl.</a:t>
            </a:r>
            <a:endParaRPr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fld id="{EEF278A0-1CEA-49B3-A2DB-1523BD2E3E29}" type="datetimeFigureOut">
              <a:rPr lang="cs-CZ" smtClean="0"/>
              <a:pPr/>
              <a:t>7.12.2019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FA98756-7F41-41E8-87D7-3A61692926E7}" type="slidenum">
              <a:rPr lang="cs-CZ" smtClean="0"/>
              <a:pPr/>
              <a:t>‹#›</a:t>
            </a:fld>
            <a:endParaRPr lang="cs-CZ"/>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cs-CZ" smtClean="0"/>
              <a:t>Kliknutím lze upravit styl.</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EEF278A0-1CEA-49B3-A2DB-1523BD2E3E29}" type="datetimeFigureOut">
              <a:rPr lang="cs-CZ" smtClean="0"/>
              <a:pPr/>
              <a:t>7.12.2019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FA98756-7F41-41E8-87D7-3A61692926E7}" type="slidenum">
              <a:rPr lang="cs-CZ" smtClean="0"/>
              <a:pPr/>
              <a:t>‹#›</a:t>
            </a:fld>
            <a:endParaRPr lang="cs-CZ"/>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2">
        <a:schemeClr val="bg1"/>
      </p:bgRef>
    </p:bg>
    <p:spTree>
      <p:nvGrpSpPr>
        <p:cNvPr id="1" name=""/>
        <p:cNvGrpSpPr/>
        <p:nvPr/>
      </p:nvGrpSpPr>
      <p:grpSpPr>
        <a:xfrm>
          <a:off x="0" y="0"/>
          <a:ext cx="0" cy="0"/>
          <a:chOff x="0" y="0"/>
          <a:chExt cx="0" cy="0"/>
        </a:xfrm>
      </p:grpSpPr>
      <p:sp>
        <p:nvSpPr>
          <p:cNvPr id="9" name="Pravoúhlý trojúhelník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Rovnoramenný trojúhelník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Zástupný symbol pro datum 3"/>
          <p:cNvSpPr>
            <a:spLocks noGrp="1"/>
          </p:cNvSpPr>
          <p:nvPr>
            <p:ph type="dt" sz="half" idx="10"/>
          </p:nvPr>
        </p:nvSpPr>
        <p:spPr>
          <a:xfrm>
            <a:off x="6955632" y="6477000"/>
            <a:ext cx="2133600" cy="304800"/>
          </a:xfrm>
        </p:spPr>
        <p:txBody>
          <a:bodyPr/>
          <a:lstStyle/>
          <a:p>
            <a:fld id="{EEF278A0-1CEA-49B3-A2DB-1523BD2E3E29}" type="datetimeFigureOut">
              <a:rPr lang="cs-CZ" smtClean="0"/>
              <a:pPr/>
              <a:t>7.12.2019</a:t>
            </a:fld>
            <a:endParaRPr lang="cs-CZ"/>
          </a:p>
        </p:txBody>
      </p:sp>
      <p:sp>
        <p:nvSpPr>
          <p:cNvPr id="5" name="Zástupný symbol pro zápatí 4"/>
          <p:cNvSpPr>
            <a:spLocks noGrp="1"/>
          </p:cNvSpPr>
          <p:nvPr>
            <p:ph type="ftr" sz="quarter" idx="11"/>
          </p:nvPr>
        </p:nvSpPr>
        <p:spPr>
          <a:xfrm>
            <a:off x="2619376" y="6480969"/>
            <a:ext cx="4260056" cy="300831"/>
          </a:xfrm>
        </p:spPr>
        <p:txBody>
          <a:bodyPr/>
          <a:lstStyle/>
          <a:p>
            <a:endParaRPr lang="cs-CZ"/>
          </a:p>
        </p:txBody>
      </p:sp>
      <p:sp>
        <p:nvSpPr>
          <p:cNvPr id="6" name="Zástupný symbol pro číslo snímku 5"/>
          <p:cNvSpPr>
            <a:spLocks noGrp="1"/>
          </p:cNvSpPr>
          <p:nvPr>
            <p:ph type="sldNum" sz="quarter" idx="12"/>
          </p:nvPr>
        </p:nvSpPr>
        <p:spPr>
          <a:xfrm>
            <a:off x="8451056" y="809624"/>
            <a:ext cx="502920" cy="300831"/>
          </a:xfrm>
        </p:spPr>
        <p:txBody>
          <a:bodyPr/>
          <a:lstStyle/>
          <a:p>
            <a:fld id="{4FA98756-7F41-41E8-87D7-3A61692926E7}" type="slidenum">
              <a:rPr lang="cs-CZ" smtClean="0"/>
              <a:pPr/>
              <a:t>‹#›</a:t>
            </a:fld>
            <a:endParaRPr lang="cs-CZ"/>
          </a:p>
        </p:txBody>
      </p:sp>
      <p:cxnSp>
        <p:nvCxnSpPr>
          <p:cNvPr id="11" name="Přímá spojnice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Přímá spojnice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Nadpis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marL="0" algn="l">
              <a:defRPr/>
            </a:lvl1pPr>
          </a:lstStyle>
          <a:p>
            <a:r>
              <a:rPr kumimoji="0" lang="cs-CZ" smtClean="0"/>
              <a:t>Kliknutím lze upravit styl.</a:t>
            </a:r>
            <a:endParaRPr kumimoji="0" lang="en-US"/>
          </a:p>
        </p:txBody>
      </p:sp>
      <p:sp>
        <p:nvSpPr>
          <p:cNvPr id="3" name="Zástupný symbol pro obsah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a:xfrm>
            <a:off x="4791456" y="6480969"/>
            <a:ext cx="2133600" cy="301752"/>
          </a:xfrm>
        </p:spPr>
        <p:txBody>
          <a:bodyPr/>
          <a:lstStyle/>
          <a:p>
            <a:fld id="{EEF278A0-1CEA-49B3-A2DB-1523BD2E3E29}" type="datetimeFigureOut">
              <a:rPr lang="cs-CZ" smtClean="0"/>
              <a:pPr/>
              <a:t>7.12.2019</a:t>
            </a:fld>
            <a:endParaRPr lang="cs-CZ"/>
          </a:p>
        </p:txBody>
      </p:sp>
      <p:sp>
        <p:nvSpPr>
          <p:cNvPr id="6" name="Zástupný symbol pro zápatí 5"/>
          <p:cNvSpPr>
            <a:spLocks noGrp="1"/>
          </p:cNvSpPr>
          <p:nvPr>
            <p:ph type="ftr" sz="quarter" idx="11"/>
          </p:nvPr>
        </p:nvSpPr>
        <p:spPr>
          <a:xfrm>
            <a:off x="457200" y="6480969"/>
            <a:ext cx="4260056" cy="301752"/>
          </a:xfrm>
        </p:spPr>
        <p:txBody>
          <a:bodyPr/>
          <a:lstStyle/>
          <a:p>
            <a:endParaRPr lang="cs-CZ"/>
          </a:p>
        </p:txBody>
      </p:sp>
      <p:sp>
        <p:nvSpPr>
          <p:cNvPr id="7" name="Zástupný symbol pro číslo snímku 6"/>
          <p:cNvSpPr>
            <a:spLocks noGrp="1"/>
          </p:cNvSpPr>
          <p:nvPr>
            <p:ph type="sldNum" sz="quarter" idx="12"/>
          </p:nvPr>
        </p:nvSpPr>
        <p:spPr>
          <a:xfrm>
            <a:off x="7589520" y="6480969"/>
            <a:ext cx="502920" cy="301752"/>
          </a:xfrm>
        </p:spPr>
        <p:txBody>
          <a:bodyPr/>
          <a:lstStyle/>
          <a:p>
            <a:fld id="{4FA98756-7F41-41E8-87D7-3A61692926E7}"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bg>
      <p:bgRef idx="1002">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4" name="Zástupný symbol pro text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5" name="Zástupný symbol pro obsah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a:xfrm>
            <a:off x="4791456" y="6480969"/>
            <a:ext cx="2130552" cy="301752"/>
          </a:xfrm>
        </p:spPr>
        <p:txBody>
          <a:bodyPr/>
          <a:lstStyle/>
          <a:p>
            <a:fld id="{EEF278A0-1CEA-49B3-A2DB-1523BD2E3E29}" type="datetimeFigureOut">
              <a:rPr lang="cs-CZ" smtClean="0"/>
              <a:pPr/>
              <a:t>7.12.2019</a:t>
            </a:fld>
            <a:endParaRPr lang="cs-CZ"/>
          </a:p>
        </p:txBody>
      </p:sp>
      <p:sp>
        <p:nvSpPr>
          <p:cNvPr id="8" name="Zástupný symbol pro zápatí 7"/>
          <p:cNvSpPr>
            <a:spLocks noGrp="1"/>
          </p:cNvSpPr>
          <p:nvPr>
            <p:ph type="ftr" sz="quarter" idx="11"/>
          </p:nvPr>
        </p:nvSpPr>
        <p:spPr>
          <a:xfrm>
            <a:off x="457200" y="6480969"/>
            <a:ext cx="4261104" cy="301752"/>
          </a:xfrm>
        </p:spPr>
        <p:txBody>
          <a:bodyPr/>
          <a:lstStyle/>
          <a:p>
            <a:endParaRPr lang="cs-CZ"/>
          </a:p>
        </p:txBody>
      </p:sp>
      <p:sp>
        <p:nvSpPr>
          <p:cNvPr id="9" name="Zástupný symbol pro číslo snímku 8"/>
          <p:cNvSpPr>
            <a:spLocks noGrp="1"/>
          </p:cNvSpPr>
          <p:nvPr>
            <p:ph type="sldNum" sz="quarter" idx="12"/>
          </p:nvPr>
        </p:nvSpPr>
        <p:spPr>
          <a:xfrm>
            <a:off x="7589520" y="6483096"/>
            <a:ext cx="502920" cy="301752"/>
          </a:xfrm>
        </p:spPr>
        <p:txBody>
          <a:bodyPr/>
          <a:lstStyle>
            <a:lvl1pPr algn="ctr">
              <a:defRPr/>
            </a:lvl1pPr>
          </a:lstStyle>
          <a:p>
            <a:fld id="{4FA98756-7F41-41E8-87D7-3A61692926E7}"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b="0"/>
            </a:lvl1pPr>
          </a:lstStyle>
          <a:p>
            <a:r>
              <a:rPr kumimoji="0" lang="cs-CZ" smtClean="0"/>
              <a:t>Kliknutím lze upravit styl.</a:t>
            </a:r>
            <a:endParaRPr kumimoji="0" lang="en-US"/>
          </a:p>
        </p:txBody>
      </p:sp>
      <p:sp>
        <p:nvSpPr>
          <p:cNvPr id="3" name="Zástupný symbol pro datum 2"/>
          <p:cNvSpPr>
            <a:spLocks noGrp="1"/>
          </p:cNvSpPr>
          <p:nvPr>
            <p:ph type="dt" sz="half" idx="10"/>
          </p:nvPr>
        </p:nvSpPr>
        <p:spPr/>
        <p:txBody>
          <a:bodyPr/>
          <a:lstStyle/>
          <a:p>
            <a:fld id="{EEF278A0-1CEA-49B3-A2DB-1523BD2E3E29}" type="datetimeFigureOut">
              <a:rPr lang="cs-CZ" smtClean="0"/>
              <a:pPr/>
              <a:t>7.12.2019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FA98756-7F41-41E8-87D7-3A61692926E7}"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791456" y="6480969"/>
            <a:ext cx="2133600" cy="301752"/>
          </a:xfrm>
        </p:spPr>
        <p:txBody>
          <a:bodyPr/>
          <a:lstStyle/>
          <a:p>
            <a:fld id="{EEF278A0-1CEA-49B3-A2DB-1523BD2E3E29}" type="datetimeFigureOut">
              <a:rPr lang="cs-CZ" smtClean="0"/>
              <a:pPr/>
              <a:t>7.12.2019</a:t>
            </a:fld>
            <a:endParaRPr lang="cs-CZ"/>
          </a:p>
        </p:txBody>
      </p:sp>
      <p:sp>
        <p:nvSpPr>
          <p:cNvPr id="3" name="Zástupný symbol pro zápatí 2"/>
          <p:cNvSpPr>
            <a:spLocks noGrp="1"/>
          </p:cNvSpPr>
          <p:nvPr>
            <p:ph type="ftr" sz="quarter" idx="11"/>
          </p:nvPr>
        </p:nvSpPr>
        <p:spPr>
          <a:xfrm>
            <a:off x="457200" y="6481890"/>
            <a:ext cx="4260056" cy="300831"/>
          </a:xfrm>
        </p:spPr>
        <p:txBody>
          <a:bodyPr/>
          <a:lstStyle/>
          <a:p>
            <a:endParaRPr lang="cs-CZ"/>
          </a:p>
        </p:txBody>
      </p:sp>
      <p:sp>
        <p:nvSpPr>
          <p:cNvPr id="4" name="Zástupný symbol pro číslo snímku 3"/>
          <p:cNvSpPr>
            <a:spLocks noGrp="1"/>
          </p:cNvSpPr>
          <p:nvPr>
            <p:ph type="sldNum" sz="quarter" idx="12"/>
          </p:nvPr>
        </p:nvSpPr>
        <p:spPr>
          <a:xfrm>
            <a:off x="7589520" y="6480969"/>
            <a:ext cx="502920" cy="301752"/>
          </a:xfrm>
        </p:spPr>
        <p:txBody>
          <a:bodyPr/>
          <a:lstStyle/>
          <a:p>
            <a:fld id="{4FA98756-7F41-41E8-87D7-3A61692926E7}"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2">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cs-CZ" smtClean="0"/>
              <a:t>Kliknutím lze upravit styl.</a:t>
            </a:r>
            <a:endParaRPr kumimoji="0" lang="en-US"/>
          </a:p>
        </p:txBody>
      </p:sp>
      <p:sp>
        <p:nvSpPr>
          <p:cNvPr id="3" name="Zástupný symbol pro text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4" name="Zástupný symbol pro obsah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a:xfrm>
            <a:off x="6278976" y="6556248"/>
            <a:ext cx="2133600" cy="301752"/>
          </a:xfrm>
        </p:spPr>
        <p:txBody>
          <a:bodyPr/>
          <a:lstStyle>
            <a:lvl1pPr>
              <a:defRPr sz="900"/>
            </a:lvl1pPr>
          </a:lstStyle>
          <a:p>
            <a:fld id="{EEF278A0-1CEA-49B3-A2DB-1523BD2E3E29}" type="datetimeFigureOut">
              <a:rPr lang="cs-CZ" smtClean="0"/>
              <a:pPr/>
              <a:t>7.12.2019</a:t>
            </a:fld>
            <a:endParaRPr lang="cs-CZ"/>
          </a:p>
        </p:txBody>
      </p:sp>
      <p:sp>
        <p:nvSpPr>
          <p:cNvPr id="6" name="Zástupný symbol pro zápatí 5"/>
          <p:cNvSpPr>
            <a:spLocks noGrp="1"/>
          </p:cNvSpPr>
          <p:nvPr>
            <p:ph type="ftr" sz="quarter" idx="11"/>
          </p:nvPr>
        </p:nvSpPr>
        <p:spPr>
          <a:xfrm>
            <a:off x="1135856" y="6556248"/>
            <a:ext cx="5143120" cy="301752"/>
          </a:xfrm>
        </p:spPr>
        <p:txBody>
          <a:bodyPr/>
          <a:lstStyle>
            <a:lvl1pPr>
              <a:defRPr sz="900"/>
            </a:lvl1pPr>
          </a:lstStyle>
          <a:p>
            <a:endParaRPr lang="cs-CZ"/>
          </a:p>
        </p:txBody>
      </p:sp>
      <p:sp>
        <p:nvSpPr>
          <p:cNvPr id="7" name="Zástupný symbol pro číslo snímku 6"/>
          <p:cNvSpPr>
            <a:spLocks noGrp="1"/>
          </p:cNvSpPr>
          <p:nvPr>
            <p:ph type="sldNum" sz="quarter" idx="12"/>
          </p:nvPr>
        </p:nvSpPr>
        <p:spPr>
          <a:xfrm>
            <a:off x="8410576" y="6556248"/>
            <a:ext cx="502920" cy="301752"/>
          </a:xfrm>
        </p:spPr>
        <p:txBody>
          <a:bodyPr/>
          <a:lstStyle>
            <a:lvl1pPr>
              <a:defRPr sz="900"/>
            </a:lvl1pPr>
          </a:lstStyle>
          <a:p>
            <a:fld id="{4FA98756-7F41-41E8-87D7-3A61692926E7}"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2">
        <a:schemeClr val="bg1"/>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cs-CZ" smtClean="0"/>
              <a:t>Kliknutím na ikonu přidáte obrázek.</a:t>
            </a:r>
            <a:endParaRPr kumimoji="0" lang="en-US" dirty="0"/>
          </a:p>
        </p:txBody>
      </p:sp>
      <p:sp>
        <p:nvSpPr>
          <p:cNvPr id="4" name="Zástupný symbol pro text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cs-CZ" smtClean="0"/>
              <a:t>Kliknutím lze upravit styly předlohy textu.</a:t>
            </a:r>
          </a:p>
        </p:txBody>
      </p:sp>
      <p:sp>
        <p:nvSpPr>
          <p:cNvPr id="5" name="Zástupný symbol pro datum 4"/>
          <p:cNvSpPr>
            <a:spLocks noGrp="1"/>
          </p:cNvSpPr>
          <p:nvPr>
            <p:ph type="dt" sz="half" idx="10"/>
          </p:nvPr>
        </p:nvSpPr>
        <p:spPr>
          <a:xfrm>
            <a:off x="6108192" y="6556248"/>
            <a:ext cx="2103120" cy="301752"/>
          </a:xfrm>
        </p:spPr>
        <p:txBody>
          <a:bodyPr/>
          <a:lstStyle>
            <a:lvl1pPr>
              <a:defRPr sz="900"/>
            </a:lvl1pPr>
          </a:lstStyle>
          <a:p>
            <a:fld id="{EEF278A0-1CEA-49B3-A2DB-1523BD2E3E29}" type="datetimeFigureOut">
              <a:rPr lang="cs-CZ" smtClean="0"/>
              <a:pPr/>
              <a:t>7.12.2019</a:t>
            </a:fld>
            <a:endParaRPr lang="cs-CZ"/>
          </a:p>
        </p:txBody>
      </p:sp>
      <p:sp>
        <p:nvSpPr>
          <p:cNvPr id="6" name="Zástupný symbol pro zápatí 5"/>
          <p:cNvSpPr>
            <a:spLocks noGrp="1"/>
          </p:cNvSpPr>
          <p:nvPr>
            <p:ph type="ftr" sz="quarter" idx="11"/>
          </p:nvPr>
        </p:nvSpPr>
        <p:spPr>
          <a:xfrm>
            <a:off x="1170432" y="6557169"/>
            <a:ext cx="4948072" cy="301752"/>
          </a:xfrm>
        </p:spPr>
        <p:txBody>
          <a:bodyPr/>
          <a:lstStyle>
            <a:lvl1pPr>
              <a:defRPr sz="900"/>
            </a:lvl1pPr>
          </a:lstStyle>
          <a:p>
            <a:endParaRPr lang="cs-CZ"/>
          </a:p>
        </p:txBody>
      </p:sp>
      <p:sp>
        <p:nvSpPr>
          <p:cNvPr id="7" name="Zástupný symbol pro číslo snímku 6"/>
          <p:cNvSpPr>
            <a:spLocks noGrp="1"/>
          </p:cNvSpPr>
          <p:nvPr>
            <p:ph type="sldNum" sz="quarter" idx="12"/>
          </p:nvPr>
        </p:nvSpPr>
        <p:spPr>
          <a:xfrm>
            <a:off x="8217192" y="6556248"/>
            <a:ext cx="365760" cy="301752"/>
          </a:xfrm>
        </p:spPr>
        <p:txBody>
          <a:bodyPr/>
          <a:lstStyle>
            <a:lvl1pPr algn="ctr">
              <a:defRPr sz="900"/>
            </a:lvl1pPr>
          </a:lstStyle>
          <a:p>
            <a:fld id="{4FA98756-7F41-41E8-87D7-3A61692926E7}"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Pravoúhlý trojúhelník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Přímá spojnice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Přímá spojnice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Zástupný symbol pro nadpis 21"/>
          <p:cNvSpPr>
            <a:spLocks noGrp="1"/>
          </p:cNvSpPr>
          <p:nvPr>
            <p:ph type="title"/>
          </p:nvPr>
        </p:nvSpPr>
        <p:spPr>
          <a:xfrm>
            <a:off x="457200" y="267494"/>
            <a:ext cx="8229600" cy="1399032"/>
          </a:xfrm>
          <a:prstGeom prst="rect">
            <a:avLst/>
          </a:prstGeom>
        </p:spPr>
        <p:txBody>
          <a:bodyPr vert="horz" anchor="ctr">
            <a:normAutofit/>
          </a:body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EEF278A0-1CEA-49B3-A2DB-1523BD2E3E29}" type="datetimeFigureOut">
              <a:rPr lang="cs-CZ" smtClean="0"/>
              <a:pPr/>
              <a:t>7.12.2019</a:t>
            </a:fld>
            <a:endParaRPr lang="cs-CZ"/>
          </a:p>
        </p:txBody>
      </p:sp>
      <p:sp>
        <p:nvSpPr>
          <p:cNvPr id="3" name="Zástupný symbol pro zápatí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cs-CZ"/>
          </a:p>
        </p:txBody>
      </p:sp>
      <p:sp>
        <p:nvSpPr>
          <p:cNvPr id="23" name="Zástupný symbol pro číslo snímku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4FA98756-7F41-41E8-87D7-3A61692926E7}" type="slidenum">
              <a:rPr lang="cs-CZ" smtClean="0"/>
              <a:pPr/>
              <a:t>‹#›</a:t>
            </a:fld>
            <a:endParaRPr lang="cs-CZ"/>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cs-CZ" smtClean="0"/>
              <a:t>Kliknutím lze upravit styl.</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EEF278A0-1CEA-49B3-A2DB-1523BD2E3E29}" type="datetimeFigureOut">
              <a:rPr lang="cs-CZ" smtClean="0"/>
              <a:pPr/>
              <a:t>7.12.2019</a:t>
            </a:fld>
            <a:endParaRPr lang="cs-CZ"/>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cs-CZ"/>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4FA98756-7F41-41E8-87D7-3A61692926E7}"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9.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1.jpe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914400" y="1382233"/>
            <a:ext cx="7315200" cy="5416868"/>
          </a:xfrm>
          <a:prstGeom prst="rect">
            <a:avLst/>
          </a:prstGeom>
          <a:noFill/>
        </p:spPr>
        <p:txBody>
          <a:bodyPr wrap="square" rtlCol="0">
            <a:spAutoFit/>
          </a:bodyPr>
          <a:lstStyle/>
          <a:p>
            <a:pPr algn="ctr"/>
            <a:r>
              <a:rPr lang="cs-CZ" sz="8000" b="1" dirty="0" smtClean="0">
                <a:solidFill>
                  <a:srgbClr val="FF0000"/>
                </a:solidFill>
              </a:rPr>
              <a:t>Normalizace</a:t>
            </a:r>
          </a:p>
          <a:p>
            <a:pPr algn="ctr"/>
            <a:r>
              <a:rPr lang="cs-CZ" sz="8000" b="1" dirty="0" smtClean="0">
                <a:solidFill>
                  <a:srgbClr val="FF0000"/>
                </a:solidFill>
              </a:rPr>
              <a:t>a</a:t>
            </a:r>
          </a:p>
          <a:p>
            <a:pPr algn="ctr"/>
            <a:r>
              <a:rPr lang="cs-CZ" sz="8000" b="1" dirty="0" smtClean="0">
                <a:solidFill>
                  <a:srgbClr val="FF0000"/>
                </a:solidFill>
              </a:rPr>
              <a:t>Charta 77</a:t>
            </a:r>
          </a:p>
          <a:p>
            <a:pPr algn="ctr"/>
            <a:endParaRPr lang="cs-CZ" sz="4400" dirty="0"/>
          </a:p>
          <a:p>
            <a:pPr algn="ctr"/>
            <a:endParaRPr lang="cs-CZ" sz="4400" dirty="0" smtClean="0"/>
          </a:p>
          <a:p>
            <a:pPr algn="ctr"/>
            <a:endParaRPr lang="cs-CZ" dirty="0"/>
          </a:p>
        </p:txBody>
      </p:sp>
    </p:spTree>
    <p:extLst>
      <p:ext uri="{BB962C8B-B14F-4D97-AF65-F5344CB8AC3E}">
        <p14:creationId xmlns:p14="http://schemas.microsoft.com/office/powerpoint/2010/main" val="1893108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250825" y="404813"/>
            <a:ext cx="8713788"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3000" b="0">
                <a:solidFill>
                  <a:schemeClr val="bg1"/>
                </a:solidFill>
                <a:latin typeface="Arial Black" pitchFamily="34" charset="0"/>
              </a:rPr>
              <a:t>prosinec 1970</a:t>
            </a:r>
          </a:p>
          <a:p>
            <a:pPr eaLnBrk="1" hangingPunct="1">
              <a:spcBef>
                <a:spcPct val="0"/>
              </a:spcBef>
              <a:buFontTx/>
              <a:buNone/>
            </a:pPr>
            <a:endParaRPr lang="cs-CZ" altLang="cs-CZ" sz="1000" b="0">
              <a:solidFill>
                <a:schemeClr val="bg1"/>
              </a:solidFill>
              <a:latin typeface="Arial Black" pitchFamily="34" charset="0"/>
            </a:endParaRPr>
          </a:p>
          <a:p>
            <a:pPr eaLnBrk="1" hangingPunct="1">
              <a:spcBef>
                <a:spcPct val="0"/>
              </a:spcBef>
              <a:buFontTx/>
              <a:buNone/>
            </a:pPr>
            <a:r>
              <a:rPr lang="cs-CZ" altLang="cs-CZ" sz="3000" b="0">
                <a:solidFill>
                  <a:srgbClr val="FF3300"/>
                </a:solidFill>
                <a:latin typeface="Arial Black" pitchFamily="34" charset="0"/>
              </a:rPr>
              <a:t>„Poučení z krizového vývoje ve straně a společnosti  po XIII. sjezdu KSČ“</a:t>
            </a:r>
          </a:p>
        </p:txBody>
      </p:sp>
      <p:pic>
        <p:nvPicPr>
          <p:cNvPr id="102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420938"/>
            <a:ext cx="2600325"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Rectangle 7"/>
          <p:cNvSpPr>
            <a:spLocks noChangeArrowheads="1"/>
          </p:cNvSpPr>
          <p:nvPr/>
        </p:nvSpPr>
        <p:spPr bwMode="auto">
          <a:xfrm>
            <a:off x="3203575" y="2492375"/>
            <a:ext cx="4824413"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200" b="0">
                <a:solidFill>
                  <a:schemeClr val="bg1"/>
                </a:solidFill>
              </a:rPr>
              <a:t>„Ústřední výbor KSČ je přesvědčen, ze se tento dokument stane poučením pro stranu a přispěje k jejímu dalšímu politickoideovému i organizačnímu sjednocování, k upevnění jejího marxisticko-leninského charakteru, k posílení její vedoucí úlohy a k úspěšnému socialistickému rozvoji celé naší společnosti.“</a:t>
            </a:r>
          </a:p>
        </p:txBody>
      </p:sp>
      <p:sp>
        <p:nvSpPr>
          <p:cNvPr id="10245" name="Line 8"/>
          <p:cNvSpPr>
            <a:spLocks noChangeShapeType="1"/>
          </p:cNvSpPr>
          <p:nvPr/>
        </p:nvSpPr>
        <p:spPr bwMode="auto">
          <a:xfrm>
            <a:off x="395288" y="2133600"/>
            <a:ext cx="8137525" cy="0"/>
          </a:xfrm>
          <a:prstGeom prst="line">
            <a:avLst/>
          </a:prstGeom>
          <a:noFill/>
          <a:ln w="127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0246" name="Line 9"/>
          <p:cNvSpPr>
            <a:spLocks noChangeShapeType="1"/>
          </p:cNvSpPr>
          <p:nvPr/>
        </p:nvSpPr>
        <p:spPr bwMode="auto">
          <a:xfrm>
            <a:off x="323850" y="6308725"/>
            <a:ext cx="8137525" cy="0"/>
          </a:xfrm>
          <a:prstGeom prst="line">
            <a:avLst/>
          </a:prstGeom>
          <a:noFill/>
          <a:ln w="127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968883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3375"/>
            <a:ext cx="12636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6"/>
          <p:cNvSpPr>
            <a:spLocks noChangeArrowheads="1"/>
          </p:cNvSpPr>
          <p:nvPr/>
        </p:nvSpPr>
        <p:spPr bwMode="auto">
          <a:xfrm>
            <a:off x="1943100" y="260350"/>
            <a:ext cx="7200900" cy="618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500" b="0">
                <a:solidFill>
                  <a:schemeClr val="bg1"/>
                </a:solidFill>
                <a:latin typeface="Arial Black" pitchFamily="34" charset="0"/>
              </a:rPr>
              <a:t>popis</a:t>
            </a:r>
            <a:r>
              <a:rPr lang="cs-CZ" altLang="cs-CZ" sz="2500" b="0">
                <a:solidFill>
                  <a:schemeClr val="bg1"/>
                </a:solidFill>
              </a:rPr>
              <a:t> průběhu Pražského jara očima  normalizátora</a:t>
            </a:r>
          </a:p>
          <a:p>
            <a:pPr eaLnBrk="1" hangingPunct="1">
              <a:spcBef>
                <a:spcPct val="0"/>
              </a:spcBef>
              <a:buFontTx/>
              <a:buNone/>
            </a:pPr>
            <a:r>
              <a:rPr lang="cs-CZ" altLang="cs-CZ" sz="2500" b="0" u="sng">
                <a:solidFill>
                  <a:schemeClr val="bg1"/>
                </a:solidFill>
                <a:latin typeface="Arial Black" pitchFamily="34" charset="0"/>
              </a:rPr>
              <a:t>návod jak myslet a mluvit</a:t>
            </a:r>
          </a:p>
          <a:p>
            <a:pPr eaLnBrk="1" hangingPunct="1">
              <a:spcBef>
                <a:spcPct val="0"/>
              </a:spcBef>
              <a:buFontTx/>
              <a:buNone/>
            </a:pPr>
            <a:endParaRPr lang="cs-CZ" altLang="cs-CZ" sz="2500" b="0">
              <a:solidFill>
                <a:schemeClr val="bg1"/>
              </a:solidFill>
            </a:endParaRPr>
          </a:p>
          <a:p>
            <a:pPr eaLnBrk="1" hangingPunct="1">
              <a:spcBef>
                <a:spcPct val="0"/>
              </a:spcBef>
              <a:buFontTx/>
              <a:buNone/>
            </a:pPr>
            <a:r>
              <a:rPr lang="cs-CZ" altLang="cs-CZ" sz="2500" b="0">
                <a:solidFill>
                  <a:schemeClr val="bg1"/>
                </a:solidFill>
                <a:latin typeface="Arial Black" pitchFamily="34" charset="0"/>
              </a:rPr>
              <a:t>hrdinové - </a:t>
            </a:r>
            <a:r>
              <a:rPr lang="cs-CZ" altLang="cs-CZ" sz="2500" b="0">
                <a:solidFill>
                  <a:srgbClr val="FF3300"/>
                </a:solidFill>
                <a:latin typeface="Arial Black" pitchFamily="34" charset="0"/>
              </a:rPr>
              <a:t>zrádci</a:t>
            </a:r>
          </a:p>
          <a:p>
            <a:pPr eaLnBrk="1" hangingPunct="1">
              <a:spcBef>
                <a:spcPct val="0"/>
              </a:spcBef>
              <a:buFontTx/>
              <a:buNone/>
            </a:pPr>
            <a:r>
              <a:rPr lang="cs-CZ" altLang="cs-CZ" sz="2500" b="0">
                <a:solidFill>
                  <a:schemeClr val="bg1"/>
                </a:solidFill>
                <a:latin typeface="Arial Black" pitchFamily="34" charset="0"/>
              </a:rPr>
              <a:t>zrádci - </a:t>
            </a:r>
            <a:r>
              <a:rPr lang="cs-CZ" altLang="cs-CZ" sz="2500" b="0">
                <a:solidFill>
                  <a:srgbClr val="FF3300"/>
                </a:solidFill>
                <a:latin typeface="Arial Black" pitchFamily="34" charset="0"/>
              </a:rPr>
              <a:t>hrdinové</a:t>
            </a:r>
          </a:p>
          <a:p>
            <a:pPr eaLnBrk="1" hangingPunct="1">
              <a:spcBef>
                <a:spcPct val="0"/>
              </a:spcBef>
              <a:buFontTx/>
              <a:buNone/>
            </a:pPr>
            <a:r>
              <a:rPr lang="cs-CZ" altLang="cs-CZ" sz="2500" b="0">
                <a:solidFill>
                  <a:schemeClr val="bg1"/>
                </a:solidFill>
                <a:latin typeface="Arial Black" pitchFamily="34" charset="0"/>
              </a:rPr>
              <a:t>okupace - </a:t>
            </a:r>
            <a:r>
              <a:rPr lang="cs-CZ" altLang="cs-CZ" sz="2500" b="0">
                <a:solidFill>
                  <a:srgbClr val="FF3300"/>
                </a:solidFill>
                <a:latin typeface="Arial Black" pitchFamily="34" charset="0"/>
              </a:rPr>
              <a:t>bratrská pomoc</a:t>
            </a:r>
          </a:p>
          <a:p>
            <a:pPr eaLnBrk="1" hangingPunct="1">
              <a:spcBef>
                <a:spcPct val="0"/>
              </a:spcBef>
              <a:buFontTx/>
              <a:buNone/>
            </a:pPr>
            <a:r>
              <a:rPr lang="cs-CZ" altLang="cs-CZ" sz="2500" b="0">
                <a:solidFill>
                  <a:schemeClr val="bg1"/>
                </a:solidFill>
                <a:latin typeface="Arial Black" pitchFamily="34" charset="0"/>
              </a:rPr>
              <a:t>demokratizace 1968 - </a:t>
            </a:r>
            <a:r>
              <a:rPr lang="cs-CZ" altLang="cs-CZ" sz="2500" b="0">
                <a:solidFill>
                  <a:srgbClr val="FF3300"/>
                </a:solidFill>
                <a:latin typeface="Arial Black" pitchFamily="34" charset="0"/>
              </a:rPr>
              <a:t>kontrarevoluce</a:t>
            </a:r>
          </a:p>
          <a:p>
            <a:pPr eaLnBrk="1" hangingPunct="1">
              <a:spcBef>
                <a:spcPct val="0"/>
              </a:spcBef>
              <a:buFontTx/>
              <a:buNone/>
            </a:pPr>
            <a:endParaRPr lang="cs-CZ" altLang="cs-CZ" sz="2500" b="0">
              <a:solidFill>
                <a:srgbClr val="FF3300"/>
              </a:solidFill>
              <a:latin typeface="Arial Black" pitchFamily="34" charset="0"/>
            </a:endParaRPr>
          </a:p>
          <a:p>
            <a:pPr eaLnBrk="1" hangingPunct="1">
              <a:spcBef>
                <a:spcPct val="0"/>
              </a:spcBef>
              <a:buFontTx/>
              <a:buNone/>
            </a:pPr>
            <a:r>
              <a:rPr lang="cs-CZ" altLang="cs-CZ" sz="2500" b="0">
                <a:solidFill>
                  <a:schemeClr val="bg1"/>
                </a:solidFill>
              </a:rPr>
              <a:t>návod jak v budoucnu neopakovat chyby,</a:t>
            </a:r>
          </a:p>
          <a:p>
            <a:pPr eaLnBrk="1" hangingPunct="1">
              <a:spcBef>
                <a:spcPct val="0"/>
              </a:spcBef>
              <a:buFontTx/>
              <a:buNone/>
            </a:pPr>
            <a:r>
              <a:rPr lang="cs-CZ" altLang="cs-CZ" sz="2500" b="0">
                <a:solidFill>
                  <a:schemeClr val="bg1"/>
                </a:solidFill>
              </a:rPr>
              <a:t>definice nepřítele</a:t>
            </a:r>
          </a:p>
          <a:p>
            <a:pPr eaLnBrk="1" hangingPunct="1">
              <a:spcBef>
                <a:spcPct val="0"/>
              </a:spcBef>
              <a:buFontTx/>
              <a:buNone/>
            </a:pPr>
            <a:endParaRPr lang="cs-CZ" altLang="cs-CZ" sz="2500" b="0">
              <a:solidFill>
                <a:schemeClr val="bg1"/>
              </a:solidFill>
            </a:endParaRPr>
          </a:p>
          <a:p>
            <a:pPr eaLnBrk="1" hangingPunct="1">
              <a:spcBef>
                <a:spcPct val="0"/>
              </a:spcBef>
            </a:pPr>
            <a:r>
              <a:rPr lang="cs-CZ" altLang="cs-CZ" sz="2500" b="0">
                <a:solidFill>
                  <a:schemeClr val="bg1"/>
                </a:solidFill>
              </a:rPr>
              <a:t> příloha stranického deníku Rudé právo</a:t>
            </a:r>
          </a:p>
          <a:p>
            <a:pPr eaLnBrk="1" hangingPunct="1">
              <a:spcBef>
                <a:spcPct val="0"/>
              </a:spcBef>
              <a:buFontTx/>
              <a:buNone/>
            </a:pPr>
            <a:r>
              <a:rPr lang="cs-CZ" altLang="cs-CZ" sz="2500" b="0">
                <a:solidFill>
                  <a:schemeClr val="bg1"/>
                </a:solidFill>
              </a:rPr>
              <a:t>   + speciální komentované verze</a:t>
            </a:r>
          </a:p>
          <a:p>
            <a:pPr eaLnBrk="1" hangingPunct="1">
              <a:spcBef>
                <a:spcPct val="0"/>
              </a:spcBef>
              <a:buFontTx/>
              <a:buNone/>
            </a:pPr>
            <a:endParaRPr lang="cs-CZ" altLang="cs-CZ" sz="2500" b="0">
              <a:solidFill>
                <a:schemeClr val="bg1"/>
              </a:solidFill>
            </a:endParaRPr>
          </a:p>
          <a:p>
            <a:pPr eaLnBrk="1" hangingPunct="1">
              <a:spcBef>
                <a:spcPct val="0"/>
              </a:spcBef>
              <a:buFontTx/>
              <a:buNone/>
            </a:pPr>
            <a:r>
              <a:rPr lang="en-US" altLang="cs-CZ" sz="2500" b="0">
                <a:solidFill>
                  <a:schemeClr val="bg1"/>
                </a:solidFill>
                <a:cs typeface="Arial" charset="0"/>
              </a:rPr>
              <a:t>©</a:t>
            </a:r>
            <a:r>
              <a:rPr lang="cs-CZ" altLang="cs-CZ" sz="2500" b="0">
                <a:solidFill>
                  <a:schemeClr val="bg1"/>
                </a:solidFill>
                <a:cs typeface="Arial" charset="0"/>
              </a:rPr>
              <a:t> </a:t>
            </a:r>
            <a:r>
              <a:rPr lang="cs-CZ" altLang="cs-CZ" sz="2500" b="0" u="sng">
                <a:solidFill>
                  <a:schemeClr val="bg1"/>
                </a:solidFill>
              </a:rPr>
              <a:t>Oddělení propagandy a agitace ÚV KSČ</a:t>
            </a:r>
          </a:p>
        </p:txBody>
      </p:sp>
      <p:pic>
        <p:nvPicPr>
          <p:cNvPr id="1126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636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975"/>
            <a:ext cx="12636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060575"/>
            <a:ext cx="12636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7200"/>
            <a:ext cx="12636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97425"/>
            <a:ext cx="1446213"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860800"/>
            <a:ext cx="12636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057775"/>
            <a:ext cx="12636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8809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3409950" cy="357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759875">
            <a:off x="1535907" y="1569244"/>
            <a:ext cx="960437"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Rectangle 13"/>
          <p:cNvSpPr>
            <a:spLocks noChangeArrowheads="1"/>
          </p:cNvSpPr>
          <p:nvPr/>
        </p:nvSpPr>
        <p:spPr bwMode="auto">
          <a:xfrm>
            <a:off x="3671888" y="188913"/>
            <a:ext cx="5472112" cy="650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100" b="0">
                <a:solidFill>
                  <a:schemeClr val="bg1"/>
                </a:solidFill>
              </a:rPr>
              <a:t>„Kontrarevoluční úloha sdělovacích prostředků vyústila po 21. srpnu 1968 ve smršť šovinistické demagogie, která měla zabránit tomu, aby českoslovenští občané rozpoznali správnou dělící čáru třídního boje. Tato demagogie měla současně vzbudit v naší zemi i ve světě dojem, že jde o „všenárodní vlastenecké hnutí“. Takovémuto ovzduší podlehli i mnozí čestní komunisté a poctiví občané naší republiky, kteří vinou celkové dezinformace i hluboce chybného prohlášení PÚV KSČ nebyli s to rychle rozeznat skutečnou pravdu. Leckteří z nich se dopouštěli činů, jež odporovaly jejich skutečnému přesvědčení. Postupně se sami přesvědčili a přesvědčují o správnosti internacionální pomoci spojenců, tehdejších svých postojů a činů upřímně litují a poctivou prací vyjadřují svou oddanost věci socialismu.“</a:t>
            </a:r>
          </a:p>
        </p:txBody>
      </p:sp>
      <p:pic>
        <p:nvPicPr>
          <p:cNvPr id="12293" name="Picture 14"/>
          <p:cNvPicPr>
            <a:picLocks noChangeAspect="1" noChangeArrowheads="1"/>
          </p:cNvPicPr>
          <p:nvPr/>
        </p:nvPicPr>
        <p:blipFill>
          <a:blip r:embed="rId4">
            <a:extLst>
              <a:ext uri="{28A0092B-C50C-407E-A947-70E740481C1C}">
                <a14:useLocalDpi xmlns:a14="http://schemas.microsoft.com/office/drawing/2010/main" val="0"/>
              </a:ext>
            </a:extLst>
          </a:blip>
          <a:srcRect l="4024" r="18448"/>
          <a:stretch>
            <a:fillRect/>
          </a:stretch>
        </p:blipFill>
        <p:spPr bwMode="auto">
          <a:xfrm>
            <a:off x="179388" y="3667125"/>
            <a:ext cx="3455987"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263" y="4098925"/>
            <a:ext cx="352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9725" y="4098925"/>
            <a:ext cx="352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3963" y="4098925"/>
            <a:ext cx="352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7925" y="4098925"/>
            <a:ext cx="352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4325" y="4098925"/>
            <a:ext cx="352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6125" y="4098925"/>
            <a:ext cx="3524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5163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179388" y="188913"/>
            <a:ext cx="8964612" cy="648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5000" b="0">
                <a:solidFill>
                  <a:srgbClr val="FF3300"/>
                </a:solidFill>
                <a:latin typeface="Arial Black" pitchFamily="34" charset="0"/>
              </a:rPr>
              <a:t>Vítězství normalizátorů</a:t>
            </a:r>
            <a:r>
              <a:rPr lang="cs-CZ" altLang="cs-CZ" sz="5000" b="0">
                <a:solidFill>
                  <a:schemeClr val="bg1"/>
                </a:solidFill>
                <a:latin typeface="Arial Black" pitchFamily="34" charset="0"/>
              </a:rPr>
              <a:t> </a:t>
            </a:r>
          </a:p>
          <a:p>
            <a:pPr eaLnBrk="1" hangingPunct="1">
              <a:spcBef>
                <a:spcPct val="0"/>
              </a:spcBef>
              <a:buFontTx/>
              <a:buNone/>
            </a:pPr>
            <a:r>
              <a:rPr lang="cs-CZ" altLang="cs-CZ" sz="4000" b="0">
                <a:solidFill>
                  <a:srgbClr val="FF3300"/>
                </a:solidFill>
                <a:latin typeface="Arial Black" pitchFamily="34" charset="0"/>
              </a:rPr>
              <a:t>XIV. sjezd KSČ</a:t>
            </a:r>
          </a:p>
          <a:p>
            <a:pPr eaLnBrk="1" hangingPunct="1">
              <a:spcBef>
                <a:spcPct val="0"/>
              </a:spcBef>
              <a:buFontTx/>
              <a:buNone/>
            </a:pPr>
            <a:r>
              <a:rPr lang="cs-CZ" altLang="cs-CZ" sz="2200" b="0">
                <a:solidFill>
                  <a:schemeClr val="bg1"/>
                </a:solidFill>
              </a:rPr>
              <a:t>květen 1971</a:t>
            </a:r>
          </a:p>
          <a:p>
            <a:pPr eaLnBrk="1" hangingPunct="1">
              <a:spcBef>
                <a:spcPct val="0"/>
              </a:spcBef>
              <a:buFontTx/>
              <a:buNone/>
            </a:pPr>
            <a:r>
              <a:rPr lang="cs-CZ" altLang="cs-CZ" sz="2200" b="0">
                <a:solidFill>
                  <a:srgbClr val="FF3300"/>
                </a:solidFill>
              </a:rPr>
              <a:t>„Leninskou cestou za další rozvoj naší socialistické vlasti“</a:t>
            </a:r>
          </a:p>
          <a:p>
            <a:pPr eaLnBrk="1" hangingPunct="1">
              <a:spcBef>
                <a:spcPct val="0"/>
              </a:spcBef>
              <a:buFontTx/>
              <a:buNone/>
            </a:pPr>
            <a:r>
              <a:rPr lang="cs-CZ" altLang="cs-CZ" sz="2200" b="0">
                <a:solidFill>
                  <a:schemeClr val="bg1"/>
                </a:solidFill>
              </a:rPr>
              <a:t>konstatována plná konsolidace </a:t>
            </a:r>
          </a:p>
          <a:p>
            <a:pPr eaLnBrk="1" hangingPunct="1">
              <a:spcBef>
                <a:spcPct val="0"/>
              </a:spcBef>
              <a:buFontTx/>
              <a:buNone/>
            </a:pPr>
            <a:r>
              <a:rPr lang="cs-CZ" altLang="cs-CZ" sz="2200" b="0">
                <a:solidFill>
                  <a:schemeClr val="bg1"/>
                </a:solidFill>
              </a:rPr>
              <a:t>strany a společnosti</a:t>
            </a:r>
          </a:p>
          <a:p>
            <a:pPr eaLnBrk="1" hangingPunct="1">
              <a:spcBef>
                <a:spcPct val="0"/>
              </a:spcBef>
              <a:buFontTx/>
              <a:buNone/>
            </a:pPr>
            <a:endParaRPr lang="cs-CZ" altLang="cs-CZ" sz="2200" b="0">
              <a:solidFill>
                <a:schemeClr val="bg1"/>
              </a:solidFill>
            </a:endParaRPr>
          </a:p>
          <a:p>
            <a:pPr eaLnBrk="1" hangingPunct="1">
              <a:spcBef>
                <a:spcPct val="0"/>
              </a:spcBef>
              <a:buFontTx/>
              <a:buNone/>
            </a:pPr>
            <a:endParaRPr lang="cs-CZ" altLang="cs-CZ" sz="2200" b="0">
              <a:solidFill>
                <a:schemeClr val="bg1"/>
              </a:solidFill>
            </a:endParaRPr>
          </a:p>
          <a:p>
            <a:pPr eaLnBrk="1" hangingPunct="1">
              <a:spcBef>
                <a:spcPct val="0"/>
              </a:spcBef>
              <a:buFontTx/>
              <a:buNone/>
            </a:pPr>
            <a:endParaRPr lang="cs-CZ" altLang="cs-CZ" sz="2200" b="0">
              <a:solidFill>
                <a:schemeClr val="bg1"/>
              </a:solidFill>
            </a:endParaRPr>
          </a:p>
          <a:p>
            <a:pPr eaLnBrk="1" hangingPunct="1">
              <a:spcBef>
                <a:spcPct val="0"/>
              </a:spcBef>
              <a:buFontTx/>
              <a:buNone/>
            </a:pPr>
            <a:endParaRPr lang="cs-CZ" altLang="cs-CZ" sz="2200" b="0">
              <a:solidFill>
                <a:schemeClr val="bg1"/>
              </a:solidFill>
            </a:endParaRPr>
          </a:p>
          <a:p>
            <a:pPr eaLnBrk="1" hangingPunct="1">
              <a:spcBef>
                <a:spcPct val="0"/>
              </a:spcBef>
              <a:buFontTx/>
              <a:buNone/>
            </a:pPr>
            <a:endParaRPr lang="cs-CZ" altLang="cs-CZ" sz="2200" b="0">
              <a:solidFill>
                <a:schemeClr val="bg1"/>
              </a:solidFill>
            </a:endParaRPr>
          </a:p>
          <a:p>
            <a:pPr eaLnBrk="1" hangingPunct="1">
              <a:spcBef>
                <a:spcPct val="0"/>
              </a:spcBef>
              <a:buFontTx/>
              <a:buNone/>
            </a:pPr>
            <a:endParaRPr lang="cs-CZ" altLang="cs-CZ" sz="2200" b="0">
              <a:solidFill>
                <a:schemeClr val="bg1"/>
              </a:solidFill>
            </a:endParaRPr>
          </a:p>
          <a:p>
            <a:pPr eaLnBrk="1" hangingPunct="1">
              <a:spcBef>
                <a:spcPct val="0"/>
              </a:spcBef>
              <a:buFontTx/>
              <a:buNone/>
            </a:pPr>
            <a:endParaRPr lang="cs-CZ" altLang="cs-CZ" sz="2200" b="0">
              <a:solidFill>
                <a:schemeClr val="bg1"/>
              </a:solidFill>
            </a:endParaRPr>
          </a:p>
          <a:p>
            <a:pPr eaLnBrk="1" hangingPunct="1">
              <a:spcBef>
                <a:spcPct val="0"/>
              </a:spcBef>
              <a:buFontTx/>
              <a:buNone/>
            </a:pPr>
            <a:endParaRPr lang="cs-CZ" altLang="cs-CZ" sz="2200" b="0">
              <a:solidFill>
                <a:schemeClr val="bg1"/>
              </a:solidFill>
            </a:endParaRPr>
          </a:p>
          <a:p>
            <a:pPr eaLnBrk="1" hangingPunct="1">
              <a:spcBef>
                <a:spcPct val="0"/>
              </a:spcBef>
              <a:buFontTx/>
              <a:buNone/>
            </a:pPr>
            <a:endParaRPr lang="cs-CZ" altLang="cs-CZ" sz="2200" b="0">
              <a:solidFill>
                <a:schemeClr val="bg1"/>
              </a:solidFill>
            </a:endParaRPr>
          </a:p>
          <a:p>
            <a:pPr eaLnBrk="1" hangingPunct="1">
              <a:spcBef>
                <a:spcPct val="0"/>
              </a:spcBef>
              <a:buFontTx/>
              <a:buNone/>
            </a:pPr>
            <a:r>
              <a:rPr lang="cs-CZ" altLang="cs-CZ" sz="2200" b="0">
                <a:solidFill>
                  <a:schemeClr val="bg1"/>
                </a:solidFill>
                <a:latin typeface="Arial Black" pitchFamily="34" charset="0"/>
              </a:rPr>
              <a:t>Volby do zastupitelských orgánů</a:t>
            </a:r>
            <a:r>
              <a:rPr lang="cs-CZ" altLang="cs-CZ" sz="2200" b="0">
                <a:solidFill>
                  <a:schemeClr val="bg1"/>
                </a:solidFill>
              </a:rPr>
              <a:t> 26. a 27. listopadu 1971.</a:t>
            </a:r>
          </a:p>
          <a:p>
            <a:pPr eaLnBrk="1" hangingPunct="1">
              <a:spcBef>
                <a:spcPct val="0"/>
              </a:spcBef>
              <a:buFontTx/>
              <a:buNone/>
            </a:pPr>
            <a:r>
              <a:rPr lang="cs-CZ" altLang="cs-CZ" sz="2200" b="0">
                <a:solidFill>
                  <a:srgbClr val="FF3300"/>
                </a:solidFill>
                <a:latin typeface="Arial Black" pitchFamily="34" charset="0"/>
              </a:rPr>
              <a:t>Národní fronta: 99,78 %</a:t>
            </a:r>
            <a:r>
              <a:rPr lang="cs-CZ" altLang="cs-CZ" sz="2200" b="0">
                <a:solidFill>
                  <a:srgbClr val="FF3300"/>
                </a:solidFill>
              </a:rPr>
              <a:t> </a:t>
            </a:r>
          </a:p>
        </p:txBody>
      </p:sp>
      <p:pic>
        <p:nvPicPr>
          <p:cNvPr id="133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688" y="2276475"/>
            <a:ext cx="5040312"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2" name="AutoShape 6"/>
          <p:cNvSpPr>
            <a:spLocks noChangeArrowheads="1"/>
          </p:cNvSpPr>
          <p:nvPr/>
        </p:nvSpPr>
        <p:spPr bwMode="auto">
          <a:xfrm>
            <a:off x="684213" y="3141663"/>
            <a:ext cx="2808287" cy="2592387"/>
          </a:xfrm>
          <a:prstGeom prst="star5">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a:p>
        </p:txBody>
      </p:sp>
    </p:spTree>
    <p:extLst>
      <p:ext uri="{BB962C8B-B14F-4D97-AF65-F5344CB8AC3E}">
        <p14:creationId xmlns:p14="http://schemas.microsoft.com/office/powerpoint/2010/main" val="2369723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79388" y="0"/>
            <a:ext cx="6048375"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3000" b="0">
                <a:solidFill>
                  <a:srgbClr val="FF3300"/>
                </a:solidFill>
                <a:latin typeface="Arial Black" pitchFamily="34" charset="0"/>
              </a:rPr>
              <a:t>nepsaná </a:t>
            </a:r>
            <a:br>
              <a:rPr lang="cs-CZ" altLang="cs-CZ" sz="3000" b="0">
                <a:solidFill>
                  <a:srgbClr val="FF3300"/>
                </a:solidFill>
                <a:latin typeface="Arial Black" pitchFamily="34" charset="0"/>
              </a:rPr>
            </a:br>
            <a:r>
              <a:rPr lang="cs-CZ" altLang="cs-CZ" sz="3000" b="0">
                <a:solidFill>
                  <a:srgbClr val="FF3300"/>
                </a:solidFill>
                <a:latin typeface="Arial Black" pitchFamily="34" charset="0"/>
              </a:rPr>
              <a:t>„společenská smlouva“</a:t>
            </a:r>
            <a:r>
              <a:rPr lang="cs-CZ" altLang="cs-CZ" sz="3000" b="0">
                <a:solidFill>
                  <a:schemeClr val="bg1"/>
                </a:solidFill>
              </a:rPr>
              <a:t> </a:t>
            </a:r>
            <a:br>
              <a:rPr lang="cs-CZ" altLang="cs-CZ" sz="3000" b="0">
                <a:solidFill>
                  <a:schemeClr val="bg1"/>
                </a:solidFill>
              </a:rPr>
            </a:br>
            <a:endParaRPr lang="cs-CZ" altLang="cs-CZ" sz="3000" b="0">
              <a:solidFill>
                <a:schemeClr val="bg1"/>
              </a:solidFill>
            </a:endParaRPr>
          </a:p>
          <a:p>
            <a:pPr eaLnBrk="1" hangingPunct="1">
              <a:spcBef>
                <a:spcPct val="0"/>
              </a:spcBef>
            </a:pPr>
            <a:r>
              <a:rPr lang="cs-CZ" altLang="cs-CZ" sz="2200" b="0">
                <a:solidFill>
                  <a:schemeClr val="bg1"/>
                </a:solidFill>
              </a:rPr>
              <a:t> pasivita = výhody, zajištění základních potřeb </a:t>
            </a:r>
          </a:p>
          <a:p>
            <a:pPr eaLnBrk="1" hangingPunct="1">
              <a:spcBef>
                <a:spcPct val="0"/>
              </a:spcBef>
              <a:buFontTx/>
              <a:buNone/>
            </a:pPr>
            <a:r>
              <a:rPr lang="cs-CZ" altLang="cs-CZ" sz="2200" b="0">
                <a:solidFill>
                  <a:schemeClr val="bg1"/>
                </a:solidFill>
              </a:rPr>
              <a:t>kritika = kriminál</a:t>
            </a:r>
          </a:p>
          <a:p>
            <a:pPr eaLnBrk="1" hangingPunct="1">
              <a:spcBef>
                <a:spcPct val="0"/>
              </a:spcBef>
              <a:buFontTx/>
              <a:buNone/>
            </a:pPr>
            <a:r>
              <a:rPr lang="cs-CZ" altLang="cs-CZ" sz="2200" b="0">
                <a:solidFill>
                  <a:schemeClr val="bg1"/>
                </a:solidFill>
              </a:rPr>
              <a:t>sociální korupce a marasmus</a:t>
            </a:r>
          </a:p>
          <a:p>
            <a:pPr eaLnBrk="1" hangingPunct="1">
              <a:spcBef>
                <a:spcPct val="0"/>
              </a:spcBef>
              <a:buFontTx/>
              <a:buNone/>
            </a:pPr>
            <a:r>
              <a:rPr lang="cs-CZ" altLang="cs-CZ" sz="2200" b="0">
                <a:solidFill>
                  <a:schemeClr val="bg1"/>
                </a:solidFill>
              </a:rPr>
              <a:t>„pseudokonzum“</a:t>
            </a:r>
          </a:p>
          <a:p>
            <a:pPr eaLnBrk="1" hangingPunct="1">
              <a:spcBef>
                <a:spcPct val="0"/>
              </a:spcBef>
              <a:buFontTx/>
              <a:buNone/>
            </a:pPr>
            <a:r>
              <a:rPr lang="cs-CZ" altLang="cs-CZ" sz="2200" b="0">
                <a:solidFill>
                  <a:schemeClr val="bg1"/>
                </a:solidFill>
              </a:rPr>
              <a:t>přídavky na děti, manželské půjčky, automobil, 2 programy televize, výstavba panelových sídlišť, D1</a:t>
            </a:r>
          </a:p>
          <a:p>
            <a:pPr eaLnBrk="1" hangingPunct="1">
              <a:spcBef>
                <a:spcPct val="0"/>
              </a:spcBef>
              <a:buFontTx/>
              <a:buNone/>
            </a:pPr>
            <a:r>
              <a:rPr lang="cs-CZ" altLang="cs-CZ" sz="2500" b="0">
                <a:solidFill>
                  <a:schemeClr val="bg1"/>
                </a:solidFill>
              </a:rPr>
              <a:t>drastické omezení cest za hranice</a:t>
            </a:r>
          </a:p>
          <a:p>
            <a:pPr eaLnBrk="1" hangingPunct="1">
              <a:spcBef>
                <a:spcPct val="0"/>
              </a:spcBef>
              <a:buFontTx/>
              <a:buNone/>
            </a:pPr>
            <a:endParaRPr lang="cs-CZ" altLang="cs-CZ" sz="2200" b="0">
              <a:solidFill>
                <a:schemeClr val="bg1"/>
              </a:solidFill>
            </a:endParaRPr>
          </a:p>
          <a:p>
            <a:pPr eaLnBrk="1" hangingPunct="1">
              <a:spcBef>
                <a:spcPct val="0"/>
              </a:spcBef>
            </a:pPr>
            <a:r>
              <a:rPr lang="cs-CZ" altLang="cs-CZ" sz="2200" b="0">
                <a:solidFill>
                  <a:schemeClr val="bg1"/>
                </a:solidFill>
              </a:rPr>
              <a:t> upevnění vztahů k RVHP - od pol. 70. let hospodářské problémy, stagnace</a:t>
            </a:r>
          </a:p>
        </p:txBody>
      </p:sp>
      <p:sp>
        <p:nvSpPr>
          <p:cNvPr id="14339" name="Line 7"/>
          <p:cNvSpPr>
            <a:spLocks noChangeShapeType="1"/>
          </p:cNvSpPr>
          <p:nvPr/>
        </p:nvSpPr>
        <p:spPr bwMode="auto">
          <a:xfrm>
            <a:off x="250825" y="1125538"/>
            <a:ext cx="6049963" cy="0"/>
          </a:xfrm>
          <a:prstGeom prst="line">
            <a:avLst/>
          </a:prstGeom>
          <a:noFill/>
          <a:ln w="1270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143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349875"/>
            <a:ext cx="1824038"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5372100"/>
            <a:ext cx="2016125"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404813"/>
            <a:ext cx="2843212" cy="250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3141663"/>
            <a:ext cx="2843212"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4791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188640"/>
            <a:ext cx="6668813" cy="630942"/>
          </a:xfrm>
          <a:prstGeom prst="rect">
            <a:avLst/>
          </a:prstGeom>
        </p:spPr>
        <p:txBody>
          <a:bodyPr wrap="none">
            <a:spAutoFit/>
          </a:bodyPr>
          <a:lstStyle/>
          <a:p>
            <a:r>
              <a:rPr lang="pt-BR" sz="3500" b="1" dirty="0" smtClean="0">
                <a:solidFill>
                  <a:srgbClr val="FFFFFF"/>
                </a:solidFill>
              </a:rPr>
              <a:t>VÁCLAV </a:t>
            </a:r>
            <a:r>
              <a:rPr lang="pt-BR" sz="3500" b="1" dirty="0">
                <a:solidFill>
                  <a:srgbClr val="FFFFFF"/>
                </a:solidFill>
              </a:rPr>
              <a:t>HAVEL O </a:t>
            </a:r>
            <a:r>
              <a:rPr lang="pt-BR" sz="3500" b="1" dirty="0" smtClean="0">
                <a:solidFill>
                  <a:srgbClr val="FFFFFF"/>
                </a:solidFill>
              </a:rPr>
              <a:t>70. </a:t>
            </a:r>
            <a:r>
              <a:rPr lang="pt-BR" sz="3500" b="1" dirty="0">
                <a:solidFill>
                  <a:srgbClr val="FFFFFF"/>
                </a:solidFill>
              </a:rPr>
              <a:t>LETECH</a:t>
            </a:r>
            <a:endParaRPr lang="cs-CZ" sz="3500" b="1" dirty="0">
              <a:solidFill>
                <a:srgbClr val="FFFFFF"/>
              </a:solidFill>
            </a:endParaRPr>
          </a:p>
        </p:txBody>
      </p:sp>
      <p:sp>
        <p:nvSpPr>
          <p:cNvPr id="5" name="Obdélník 4"/>
          <p:cNvSpPr/>
          <p:nvPr/>
        </p:nvSpPr>
        <p:spPr>
          <a:xfrm>
            <a:off x="467544" y="1052736"/>
            <a:ext cx="4608512" cy="4154983"/>
          </a:xfrm>
          <a:prstGeom prst="rect">
            <a:avLst/>
          </a:prstGeom>
        </p:spPr>
        <p:txBody>
          <a:bodyPr wrap="square">
            <a:spAutoFit/>
          </a:bodyPr>
          <a:lstStyle/>
          <a:p>
            <a:r>
              <a:rPr lang="cs-CZ" sz="2200" i="1" dirty="0" smtClean="0"/>
              <a:t>"John Lennon jednou řekl, že sedmdesátá léta stála za hovno. </a:t>
            </a:r>
            <a:br>
              <a:rPr lang="cs-CZ" sz="2200" i="1" dirty="0" smtClean="0"/>
            </a:br>
            <a:r>
              <a:rPr lang="cs-CZ" sz="2200" i="1" dirty="0" smtClean="0"/>
              <a:t>O to ponuřejší byla v Československu…"</a:t>
            </a:r>
          </a:p>
          <a:p>
            <a:endParaRPr lang="cs-CZ" sz="2200" i="1" dirty="0" smtClean="0"/>
          </a:p>
          <a:p>
            <a:r>
              <a:rPr lang="cs-CZ" sz="2200" i="1" dirty="0" smtClean="0"/>
              <a:t>"Mně osobně splývá první polovina sedmdesátých let v jednu beztvarou mlhovinu, nedokázal bych už třebas říct, čím se lišil rok 1972 od roku 1973."</a:t>
            </a:r>
          </a:p>
          <a:p>
            <a:endParaRPr lang="cs-CZ" sz="2200" i="1" dirty="0" smtClean="0"/>
          </a:p>
          <a:p>
            <a:r>
              <a:rPr lang="cs-CZ" sz="2200" i="1" dirty="0" smtClean="0"/>
              <a:t>"... éra rezignované apatie a obsáhlé demoralizace, .... éra šedivě konzumní společnosti" </a:t>
            </a:r>
            <a:endParaRPr lang="cs-CZ" sz="2200" i="1" dirty="0"/>
          </a:p>
        </p:txBody>
      </p:sp>
      <p:sp>
        <p:nvSpPr>
          <p:cNvPr id="6" name="Obdélník 5"/>
          <p:cNvSpPr/>
          <p:nvPr/>
        </p:nvSpPr>
        <p:spPr>
          <a:xfrm>
            <a:off x="395536" y="5949280"/>
            <a:ext cx="7704856" cy="769441"/>
          </a:xfrm>
          <a:prstGeom prst="rect">
            <a:avLst/>
          </a:prstGeom>
        </p:spPr>
        <p:txBody>
          <a:bodyPr wrap="square">
            <a:spAutoFit/>
          </a:bodyPr>
          <a:lstStyle/>
          <a:p>
            <a:pPr marL="342900" indent="-342900">
              <a:buFont typeface="Arial"/>
              <a:buChar char="•"/>
            </a:pPr>
            <a:r>
              <a:rPr lang="cs-CZ" sz="2200" dirty="0" smtClean="0"/>
              <a:t>Pamětníkům se první polovina 70. let vybavuje jako </a:t>
            </a:r>
            <a:r>
              <a:rPr lang="cs-CZ" sz="2200" b="1" dirty="0" smtClean="0"/>
              <a:t>nejasná šmouha, v níž neexistovaly žádné milníky a události</a:t>
            </a:r>
            <a:endParaRPr lang="cs-CZ" sz="2200" b="1" dirty="0"/>
          </a:p>
        </p:txBody>
      </p:sp>
      <p:pic>
        <p:nvPicPr>
          <p:cNvPr id="7" name="Picture 6"/>
          <p:cNvPicPr>
            <a:picLocks noChangeAspect="1"/>
          </p:cNvPicPr>
          <p:nvPr/>
        </p:nvPicPr>
        <p:blipFill>
          <a:blip r:embed="rId2" cstate="print"/>
          <a:stretch>
            <a:fillRect/>
          </a:stretch>
        </p:blipFill>
        <p:spPr>
          <a:xfrm>
            <a:off x="5148064" y="1196752"/>
            <a:ext cx="3699494" cy="2520280"/>
          </a:xfrm>
          <a:prstGeom prst="rect">
            <a:avLst/>
          </a:prstGeom>
        </p:spPr>
      </p:pic>
      <p:sp>
        <p:nvSpPr>
          <p:cNvPr id="8" name="Rectangle 7"/>
          <p:cNvSpPr/>
          <p:nvPr/>
        </p:nvSpPr>
        <p:spPr>
          <a:xfrm>
            <a:off x="7380312" y="3645024"/>
            <a:ext cx="1443199" cy="276999"/>
          </a:xfrm>
          <a:prstGeom prst="rect">
            <a:avLst/>
          </a:prstGeom>
        </p:spPr>
        <p:txBody>
          <a:bodyPr wrap="none">
            <a:spAutoFit/>
          </a:bodyPr>
          <a:lstStyle/>
          <a:p>
            <a:r>
              <a:rPr lang="en-US" sz="1200" dirty="0" err="1"/>
              <a:t>foto</a:t>
            </a:r>
            <a:r>
              <a:rPr lang="en-US" sz="1200" dirty="0"/>
              <a:t>: </a:t>
            </a:r>
            <a:r>
              <a:rPr lang="en-US" sz="1200" dirty="0" err="1"/>
              <a:t>Oldřich</a:t>
            </a:r>
            <a:r>
              <a:rPr lang="en-US" sz="1200" dirty="0"/>
              <a:t> </a:t>
            </a:r>
            <a:r>
              <a:rPr lang="en-US" sz="1200" dirty="0" err="1"/>
              <a:t>Škácha</a:t>
            </a:r>
            <a:r>
              <a:rPr lang="en-US" sz="1200" dirty="0"/>
              <a:t> </a:t>
            </a:r>
          </a:p>
        </p:txBody>
      </p:sp>
    </p:spTree>
    <p:extLst>
      <p:ext uri="{BB962C8B-B14F-4D97-AF65-F5344CB8AC3E}">
        <p14:creationId xmlns:p14="http://schemas.microsoft.com/office/powerpoint/2010/main" val="16039855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95536" y="260648"/>
            <a:ext cx="4417363" cy="630942"/>
          </a:xfrm>
          <a:prstGeom prst="rect">
            <a:avLst/>
          </a:prstGeom>
        </p:spPr>
        <p:txBody>
          <a:bodyPr wrap="none">
            <a:spAutoFit/>
          </a:bodyPr>
          <a:lstStyle/>
          <a:p>
            <a:r>
              <a:rPr lang="cs-CZ" sz="3500" b="1" dirty="0" smtClean="0">
                <a:solidFill>
                  <a:srgbClr val="FFFFFF"/>
                </a:solidFill>
              </a:rPr>
              <a:t>1975 DOPIS HUSÁKOVI</a:t>
            </a:r>
            <a:endParaRPr lang="cs-CZ" sz="3500" b="1" dirty="0">
              <a:solidFill>
                <a:srgbClr val="FFFFFF"/>
              </a:solidFill>
            </a:endParaRPr>
          </a:p>
        </p:txBody>
      </p:sp>
      <p:sp>
        <p:nvSpPr>
          <p:cNvPr id="6" name="Obdélník 4"/>
          <p:cNvSpPr/>
          <p:nvPr/>
        </p:nvSpPr>
        <p:spPr>
          <a:xfrm>
            <a:off x="191409" y="900987"/>
            <a:ext cx="6696744" cy="5170646"/>
          </a:xfrm>
          <a:prstGeom prst="rect">
            <a:avLst/>
          </a:prstGeom>
        </p:spPr>
        <p:txBody>
          <a:bodyPr wrap="square">
            <a:spAutoFit/>
          </a:bodyPr>
          <a:lstStyle/>
          <a:p>
            <a:r>
              <a:rPr lang="cs-CZ" sz="2200" dirty="0" smtClean="0"/>
              <a:t>Normalizační režim našel prostředky </a:t>
            </a:r>
            <a:br>
              <a:rPr lang="cs-CZ" sz="2200" dirty="0" smtClean="0"/>
            </a:br>
            <a:r>
              <a:rPr lang="cs-CZ" sz="2200" dirty="0" smtClean="0"/>
              <a:t>jak </a:t>
            </a:r>
            <a:r>
              <a:rPr lang="cs-CZ" sz="2200" b="1" dirty="0" smtClean="0"/>
              <a:t>pacifikovat</a:t>
            </a:r>
            <a:r>
              <a:rPr lang="cs-CZ" sz="2200" dirty="0" smtClean="0"/>
              <a:t> kritiky</a:t>
            </a:r>
          </a:p>
          <a:p>
            <a:r>
              <a:rPr lang="cs-CZ" sz="2200" dirty="0" smtClean="0"/>
              <a:t>(pendrekový zákon, čistky, strach, </a:t>
            </a:r>
          </a:p>
          <a:p>
            <a:r>
              <a:rPr lang="cs-CZ" sz="2200" dirty="0" smtClean="0"/>
              <a:t>vyhazovy ze zaměstnání) </a:t>
            </a:r>
          </a:p>
          <a:p>
            <a:endParaRPr lang="cs-CZ" sz="2200" dirty="0" smtClean="0"/>
          </a:p>
          <a:p>
            <a:r>
              <a:rPr lang="cs-CZ" sz="2200" dirty="0" smtClean="0"/>
              <a:t>Václav Havel odchází z Prahy na </a:t>
            </a:r>
            <a:r>
              <a:rPr lang="cs-CZ" sz="2200" b="1" dirty="0" smtClean="0"/>
              <a:t>Hrádeček</a:t>
            </a:r>
            <a:r>
              <a:rPr lang="cs-CZ" sz="2200" dirty="0" smtClean="0"/>
              <a:t>, </a:t>
            </a:r>
            <a:br>
              <a:rPr lang="cs-CZ" sz="2200" dirty="0" smtClean="0"/>
            </a:br>
            <a:r>
              <a:rPr lang="cs-CZ" sz="2200" dirty="0" smtClean="0"/>
              <a:t>stahuje se z veřejného života </a:t>
            </a:r>
          </a:p>
          <a:p>
            <a:endParaRPr lang="cs-CZ" sz="2200" dirty="0" smtClean="0"/>
          </a:p>
          <a:p>
            <a:r>
              <a:rPr lang="cs-CZ" sz="2200" dirty="0" smtClean="0"/>
              <a:t>má pocit, že musí něco udělat, </a:t>
            </a:r>
            <a:r>
              <a:rPr lang="cs-CZ" sz="2200" i="1" dirty="0" smtClean="0"/>
              <a:t>„nečekat co udělají oni“,</a:t>
            </a:r>
          </a:p>
          <a:p>
            <a:r>
              <a:rPr lang="cs-CZ" sz="2200" dirty="0" smtClean="0"/>
              <a:t>rok stylizuje </a:t>
            </a:r>
            <a:r>
              <a:rPr lang="cs-CZ" sz="2200" b="1" dirty="0" smtClean="0"/>
              <a:t>dopis prezidentu Husákovi  </a:t>
            </a:r>
          </a:p>
          <a:p>
            <a:pPr marL="342900" indent="-342900">
              <a:buFont typeface="Arial"/>
              <a:buChar char="•"/>
            </a:pPr>
            <a:r>
              <a:rPr lang="cs-CZ" sz="2200" dirty="0" smtClean="0"/>
              <a:t>pregnantní vystřižení morální krize ve společnosti, analyzuje </a:t>
            </a:r>
            <a:r>
              <a:rPr lang="cs-CZ" sz="2200" dirty="0"/>
              <a:t>strach, lhostejnost, sobectví, pokrytectví </a:t>
            </a:r>
            <a:r>
              <a:rPr lang="cs-CZ" sz="2200" dirty="0" smtClean="0"/>
              <a:t/>
            </a:r>
            <a:br>
              <a:rPr lang="cs-CZ" sz="2200" dirty="0" smtClean="0"/>
            </a:br>
            <a:r>
              <a:rPr lang="cs-CZ" sz="2200" dirty="0" smtClean="0"/>
              <a:t>a </a:t>
            </a:r>
            <a:r>
              <a:rPr lang="cs-CZ" sz="2200" dirty="0"/>
              <a:t>ponížení lidí v komunistické společnosti</a:t>
            </a:r>
            <a:endParaRPr lang="cs-CZ" sz="2200" dirty="0" smtClean="0"/>
          </a:p>
          <a:p>
            <a:pPr marL="342900" indent="-342900">
              <a:buFont typeface="Arial"/>
              <a:buChar char="•"/>
            </a:pPr>
            <a:r>
              <a:rPr lang="cs-CZ" sz="2200" dirty="0" smtClean="0"/>
              <a:t>dopisem s vlastním podpisem vystupuje ze stínu, ilegality</a:t>
            </a:r>
            <a:endParaRPr lang="cs-CZ" sz="2200" dirty="0"/>
          </a:p>
        </p:txBody>
      </p:sp>
      <p:pic>
        <p:nvPicPr>
          <p:cNvPr id="7" name="Picture 6"/>
          <p:cNvPicPr>
            <a:picLocks noChangeAspect="1"/>
          </p:cNvPicPr>
          <p:nvPr/>
        </p:nvPicPr>
        <p:blipFill>
          <a:blip r:embed="rId2" cstate="print"/>
          <a:stretch>
            <a:fillRect/>
          </a:stretch>
        </p:blipFill>
        <p:spPr>
          <a:xfrm>
            <a:off x="6078839" y="602933"/>
            <a:ext cx="2939407" cy="2032025"/>
          </a:xfrm>
          <a:prstGeom prst="rect">
            <a:avLst/>
          </a:prstGeom>
        </p:spPr>
      </p:pic>
      <p:pic>
        <p:nvPicPr>
          <p:cNvPr id="9" name="Picture 8"/>
          <p:cNvPicPr>
            <a:picLocks noChangeAspect="1"/>
          </p:cNvPicPr>
          <p:nvPr/>
        </p:nvPicPr>
        <p:blipFill rotWithShape="1">
          <a:blip r:embed="rId3" cstate="print"/>
          <a:srcRect r="6960"/>
          <a:stretch/>
        </p:blipFill>
        <p:spPr>
          <a:xfrm>
            <a:off x="6880346" y="4097699"/>
            <a:ext cx="2137900" cy="1531888"/>
          </a:xfrm>
          <a:prstGeom prst="rect">
            <a:avLst/>
          </a:prstGeom>
        </p:spPr>
      </p:pic>
    </p:spTree>
    <p:extLst>
      <p:ext uri="{BB962C8B-B14F-4D97-AF65-F5344CB8AC3E}">
        <p14:creationId xmlns:p14="http://schemas.microsoft.com/office/powerpoint/2010/main" val="40536338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1520" y="-205472"/>
            <a:ext cx="8496944" cy="7063472"/>
          </a:xfrm>
          <a:prstGeom prst="rect">
            <a:avLst/>
          </a:prstGeom>
          <a:noFill/>
        </p:spPr>
        <p:txBody>
          <a:bodyPr wrap="square" rtlCol="0">
            <a:spAutoFit/>
          </a:bodyPr>
          <a:lstStyle/>
          <a:p>
            <a:endParaRPr lang="cs-CZ" dirty="0"/>
          </a:p>
          <a:p>
            <a:r>
              <a:rPr lang="cs-CZ" sz="1500" i="1" dirty="0"/>
              <a:t> </a:t>
            </a:r>
            <a:r>
              <a:rPr lang="cs-CZ" sz="1500" i="1" dirty="0" smtClean="0"/>
              <a:t>….Odvažuji </a:t>
            </a:r>
            <a:r>
              <a:rPr lang="cs-CZ" sz="1500" i="1" dirty="0"/>
              <a:t>se tvrdit, že – navzdory všem vnějším líbivým faktům – vnitřně naše společnost nejen vůbec zkonsolidována není, ale upadá naopak do stále hlubší krize, do krize v lecčems nebezpečnější než všechny, jež z naší moderní historie pamatujeme</a:t>
            </a:r>
            <a:r>
              <a:rPr lang="cs-CZ" sz="1500" i="1" dirty="0" smtClean="0"/>
              <a:t>.</a:t>
            </a:r>
          </a:p>
          <a:p>
            <a:r>
              <a:rPr lang="cs-CZ" sz="1500" i="1" dirty="0"/>
              <a:t>Pokusím se toto své tvrzení doložit.</a:t>
            </a:r>
          </a:p>
          <a:p>
            <a:r>
              <a:rPr lang="cs-CZ" sz="1500" i="1" dirty="0"/>
              <a:t>Základní otázka, kterou si tu je třeba položit, zní: proč se vlastně lidé chovají tak, jak se chovají; proč dělají vše to, co ve svém souhrnu vytváří ten impozantní dojem totálně jednotné společnosti, totálně podporující svou vládu? Myslím, že každému nepředpojatému pozorovateli je odpověď zřejmá: žene je k tomu strach. Ze strachu, že přijde o své místo, vyučuje učitel ve škole věci, kterým nevěří; ze strachu o svou budoucnost je žák po něm opakuje; ze strachu, že nebude moci pokračovat ve studiu, vstupuje mladý člověk do Svazu mládeže a dělá v něm vše, co je třeba; ze strachu, že jeho syn nebo dcera nebude mít při přijímání na školu potřebný počet bodů v obludném </a:t>
            </a:r>
            <a:r>
              <a:rPr lang="cs-CZ" sz="1500" i="1" dirty="0" err="1"/>
              <a:t>politickobodovacím</a:t>
            </a:r>
            <a:r>
              <a:rPr lang="cs-CZ" sz="1500" i="1" dirty="0"/>
              <a:t> systému, přijímá otec nejrozmanitější funkce a dělá v nich „dobrovolně“ to, co je žádáno. Ze strachu z případných následků se lidé účastní voleb, volí v nich navržené kandidáty a tváří se, jako by ten obřad považovali za skutečné volby; ze strachu o existenci, postavení a kariéru chodí na schůze, odhlasovávají tam vše, co mají, anebo aspoň mlčí; ze strachu provádějí různé ponižující sebekritiky a pokání a nepravdivě vyplňují spoustu ponižujících dotazníků; ze strachu, že je někdo udá, neprojevují veřejně a často ani v soukromí své skutečné názory. Ze strachu z možných existenčních ústrků, ze snahy vylepšit si své postavení a zalíbit se vyšším orgánům vyhlašují pracující ve většině případů své pracovní závazky; z týchž pohnutek zakládají dokonce mnohdy i brigády socialistické práce, vědouce dobře napřed, že jejich hlavním posláním bude, aby o nich bylo referováno v příslušných hlášeních nahoru. Ze strachu chodí lidé na různé oficiální oslavy, manifestace a průvody. Ze strachu, že jim bude znemožňována další práce, hlásí se mnozí vědci a umělci k ideám, v něž ve skutečnosti nevěří, píší věci, které si nemyslí nebo o nichž vědí, že nejsou pravdou, vstupují do oficiálních organizací, účastní se práce, o jejíž hodnotě mají to nejhorší mínění, anebo sami oklešťují a deformují svá díla. Ze snahy zachránit sami sebe mnozí dokonce udávají na jiné, že dělali to, co sami dělali s </a:t>
            </a:r>
            <a:r>
              <a:rPr lang="cs-CZ" sz="1500" i="1" dirty="0" smtClean="0"/>
              <a:t>nimi…</a:t>
            </a:r>
            <a:endParaRPr lang="cs-CZ" sz="1500" i="1" dirty="0"/>
          </a:p>
        </p:txBody>
      </p:sp>
    </p:spTree>
    <p:extLst>
      <p:ext uri="{BB962C8B-B14F-4D97-AF65-F5344CB8AC3E}">
        <p14:creationId xmlns:p14="http://schemas.microsoft.com/office/powerpoint/2010/main" val="2601764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1"/>
          <p:cNvSpPr/>
          <p:nvPr/>
        </p:nvSpPr>
        <p:spPr>
          <a:xfrm>
            <a:off x="251520" y="188640"/>
            <a:ext cx="5929700" cy="630942"/>
          </a:xfrm>
          <a:prstGeom prst="rect">
            <a:avLst/>
          </a:prstGeom>
        </p:spPr>
        <p:txBody>
          <a:bodyPr wrap="none">
            <a:spAutoFit/>
          </a:bodyPr>
          <a:lstStyle/>
          <a:p>
            <a:r>
              <a:rPr lang="cs-CZ" sz="3500" b="1" dirty="0" smtClean="0">
                <a:solidFill>
                  <a:srgbClr val="FFFFFF"/>
                </a:solidFill>
              </a:rPr>
              <a:t>1976 SCHŮZKA HAVEL - JIROUS</a:t>
            </a:r>
            <a:endParaRPr lang="cs-CZ" sz="3500" b="1" dirty="0">
              <a:solidFill>
                <a:srgbClr val="FFFFFF"/>
              </a:solidFill>
            </a:endParaRPr>
          </a:p>
        </p:txBody>
      </p:sp>
      <p:sp>
        <p:nvSpPr>
          <p:cNvPr id="6" name="Obdélník 2"/>
          <p:cNvSpPr/>
          <p:nvPr/>
        </p:nvSpPr>
        <p:spPr>
          <a:xfrm>
            <a:off x="323528" y="1340768"/>
            <a:ext cx="4248472" cy="5170645"/>
          </a:xfrm>
          <a:prstGeom prst="rect">
            <a:avLst/>
          </a:prstGeom>
        </p:spPr>
        <p:txBody>
          <a:bodyPr wrap="square">
            <a:spAutoFit/>
          </a:bodyPr>
          <a:lstStyle/>
          <a:p>
            <a:pPr marL="342900" indent="-342900">
              <a:buFont typeface="Arial"/>
              <a:buChar char="•"/>
            </a:pPr>
            <a:r>
              <a:rPr lang="cs-CZ" sz="2200" b="1" dirty="0" smtClean="0"/>
              <a:t>Havel</a:t>
            </a:r>
            <a:r>
              <a:rPr lang="cs-CZ" sz="2200" dirty="0" smtClean="0"/>
              <a:t> se seznamuje </a:t>
            </a:r>
            <a:br>
              <a:rPr lang="cs-CZ" sz="2200" dirty="0" smtClean="0"/>
            </a:br>
            <a:r>
              <a:rPr lang="cs-CZ" sz="2200" dirty="0" smtClean="0"/>
              <a:t>s nekonformním umělcem </a:t>
            </a:r>
            <a:r>
              <a:rPr lang="cs-CZ" sz="2200" b="1" dirty="0" smtClean="0"/>
              <a:t>Ivanem</a:t>
            </a:r>
            <a:r>
              <a:rPr lang="cs-CZ" sz="2200" dirty="0" smtClean="0"/>
              <a:t> </a:t>
            </a:r>
            <a:r>
              <a:rPr lang="cs-CZ" sz="2200" b="1" dirty="0" smtClean="0"/>
              <a:t>Martinem Jirousem</a:t>
            </a:r>
          </a:p>
          <a:p>
            <a:pPr marL="342900" indent="-342900">
              <a:buFont typeface="Arial"/>
              <a:buChar char="•"/>
            </a:pPr>
            <a:r>
              <a:rPr lang="cs-CZ" sz="2200" dirty="0" smtClean="0"/>
              <a:t>propojení světa intelektuálů </a:t>
            </a:r>
            <a:br>
              <a:rPr lang="cs-CZ" sz="2200" dirty="0" smtClean="0"/>
            </a:br>
            <a:r>
              <a:rPr lang="cs-CZ" sz="2200" dirty="0" smtClean="0"/>
              <a:t>a nezávislé hudební scény</a:t>
            </a:r>
          </a:p>
          <a:p>
            <a:endParaRPr lang="cs-CZ" sz="2200" dirty="0" smtClean="0"/>
          </a:p>
          <a:p>
            <a:r>
              <a:rPr lang="cs-CZ" sz="2200" dirty="0" smtClean="0"/>
              <a:t>Havel se dozvídá o zatčení hudebníků skupiny </a:t>
            </a:r>
            <a:r>
              <a:rPr lang="cs-CZ" sz="2200" b="1" dirty="0" err="1" smtClean="0"/>
              <a:t>The</a:t>
            </a:r>
            <a:r>
              <a:rPr lang="cs-CZ" sz="2200" b="1" dirty="0" smtClean="0"/>
              <a:t> </a:t>
            </a:r>
            <a:r>
              <a:rPr lang="cs-CZ" sz="2200" b="1" dirty="0" err="1" smtClean="0"/>
              <a:t>Plastic</a:t>
            </a:r>
            <a:r>
              <a:rPr lang="cs-CZ" sz="2200" b="1" dirty="0" smtClean="0"/>
              <a:t> </a:t>
            </a:r>
            <a:r>
              <a:rPr lang="cs-CZ" sz="2200" b="1" dirty="0" err="1" smtClean="0"/>
              <a:t>People</a:t>
            </a:r>
            <a:r>
              <a:rPr lang="cs-CZ" sz="2200" b="1" dirty="0" smtClean="0"/>
              <a:t> </a:t>
            </a:r>
            <a:r>
              <a:rPr lang="cs-CZ" sz="2200" b="1" dirty="0" err="1" smtClean="0"/>
              <a:t>of</a:t>
            </a:r>
            <a:r>
              <a:rPr lang="cs-CZ" sz="2200" b="1" dirty="0" smtClean="0"/>
              <a:t> </a:t>
            </a:r>
            <a:r>
              <a:rPr lang="cs-CZ" sz="2200" b="1" dirty="0" err="1" smtClean="0"/>
              <a:t>the</a:t>
            </a:r>
            <a:r>
              <a:rPr lang="cs-CZ" sz="2200" b="1" dirty="0" smtClean="0"/>
              <a:t> </a:t>
            </a:r>
            <a:r>
              <a:rPr lang="cs-CZ" sz="2200" b="1" dirty="0" err="1" smtClean="0"/>
              <a:t>Universe</a:t>
            </a:r>
            <a:r>
              <a:rPr lang="cs-CZ" sz="2200" b="1" dirty="0" smtClean="0"/>
              <a:t> </a:t>
            </a:r>
            <a:br>
              <a:rPr lang="cs-CZ" sz="2200" b="1" dirty="0" smtClean="0"/>
            </a:br>
            <a:r>
              <a:rPr lang="cs-CZ" sz="2200" dirty="0" smtClean="0"/>
              <a:t>a chystaném procesu</a:t>
            </a:r>
          </a:p>
          <a:p>
            <a:endParaRPr lang="cs-CZ" sz="2200" dirty="0" smtClean="0"/>
          </a:p>
          <a:p>
            <a:pPr marL="342900" indent="-342900">
              <a:buFont typeface="Arial"/>
              <a:buChar char="•"/>
            </a:pPr>
            <a:r>
              <a:rPr lang="cs-CZ" sz="2200" dirty="0" smtClean="0"/>
              <a:t>Havel přesvědčuje okolí, </a:t>
            </a:r>
            <a:br>
              <a:rPr lang="cs-CZ" sz="2200" dirty="0" smtClean="0"/>
            </a:br>
            <a:r>
              <a:rPr lang="cs-CZ" sz="2200" dirty="0" smtClean="0"/>
              <a:t>že je třeba se </a:t>
            </a:r>
            <a:r>
              <a:rPr lang="cs-CZ" sz="2200" b="1" dirty="0" smtClean="0"/>
              <a:t>nezávislých „chuligánů“ zastat</a:t>
            </a:r>
          </a:p>
          <a:p>
            <a:endParaRPr lang="cs-CZ" sz="2200" dirty="0" smtClean="0"/>
          </a:p>
        </p:txBody>
      </p:sp>
      <p:pic>
        <p:nvPicPr>
          <p:cNvPr id="7" name="Picture 6"/>
          <p:cNvPicPr>
            <a:picLocks noChangeAspect="1"/>
          </p:cNvPicPr>
          <p:nvPr/>
        </p:nvPicPr>
        <p:blipFill>
          <a:blip r:embed="rId2" cstate="print"/>
          <a:stretch>
            <a:fillRect/>
          </a:stretch>
        </p:blipFill>
        <p:spPr>
          <a:xfrm>
            <a:off x="4725508" y="1196751"/>
            <a:ext cx="3405307" cy="230425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print"/>
          <a:stretch>
            <a:fillRect/>
          </a:stretch>
        </p:blipFill>
        <p:spPr>
          <a:xfrm>
            <a:off x="4716016" y="3645024"/>
            <a:ext cx="3456384" cy="2592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24217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88640"/>
            <a:ext cx="5426486" cy="630942"/>
          </a:xfrm>
          <a:prstGeom prst="rect">
            <a:avLst/>
          </a:prstGeom>
        </p:spPr>
        <p:txBody>
          <a:bodyPr wrap="none">
            <a:spAutoFit/>
          </a:bodyPr>
          <a:lstStyle/>
          <a:p>
            <a:r>
              <a:rPr lang="cs-CZ" sz="3500" b="1" dirty="0" smtClean="0">
                <a:solidFill>
                  <a:srgbClr val="FFFFFF"/>
                </a:solidFill>
              </a:rPr>
              <a:t>HELSINSKÁ KONFERENCE</a:t>
            </a:r>
            <a:endParaRPr lang="cs-CZ" sz="3500" b="1" dirty="0">
              <a:solidFill>
                <a:srgbClr val="FFFFFF"/>
              </a:solidFill>
            </a:endParaRPr>
          </a:p>
        </p:txBody>
      </p:sp>
      <p:sp>
        <p:nvSpPr>
          <p:cNvPr id="3" name="Obdélník 2"/>
          <p:cNvSpPr/>
          <p:nvPr/>
        </p:nvSpPr>
        <p:spPr>
          <a:xfrm>
            <a:off x="179512" y="1268760"/>
            <a:ext cx="8352928" cy="4154983"/>
          </a:xfrm>
          <a:prstGeom prst="rect">
            <a:avLst/>
          </a:prstGeom>
        </p:spPr>
        <p:txBody>
          <a:bodyPr wrap="square">
            <a:spAutoFit/>
          </a:bodyPr>
          <a:lstStyle/>
          <a:p>
            <a:r>
              <a:rPr lang="cs-CZ" sz="2200" b="1" dirty="0" smtClean="0"/>
              <a:t>Studená válka</a:t>
            </a:r>
          </a:p>
          <a:p>
            <a:pPr>
              <a:buFont typeface="Arial" pitchFamily="34" charset="0"/>
              <a:buChar char="•"/>
            </a:pPr>
            <a:r>
              <a:rPr lang="cs-CZ" sz="2200" dirty="0" smtClean="0"/>
              <a:t> uvolnění v mezinárodních vztazích </a:t>
            </a:r>
          </a:p>
          <a:p>
            <a:pPr>
              <a:buFont typeface="Arial" pitchFamily="34" charset="0"/>
              <a:buChar char="•"/>
            </a:pPr>
            <a:r>
              <a:rPr lang="cs-CZ" sz="2200" dirty="0" smtClean="0"/>
              <a:t> politika rovnováhy Z </a:t>
            </a:r>
            <a:r>
              <a:rPr lang="cs-CZ" sz="2200" dirty="0" err="1" smtClean="0"/>
              <a:t>x</a:t>
            </a:r>
            <a:r>
              <a:rPr lang="cs-CZ" sz="2200" dirty="0" smtClean="0"/>
              <a:t> V</a:t>
            </a:r>
          </a:p>
          <a:p>
            <a:pPr>
              <a:buFont typeface="Arial" pitchFamily="34" charset="0"/>
              <a:buChar char="•"/>
            </a:pPr>
            <a:r>
              <a:rPr lang="cs-CZ" sz="2200" dirty="0"/>
              <a:t> </a:t>
            </a:r>
            <a:r>
              <a:rPr lang="cs-CZ" sz="2200" dirty="0" smtClean="0"/>
              <a:t>zmírnění konfrontace ve zbrojení </a:t>
            </a:r>
          </a:p>
          <a:p>
            <a:pPr>
              <a:buFont typeface="Arial" pitchFamily="34" charset="0"/>
              <a:buChar char="•"/>
            </a:pPr>
            <a:endParaRPr lang="cs-CZ" sz="2200" dirty="0" smtClean="0"/>
          </a:p>
          <a:p>
            <a:pPr>
              <a:buFont typeface="Arial" pitchFamily="34" charset="0"/>
              <a:buChar char="•"/>
            </a:pPr>
            <a:r>
              <a:rPr lang="cs-CZ" sz="2200" dirty="0" smtClean="0"/>
              <a:t> přípravné rozhovory od roku 1972</a:t>
            </a:r>
          </a:p>
          <a:p>
            <a:pPr>
              <a:buFont typeface="Arial" pitchFamily="34" charset="0"/>
              <a:buChar char="•"/>
            </a:pPr>
            <a:r>
              <a:rPr lang="cs-CZ" sz="2200" dirty="0" smtClean="0"/>
              <a:t> snaha západoevropských států najít </a:t>
            </a:r>
          </a:p>
          <a:p>
            <a:r>
              <a:rPr lang="cs-CZ" sz="2200" dirty="0" smtClean="0"/>
              <a:t>   vlastní identitu vůči východu</a:t>
            </a:r>
          </a:p>
          <a:p>
            <a:r>
              <a:rPr lang="cs-CZ" sz="2200" dirty="0"/>
              <a:t> </a:t>
            </a:r>
            <a:r>
              <a:rPr lang="cs-CZ" sz="2200" dirty="0" smtClean="0"/>
              <a:t>  (vymanit se ze závislosti na USA)</a:t>
            </a:r>
          </a:p>
          <a:p>
            <a:pPr>
              <a:buFont typeface="Arial" pitchFamily="34" charset="0"/>
              <a:buChar char="•"/>
            </a:pPr>
            <a:endParaRPr lang="cs-CZ" sz="2200" dirty="0" smtClean="0"/>
          </a:p>
          <a:p>
            <a:r>
              <a:rPr lang="cs-CZ" sz="2200" b="1" dirty="0" smtClean="0"/>
              <a:t>Závěrečný akt </a:t>
            </a:r>
            <a:r>
              <a:rPr lang="cs-CZ" sz="2200" dirty="0" smtClean="0"/>
              <a:t>podepsalo 35 zemí</a:t>
            </a:r>
          </a:p>
          <a:p>
            <a:r>
              <a:rPr lang="cs-CZ" sz="2200" dirty="0" smtClean="0"/>
              <a:t>zahrnoval tři okruhy (koše) ➛ </a:t>
            </a:r>
            <a:endParaRPr lang="cs-CZ" sz="2200" dirty="0"/>
          </a:p>
        </p:txBody>
      </p:sp>
      <p:pic>
        <p:nvPicPr>
          <p:cNvPr id="7" name="Picture 6"/>
          <p:cNvPicPr>
            <a:picLocks noChangeAspect="1"/>
          </p:cNvPicPr>
          <p:nvPr/>
        </p:nvPicPr>
        <p:blipFill rotWithShape="1">
          <a:blip r:embed="rId3" cstate="print"/>
          <a:srcRect l="3661" r="35330"/>
          <a:stretch/>
        </p:blipFill>
        <p:spPr>
          <a:xfrm>
            <a:off x="5477907" y="1556792"/>
            <a:ext cx="3660108" cy="3960440"/>
          </a:xfrm>
          <a:prstGeom prst="rect">
            <a:avLst/>
          </a:prstGeom>
        </p:spPr>
      </p:pic>
    </p:spTree>
    <p:extLst>
      <p:ext uri="{BB962C8B-B14F-4D97-AF65-F5344CB8AC3E}">
        <p14:creationId xmlns:p14="http://schemas.microsoft.com/office/powerpoint/2010/main" val="23506442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323850" y="260350"/>
            <a:ext cx="5040313" cy="642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5000" b="0">
                <a:solidFill>
                  <a:schemeClr val="bg1"/>
                </a:solidFill>
                <a:latin typeface="Arial Black" pitchFamily="34" charset="0"/>
              </a:rPr>
              <a:t>normalizace </a:t>
            </a:r>
          </a:p>
          <a:p>
            <a:pPr eaLnBrk="1" hangingPunct="1">
              <a:spcBef>
                <a:spcPct val="0"/>
              </a:spcBef>
              <a:buFontTx/>
              <a:buNone/>
            </a:pPr>
            <a:endParaRPr lang="cs-CZ" altLang="cs-CZ" sz="2000" b="0">
              <a:solidFill>
                <a:schemeClr val="bg1"/>
              </a:solidFill>
            </a:endParaRPr>
          </a:p>
          <a:p>
            <a:pPr eaLnBrk="1" hangingPunct="1">
              <a:spcBef>
                <a:spcPct val="0"/>
              </a:spcBef>
            </a:pPr>
            <a:r>
              <a:rPr lang="cs-CZ" altLang="cs-CZ" sz="2300" b="0">
                <a:solidFill>
                  <a:schemeClr val="bg1"/>
                </a:solidFill>
              </a:rPr>
              <a:t> období zmrazení demokratizačního procesu v Československu a postupné likvidace většiny jeho výsledků; </a:t>
            </a:r>
          </a:p>
          <a:p>
            <a:pPr eaLnBrk="1" hangingPunct="1">
              <a:spcBef>
                <a:spcPct val="0"/>
              </a:spcBef>
              <a:buFontTx/>
              <a:buNone/>
            </a:pPr>
            <a:endParaRPr lang="cs-CZ" altLang="cs-CZ" sz="2300" b="0">
              <a:solidFill>
                <a:schemeClr val="bg1"/>
              </a:solidFill>
            </a:endParaRPr>
          </a:p>
          <a:p>
            <a:pPr eaLnBrk="1" hangingPunct="1">
              <a:spcBef>
                <a:spcPct val="0"/>
              </a:spcBef>
            </a:pPr>
            <a:r>
              <a:rPr lang="cs-CZ" altLang="cs-CZ" sz="2300" b="0">
                <a:solidFill>
                  <a:schemeClr val="bg1"/>
                </a:solidFill>
              </a:rPr>
              <a:t> proces obnovy prosovětského režimu od srpna 1968 do května 1971, kdy proběhl XIV. sjezd KSČ (oficiální slovník užíval od jara 1969 termín </a:t>
            </a:r>
            <a:r>
              <a:rPr lang="cs-CZ" altLang="cs-CZ" sz="2300" b="0" i="1">
                <a:solidFill>
                  <a:schemeClr val="bg1"/>
                </a:solidFill>
              </a:rPr>
              <a:t>konsolidace</a:t>
            </a:r>
            <a:r>
              <a:rPr lang="cs-CZ" altLang="cs-CZ" sz="2300" b="0">
                <a:solidFill>
                  <a:schemeClr val="bg1"/>
                </a:solidFill>
              </a:rPr>
              <a:t>). </a:t>
            </a:r>
          </a:p>
          <a:p>
            <a:pPr eaLnBrk="1" hangingPunct="1">
              <a:spcBef>
                <a:spcPct val="0"/>
              </a:spcBef>
              <a:buFontTx/>
              <a:buNone/>
            </a:pPr>
            <a:endParaRPr lang="cs-CZ" altLang="cs-CZ" sz="2300" b="0">
              <a:solidFill>
                <a:schemeClr val="bg1"/>
              </a:solidFill>
            </a:endParaRPr>
          </a:p>
          <a:p>
            <a:pPr eaLnBrk="1" hangingPunct="1">
              <a:spcBef>
                <a:spcPct val="0"/>
              </a:spcBef>
            </a:pPr>
            <a:r>
              <a:rPr lang="cs-CZ" altLang="cs-CZ" sz="2300" b="0">
                <a:solidFill>
                  <a:schemeClr val="bg1"/>
                </a:solidFill>
              </a:rPr>
              <a:t> postupné obnovení kontroly KSČ nad společností - „</a:t>
            </a:r>
            <a:r>
              <a:rPr lang="cs-CZ" altLang="cs-CZ" sz="2300" b="0" u="sng">
                <a:solidFill>
                  <a:schemeClr val="bg1"/>
                </a:solidFill>
              </a:rPr>
              <a:t>obnovení pořádku</a:t>
            </a:r>
            <a:r>
              <a:rPr lang="cs-CZ" altLang="cs-CZ" sz="2300" b="0">
                <a:solidFill>
                  <a:schemeClr val="bg1"/>
                </a:solidFill>
              </a:rPr>
              <a:t>“</a:t>
            </a:r>
          </a:p>
          <a:p>
            <a:pPr eaLnBrk="1" hangingPunct="1">
              <a:spcBef>
                <a:spcPct val="0"/>
              </a:spcBef>
              <a:buFontTx/>
              <a:buNone/>
            </a:pPr>
            <a:endParaRPr lang="cs-CZ" altLang="cs-CZ" sz="2300" b="0">
              <a:solidFill>
                <a:schemeClr val="bg1"/>
              </a:solidFill>
            </a:endParaRPr>
          </a:p>
          <a:p>
            <a:pPr eaLnBrk="1" hangingPunct="1">
              <a:spcBef>
                <a:spcPct val="0"/>
              </a:spcBef>
            </a:pPr>
            <a:r>
              <a:rPr lang="cs-CZ" altLang="cs-CZ" sz="2300" b="0">
                <a:solidFill>
                  <a:schemeClr val="bg1"/>
                </a:solidFill>
              </a:rPr>
              <a:t> nastolení nenormálních poměrů</a:t>
            </a:r>
          </a:p>
        </p:txBody>
      </p:sp>
      <p:sp>
        <p:nvSpPr>
          <p:cNvPr id="2051" name="Line 3"/>
          <p:cNvSpPr>
            <a:spLocks noChangeShapeType="1"/>
          </p:cNvSpPr>
          <p:nvPr/>
        </p:nvSpPr>
        <p:spPr bwMode="auto">
          <a:xfrm>
            <a:off x="468313" y="1196975"/>
            <a:ext cx="4608512" cy="0"/>
          </a:xfrm>
          <a:prstGeom prst="line">
            <a:avLst/>
          </a:prstGeom>
          <a:noFill/>
          <a:ln w="1270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7988" y="836613"/>
            <a:ext cx="3656012"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6359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7354" y="188640"/>
            <a:ext cx="8712968" cy="5170646"/>
          </a:xfrm>
          <a:prstGeom prst="rect">
            <a:avLst/>
          </a:prstGeom>
        </p:spPr>
        <p:txBody>
          <a:bodyPr wrap="square">
            <a:spAutoFit/>
          </a:bodyPr>
          <a:lstStyle/>
          <a:p>
            <a:r>
              <a:rPr lang="cs-CZ" sz="2200" b="1" dirty="0" smtClean="0"/>
              <a:t>1) EVROPSKÁ BEZPEČNOST </a:t>
            </a:r>
          </a:p>
          <a:p>
            <a:r>
              <a:rPr lang="cs-CZ" sz="2200" dirty="0" smtClean="0"/>
              <a:t>stanovil zásady mezinárodních vztahů </a:t>
            </a:r>
          </a:p>
          <a:p>
            <a:r>
              <a:rPr lang="cs-CZ" sz="2200" dirty="0" smtClean="0"/>
              <a:t>- jednotlivé země se zřekly použití síly při řešení mezinárodních problémů</a:t>
            </a:r>
          </a:p>
          <a:p>
            <a:r>
              <a:rPr lang="cs-CZ" sz="2200" dirty="0" smtClean="0"/>
              <a:t>- konstatována neměnnost hranic nezasahování do vnitřních záležitostí jiných států</a:t>
            </a:r>
          </a:p>
          <a:p>
            <a:endParaRPr lang="cs-CZ" sz="2200" dirty="0" smtClean="0"/>
          </a:p>
          <a:p>
            <a:r>
              <a:rPr lang="cs-CZ" sz="2200" b="1" dirty="0" smtClean="0"/>
              <a:t>2) SPOLUPRÁCE </a:t>
            </a:r>
            <a:r>
              <a:rPr lang="cs-CZ" sz="2200" dirty="0" smtClean="0"/>
              <a:t>v oblasti kultury, hospodářství, vědy, nových technologií </a:t>
            </a:r>
            <a:br>
              <a:rPr lang="cs-CZ" sz="2200" dirty="0" smtClean="0"/>
            </a:br>
            <a:r>
              <a:rPr lang="cs-CZ" sz="2200" dirty="0" smtClean="0"/>
              <a:t>a životního prostředí</a:t>
            </a:r>
          </a:p>
          <a:p>
            <a:endParaRPr lang="cs-CZ" sz="2200" dirty="0" smtClean="0"/>
          </a:p>
          <a:p>
            <a:r>
              <a:rPr lang="cs-CZ" sz="2200" b="1" dirty="0" smtClean="0"/>
              <a:t>3) OTÁZKY HUMANITÁRNÍ, </a:t>
            </a:r>
            <a:r>
              <a:rPr lang="cs-CZ" sz="2200" dirty="0" smtClean="0"/>
              <a:t>problémy volné výměny informací, kontaktů mezi členy rodin žijícími v obou částech rozdělené Evropy </a:t>
            </a:r>
          </a:p>
          <a:p>
            <a:r>
              <a:rPr lang="cs-CZ" sz="2200" dirty="0" smtClean="0"/>
              <a:t>- definice mezinárodních </a:t>
            </a:r>
            <a:r>
              <a:rPr lang="cs-CZ" sz="2200" u="sng" dirty="0" smtClean="0"/>
              <a:t>standardů pro lidská práva</a:t>
            </a:r>
            <a:r>
              <a:rPr lang="cs-CZ" sz="2200" dirty="0" smtClean="0"/>
              <a:t> (na vzdělání, náboženství, svoboda projevu, šíření informací, zaměstnání...)</a:t>
            </a:r>
          </a:p>
          <a:p>
            <a:r>
              <a:rPr lang="cs-CZ" sz="2200" dirty="0" smtClean="0"/>
              <a:t>- vnitropolitická situace zemí se může stát předmětem jednání </a:t>
            </a:r>
            <a:br>
              <a:rPr lang="cs-CZ" sz="2200" dirty="0" smtClean="0"/>
            </a:br>
            <a:r>
              <a:rPr lang="cs-CZ" sz="2200" dirty="0" smtClean="0"/>
              <a:t>na mezinárodní úrovni</a:t>
            </a:r>
            <a:endParaRPr lang="cs-CZ" sz="2200" dirty="0"/>
          </a:p>
        </p:txBody>
      </p:sp>
    </p:spTree>
    <p:extLst>
      <p:ext uri="{BB962C8B-B14F-4D97-AF65-F5344CB8AC3E}">
        <p14:creationId xmlns:p14="http://schemas.microsoft.com/office/powerpoint/2010/main" val="191117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27 at 13.34.4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620688"/>
            <a:ext cx="8496944" cy="60124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11403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1124744"/>
            <a:ext cx="8280920" cy="3816429"/>
          </a:xfrm>
          <a:prstGeom prst="rect">
            <a:avLst/>
          </a:prstGeom>
        </p:spPr>
        <p:txBody>
          <a:bodyPr wrap="square">
            <a:spAutoFit/>
          </a:bodyPr>
          <a:lstStyle/>
          <a:p>
            <a:r>
              <a:rPr lang="cs-CZ" sz="2200" dirty="0" smtClean="0"/>
              <a:t>SSSR usiluje o uznání výsledků II. světové války, </a:t>
            </a:r>
            <a:r>
              <a:rPr lang="cs-CZ" sz="2200" dirty="0" err="1" smtClean="0"/>
              <a:t>statu</a:t>
            </a:r>
            <a:r>
              <a:rPr lang="cs-CZ" sz="2200" dirty="0" smtClean="0"/>
              <a:t> quo v Evropě,</a:t>
            </a:r>
          </a:p>
          <a:p>
            <a:r>
              <a:rPr lang="cs-CZ" sz="2200" dirty="0" smtClean="0"/>
              <a:t>vidina obohacení v rámci hospodářské spolupráce</a:t>
            </a:r>
          </a:p>
          <a:p>
            <a:endParaRPr lang="cs-CZ" sz="2200" dirty="0" smtClean="0"/>
          </a:p>
          <a:p>
            <a:pPr marL="342900" indent="-342900">
              <a:buFont typeface="Arial"/>
              <a:buChar char="•"/>
            </a:pPr>
            <a:r>
              <a:rPr lang="cs-CZ" sz="2200" dirty="0" smtClean="0"/>
              <a:t>normalizovaný československý režim se cítí natolik silný, </a:t>
            </a:r>
            <a:br>
              <a:rPr lang="cs-CZ" sz="2200" dirty="0" smtClean="0"/>
            </a:br>
            <a:r>
              <a:rPr lang="cs-CZ" sz="2200" dirty="0" smtClean="0"/>
              <a:t>aby souhlasil </a:t>
            </a:r>
            <a:r>
              <a:rPr lang="cs-CZ" sz="2200" dirty="0" smtClean="0"/>
              <a:t>s podpisem </a:t>
            </a:r>
            <a:endParaRPr lang="cs-CZ" sz="2200" dirty="0" smtClean="0"/>
          </a:p>
          <a:p>
            <a:pPr marL="342900" indent="-342900">
              <a:buFont typeface="Arial"/>
              <a:buChar char="•"/>
            </a:pPr>
            <a:r>
              <a:rPr lang="cs-CZ" sz="2200" dirty="0" smtClean="0"/>
              <a:t>závěrečný akt ratifikován na podzim 1975, vychází ve Sbírce zákonů, v Rudém Právu </a:t>
            </a:r>
          </a:p>
          <a:p>
            <a:pPr marL="342900" indent="-342900">
              <a:buFont typeface="Arial"/>
              <a:buChar char="•"/>
            </a:pPr>
            <a:r>
              <a:rPr lang="cs-CZ" sz="2200" dirty="0" smtClean="0"/>
              <a:t>V ČSSSR vstoupil v platnost </a:t>
            </a:r>
          </a:p>
          <a:p>
            <a:r>
              <a:rPr lang="cs-CZ" sz="2200" dirty="0" smtClean="0"/>
              <a:t>      23. 3. 1976</a:t>
            </a:r>
          </a:p>
          <a:p>
            <a:endParaRPr lang="cs-CZ" sz="2200" dirty="0"/>
          </a:p>
        </p:txBody>
      </p:sp>
      <p:pic>
        <p:nvPicPr>
          <p:cNvPr id="4" name="Picture 3" descr="Screen shot 2013-01-27 at 13.39.1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3876547"/>
            <a:ext cx="4165952" cy="895094"/>
          </a:xfrm>
          <a:prstGeom prst="rect">
            <a:avLst/>
          </a:prstGeom>
          <a:ln>
            <a:noFill/>
          </a:ln>
          <a:effectLst>
            <a:outerShdw blurRad="292100" dist="139700" dir="2700000" algn="tl" rotWithShape="0">
              <a:srgbClr val="333333">
                <a:alpha val="65000"/>
              </a:srgbClr>
            </a:outerShdw>
          </a:effectLst>
        </p:spPr>
      </p:pic>
      <p:pic>
        <p:nvPicPr>
          <p:cNvPr id="5" name="Picture 4" descr="Screen shot 2013-01-27 at 13.39.2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5536683"/>
            <a:ext cx="7236296" cy="770079"/>
          </a:xfrm>
          <a:prstGeom prst="rect">
            <a:avLst/>
          </a:prstGeom>
          <a:ln>
            <a:noFill/>
          </a:ln>
          <a:effectLst>
            <a:outerShdw blurRad="292100" dist="139700" dir="2700000" algn="tl" rotWithShape="0">
              <a:srgbClr val="333333">
                <a:alpha val="65000"/>
              </a:srgbClr>
            </a:outerShdw>
          </a:effectLst>
        </p:spPr>
      </p:pic>
      <p:pic>
        <p:nvPicPr>
          <p:cNvPr id="6" name="Picture 5" descr="Screen shot 2013-01-27 at 13.39.3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6" y="4771641"/>
            <a:ext cx="3949700" cy="622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43918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1"/>
          <p:cNvSpPr/>
          <p:nvPr/>
        </p:nvSpPr>
        <p:spPr>
          <a:xfrm>
            <a:off x="323528" y="332656"/>
            <a:ext cx="4511171" cy="1169551"/>
          </a:xfrm>
          <a:prstGeom prst="rect">
            <a:avLst/>
          </a:prstGeom>
        </p:spPr>
        <p:txBody>
          <a:bodyPr wrap="none">
            <a:spAutoFit/>
          </a:bodyPr>
          <a:lstStyle/>
          <a:p>
            <a:r>
              <a:rPr lang="en-US" sz="3500" b="1" dirty="0" smtClean="0">
                <a:solidFill>
                  <a:srgbClr val="FFFFFF"/>
                </a:solidFill>
              </a:rPr>
              <a:t>THE PLASTIC PEOPLE </a:t>
            </a:r>
          </a:p>
          <a:p>
            <a:r>
              <a:rPr lang="en-US" sz="3500" b="1" dirty="0" smtClean="0"/>
              <a:t>OF THE UNIVERSE</a:t>
            </a:r>
            <a:endParaRPr lang="cs-CZ" sz="3500" b="1" dirty="0"/>
          </a:p>
        </p:txBody>
      </p:sp>
      <p:pic>
        <p:nvPicPr>
          <p:cNvPr id="5" name="Picture 4"/>
          <p:cNvPicPr>
            <a:picLocks noChangeAspect="1"/>
          </p:cNvPicPr>
          <p:nvPr/>
        </p:nvPicPr>
        <p:blipFill>
          <a:blip r:embed="rId2" cstate="print"/>
          <a:stretch>
            <a:fillRect/>
          </a:stretch>
        </p:blipFill>
        <p:spPr>
          <a:xfrm>
            <a:off x="323528" y="1556792"/>
            <a:ext cx="6696744" cy="4554398"/>
          </a:xfrm>
          <a:prstGeom prst="rect">
            <a:avLst/>
          </a:prstGeom>
        </p:spPr>
      </p:pic>
    </p:spTree>
    <p:extLst>
      <p:ext uri="{BB962C8B-B14F-4D97-AF65-F5344CB8AC3E}">
        <p14:creationId xmlns:p14="http://schemas.microsoft.com/office/powerpoint/2010/main" val="5087884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2"/>
          <p:cNvSpPr/>
          <p:nvPr/>
        </p:nvSpPr>
        <p:spPr>
          <a:xfrm>
            <a:off x="179512" y="548680"/>
            <a:ext cx="8964488" cy="5139869"/>
          </a:xfrm>
          <a:prstGeom prst="rect">
            <a:avLst/>
          </a:prstGeom>
        </p:spPr>
        <p:txBody>
          <a:bodyPr wrap="square">
            <a:spAutoFit/>
          </a:bodyPr>
          <a:lstStyle/>
          <a:p>
            <a:endParaRPr lang="cs-CZ" sz="2200" dirty="0" smtClean="0"/>
          </a:p>
          <a:p>
            <a:r>
              <a:rPr lang="cs-CZ" sz="2200" b="1" dirty="0" smtClean="0"/>
              <a:t>			P.P.U.</a:t>
            </a:r>
          </a:p>
          <a:p>
            <a:r>
              <a:rPr lang="cs-CZ" sz="2200" dirty="0" smtClean="0"/>
              <a:t>			vzory na západě</a:t>
            </a:r>
          </a:p>
          <a:p>
            <a:r>
              <a:rPr lang="cs-CZ" sz="2200" dirty="0" smtClean="0"/>
              <a:t>			autentičnost projevu, energie</a:t>
            </a:r>
          </a:p>
          <a:p>
            <a:r>
              <a:rPr lang="cs-CZ" sz="2200" dirty="0" smtClean="0"/>
              <a:t>			estetická odlišnost od standardů</a:t>
            </a:r>
          </a:p>
          <a:p>
            <a:r>
              <a:rPr lang="cs-CZ" sz="2200" dirty="0" smtClean="0"/>
              <a:t>			Jirous, umělecký vedoucí PPU formuluje</a:t>
            </a:r>
            <a:br>
              <a:rPr lang="cs-CZ" sz="2200" dirty="0" smtClean="0"/>
            </a:br>
            <a:r>
              <a:rPr lang="cs-CZ" sz="2200" dirty="0" smtClean="0"/>
              <a:t> </a:t>
            </a:r>
            <a:r>
              <a:rPr lang="cs-CZ" sz="2200" dirty="0"/>
              <a:t>	</a:t>
            </a:r>
            <a:r>
              <a:rPr lang="cs-CZ" sz="2200" dirty="0" smtClean="0"/>
              <a:t>		programový text </a:t>
            </a:r>
            <a:br>
              <a:rPr lang="cs-CZ" sz="2200" dirty="0" smtClean="0"/>
            </a:br>
            <a:r>
              <a:rPr lang="cs-CZ" sz="2200" dirty="0" smtClean="0"/>
              <a:t>			</a:t>
            </a:r>
            <a:r>
              <a:rPr lang="cs-CZ" sz="2200" b="1" dirty="0" smtClean="0"/>
              <a:t>"Zpráva o třetím hudebním obrození"</a:t>
            </a:r>
          </a:p>
          <a:p>
            <a:r>
              <a:rPr lang="cs-CZ" sz="2200" b="1" dirty="0" smtClean="0"/>
              <a:t>			underground </a:t>
            </a:r>
            <a:r>
              <a:rPr lang="cs-CZ" sz="2200" dirty="0" smtClean="0"/>
              <a:t>- svobodný </a:t>
            </a:r>
            <a:r>
              <a:rPr lang="cs-CZ" sz="2200" dirty="0" smtClean="0"/>
              <a:t>na establishmentu </a:t>
            </a:r>
            <a:r>
              <a:rPr lang="cs-CZ" sz="2200" dirty="0" smtClean="0"/>
              <a:t/>
            </a:r>
            <a:br>
              <a:rPr lang="cs-CZ" sz="2200" dirty="0" smtClean="0"/>
            </a:br>
            <a:r>
              <a:rPr lang="cs-CZ" sz="2200" dirty="0" smtClean="0"/>
              <a:t>			nezávislý proud, pohrdání autoritami státu</a:t>
            </a:r>
            <a:endParaRPr lang="cs-CZ" sz="2200" dirty="0"/>
          </a:p>
          <a:p>
            <a:endParaRPr lang="cs-CZ" i="1" dirty="0"/>
          </a:p>
          <a:p>
            <a:r>
              <a:rPr lang="en-US" i="1" dirty="0" smtClean="0"/>
              <a:t>„</a:t>
            </a:r>
            <a:r>
              <a:rPr lang="en-US" i="1" dirty="0" err="1"/>
              <a:t>Jakmile</a:t>
            </a:r>
            <a:r>
              <a:rPr lang="en-US" i="1" dirty="0"/>
              <a:t> </a:t>
            </a:r>
            <a:r>
              <a:rPr lang="en-US" i="1" dirty="0" err="1"/>
              <a:t>položí</a:t>
            </a:r>
            <a:r>
              <a:rPr lang="en-US" i="1" dirty="0"/>
              <a:t> </a:t>
            </a:r>
            <a:r>
              <a:rPr lang="en-US" i="1" dirty="0" err="1"/>
              <a:t>ďábel</a:t>
            </a:r>
            <a:r>
              <a:rPr lang="en-US" i="1" dirty="0"/>
              <a:t> (</a:t>
            </a:r>
            <a:r>
              <a:rPr lang="en-US" i="1" dirty="0" err="1"/>
              <a:t>který</a:t>
            </a:r>
            <a:r>
              <a:rPr lang="en-US" i="1" dirty="0"/>
              <a:t> </a:t>
            </a:r>
            <a:r>
              <a:rPr lang="en-US" i="1" dirty="0" err="1"/>
              <a:t>dnes</a:t>
            </a:r>
            <a:r>
              <a:rPr lang="en-US" i="1" dirty="0"/>
              <a:t> </a:t>
            </a:r>
            <a:r>
              <a:rPr lang="en-US" i="1" dirty="0" err="1"/>
              <a:t>mluví</a:t>
            </a:r>
            <a:r>
              <a:rPr lang="en-US" i="1" dirty="0"/>
              <a:t> </a:t>
            </a:r>
            <a:r>
              <a:rPr lang="en-US" i="1" dirty="0" err="1"/>
              <a:t>ústy</a:t>
            </a:r>
            <a:r>
              <a:rPr lang="en-US" i="1" dirty="0"/>
              <a:t> </a:t>
            </a:r>
            <a:r>
              <a:rPr lang="en-US" i="1" dirty="0" err="1"/>
              <a:t>establishmentu</a:t>
            </a:r>
            <a:r>
              <a:rPr lang="en-US" i="1" dirty="0"/>
              <a:t>) </a:t>
            </a:r>
            <a:r>
              <a:rPr lang="en-US" i="1" dirty="0" err="1"/>
              <a:t>první</a:t>
            </a:r>
            <a:r>
              <a:rPr lang="en-US" i="1" dirty="0"/>
              <a:t> </a:t>
            </a:r>
            <a:r>
              <a:rPr lang="en-US" i="1" dirty="0" err="1"/>
              <a:t>podmínku</a:t>
            </a:r>
            <a:r>
              <a:rPr lang="en-US" i="1" dirty="0"/>
              <a:t>, </a:t>
            </a:r>
            <a:r>
              <a:rPr lang="en-US" i="1" dirty="0" err="1"/>
              <a:t>přistříhněte</a:t>
            </a:r>
            <a:r>
              <a:rPr lang="en-US" i="1" dirty="0"/>
              <a:t> </a:t>
            </a:r>
            <a:r>
              <a:rPr lang="en-US" i="1" dirty="0" err="1"/>
              <a:t>si</a:t>
            </a:r>
            <a:r>
              <a:rPr lang="en-US" i="1" dirty="0"/>
              <a:t> </a:t>
            </a:r>
            <a:r>
              <a:rPr lang="en-US" i="1" dirty="0" err="1"/>
              <a:t>vlasy</a:t>
            </a:r>
            <a:r>
              <a:rPr lang="en-US" i="1" dirty="0"/>
              <a:t>, </a:t>
            </a:r>
            <a:r>
              <a:rPr lang="en-US" i="1" dirty="0" err="1"/>
              <a:t>jenom</a:t>
            </a:r>
            <a:r>
              <a:rPr lang="en-US" i="1" dirty="0"/>
              <a:t> </a:t>
            </a:r>
            <a:r>
              <a:rPr lang="en-US" i="1" dirty="0" err="1"/>
              <a:t>tak</a:t>
            </a:r>
            <a:r>
              <a:rPr lang="en-US" i="1" dirty="0"/>
              <a:t> </a:t>
            </a:r>
            <a:r>
              <a:rPr lang="en-US" i="1" dirty="0" err="1"/>
              <a:t>trošku</a:t>
            </a:r>
            <a:r>
              <a:rPr lang="en-US" i="1" dirty="0"/>
              <a:t>, a </a:t>
            </a:r>
            <a:r>
              <a:rPr lang="en-US" i="1" dirty="0" err="1"/>
              <a:t>budete</a:t>
            </a:r>
            <a:r>
              <a:rPr lang="en-US" i="1" dirty="0"/>
              <a:t> </a:t>
            </a:r>
            <a:r>
              <a:rPr lang="en-US" i="1" dirty="0" err="1"/>
              <a:t>moci</a:t>
            </a:r>
            <a:r>
              <a:rPr lang="en-US" i="1" dirty="0"/>
              <a:t> </a:t>
            </a:r>
            <a:r>
              <a:rPr lang="en-US" i="1" dirty="0" err="1"/>
              <a:t>hrát</a:t>
            </a:r>
            <a:r>
              <a:rPr lang="en-US" i="1" dirty="0"/>
              <a:t>, je </a:t>
            </a:r>
            <a:r>
              <a:rPr lang="en-US" i="1" dirty="0" err="1"/>
              <a:t>třeba</a:t>
            </a:r>
            <a:r>
              <a:rPr lang="en-US" i="1" dirty="0"/>
              <a:t> </a:t>
            </a:r>
            <a:r>
              <a:rPr lang="en-US" i="1" dirty="0" err="1"/>
              <a:t>říct</a:t>
            </a:r>
            <a:r>
              <a:rPr lang="en-US" i="1" dirty="0"/>
              <a:t> ne. </a:t>
            </a:r>
            <a:r>
              <a:rPr lang="en-US" i="1" dirty="0" err="1"/>
              <a:t>Jakmile</a:t>
            </a:r>
            <a:r>
              <a:rPr lang="en-US" i="1" dirty="0"/>
              <a:t> </a:t>
            </a:r>
            <a:r>
              <a:rPr lang="en-US" i="1" dirty="0" err="1"/>
              <a:t>ďábel</a:t>
            </a:r>
            <a:r>
              <a:rPr lang="en-US" i="1" dirty="0"/>
              <a:t> (</a:t>
            </a:r>
            <a:r>
              <a:rPr lang="en-US" i="1" dirty="0" err="1"/>
              <a:t>který</a:t>
            </a:r>
            <a:r>
              <a:rPr lang="en-US" i="1" dirty="0"/>
              <a:t> </a:t>
            </a:r>
            <a:r>
              <a:rPr lang="en-US" i="1" dirty="0" err="1"/>
              <a:t>dnes</a:t>
            </a:r>
            <a:r>
              <a:rPr lang="en-US" i="1" dirty="0"/>
              <a:t> </a:t>
            </a:r>
            <a:r>
              <a:rPr lang="en-US" i="1" dirty="0" err="1"/>
              <a:t>mluví</a:t>
            </a:r>
            <a:r>
              <a:rPr lang="en-US" i="1" dirty="0"/>
              <a:t> </a:t>
            </a:r>
            <a:r>
              <a:rPr lang="en-US" i="1" dirty="0" err="1"/>
              <a:t>ústy</a:t>
            </a:r>
            <a:r>
              <a:rPr lang="en-US" i="1" dirty="0"/>
              <a:t> </a:t>
            </a:r>
            <a:r>
              <a:rPr lang="en-US" i="1" dirty="0" err="1"/>
              <a:t>establishmentu</a:t>
            </a:r>
            <a:r>
              <a:rPr lang="en-US" i="1" dirty="0"/>
              <a:t>) </a:t>
            </a:r>
            <a:r>
              <a:rPr lang="en-US" i="1" dirty="0" err="1"/>
              <a:t>řekne</a:t>
            </a:r>
            <a:r>
              <a:rPr lang="en-US" i="1" dirty="0"/>
              <a:t> - </a:t>
            </a:r>
            <a:r>
              <a:rPr lang="en-US" i="1" dirty="0" err="1"/>
              <a:t>změnte</a:t>
            </a:r>
            <a:r>
              <a:rPr lang="en-US" i="1" dirty="0"/>
              <a:t> </a:t>
            </a:r>
            <a:r>
              <a:rPr lang="en-US" i="1" dirty="0" err="1"/>
              <a:t>si</a:t>
            </a:r>
            <a:r>
              <a:rPr lang="en-US" i="1" dirty="0"/>
              <a:t> </a:t>
            </a:r>
            <a:r>
              <a:rPr lang="en-US" i="1" dirty="0" err="1"/>
              <a:t>název</a:t>
            </a:r>
            <a:r>
              <a:rPr lang="en-US" i="1" dirty="0"/>
              <a:t> a </a:t>
            </a:r>
            <a:r>
              <a:rPr lang="en-US" i="1" dirty="0" err="1"/>
              <a:t>budete</a:t>
            </a:r>
            <a:r>
              <a:rPr lang="en-US" i="1" dirty="0"/>
              <a:t> </a:t>
            </a:r>
            <a:r>
              <a:rPr lang="en-US" i="1" dirty="0" err="1"/>
              <a:t>moci</a:t>
            </a:r>
            <a:r>
              <a:rPr lang="en-US" i="1" dirty="0"/>
              <a:t> </a:t>
            </a:r>
            <a:r>
              <a:rPr lang="en-US" i="1" dirty="0" err="1"/>
              <a:t>hrát</a:t>
            </a:r>
            <a:r>
              <a:rPr lang="en-US" i="1" dirty="0"/>
              <a:t> </a:t>
            </a:r>
            <a:r>
              <a:rPr lang="en-US" i="1" dirty="0" err="1"/>
              <a:t>dál</a:t>
            </a:r>
            <a:r>
              <a:rPr lang="en-US" i="1" dirty="0"/>
              <a:t> to, co </a:t>
            </a:r>
            <a:r>
              <a:rPr lang="en-US" i="1" dirty="0" err="1"/>
              <a:t>hrajete</a:t>
            </a:r>
            <a:r>
              <a:rPr lang="en-US" i="1" dirty="0"/>
              <a:t>, je </a:t>
            </a:r>
            <a:r>
              <a:rPr lang="en-US" i="1" dirty="0" err="1"/>
              <a:t>třeba</a:t>
            </a:r>
            <a:r>
              <a:rPr lang="en-US" i="1" dirty="0"/>
              <a:t> </a:t>
            </a:r>
            <a:r>
              <a:rPr lang="en-US" i="1" dirty="0" err="1"/>
              <a:t>řici</a:t>
            </a:r>
            <a:r>
              <a:rPr lang="en-US" i="1" dirty="0"/>
              <a:t> - ne, </a:t>
            </a:r>
            <a:r>
              <a:rPr lang="en-US" i="1" dirty="0" err="1"/>
              <a:t>nebudeme</a:t>
            </a:r>
            <a:r>
              <a:rPr lang="en-US" i="1" dirty="0"/>
              <a:t> </a:t>
            </a:r>
            <a:r>
              <a:rPr lang="en-US" i="1" dirty="0" err="1"/>
              <a:t>tedy</a:t>
            </a:r>
            <a:r>
              <a:rPr lang="en-US" i="1" dirty="0"/>
              <a:t> </a:t>
            </a:r>
            <a:r>
              <a:rPr lang="en-US" i="1" dirty="0" err="1"/>
              <a:t>hrát</a:t>
            </a:r>
            <a:r>
              <a:rPr lang="en-US" i="1" dirty="0"/>
              <a:t>.</a:t>
            </a:r>
            <a:r>
              <a:rPr lang="en-US" i="1" dirty="0" smtClean="0"/>
              <a:t>“</a:t>
            </a:r>
          </a:p>
          <a:p>
            <a:endParaRPr lang="en-US" i="1" dirty="0"/>
          </a:p>
        </p:txBody>
      </p:sp>
      <p:pic>
        <p:nvPicPr>
          <p:cNvPr id="3" name="Picture 2"/>
          <p:cNvPicPr>
            <a:picLocks noChangeAspect="1"/>
          </p:cNvPicPr>
          <p:nvPr/>
        </p:nvPicPr>
        <p:blipFill rotWithShape="1">
          <a:blip r:embed="rId2" cstate="print"/>
          <a:srcRect l="31487" r="35647" b="29220"/>
          <a:stretch/>
        </p:blipFill>
        <p:spPr>
          <a:xfrm>
            <a:off x="324325" y="836712"/>
            <a:ext cx="2520280" cy="2910670"/>
          </a:xfrm>
          <a:prstGeom prst="rect">
            <a:avLst/>
          </a:prstGeom>
        </p:spPr>
      </p:pic>
      <p:sp>
        <p:nvSpPr>
          <p:cNvPr id="4" name="Obdélník 1"/>
          <p:cNvSpPr/>
          <p:nvPr/>
        </p:nvSpPr>
        <p:spPr>
          <a:xfrm>
            <a:off x="737320" y="5688549"/>
            <a:ext cx="7848872" cy="769441"/>
          </a:xfrm>
          <a:prstGeom prst="rect">
            <a:avLst/>
          </a:prstGeom>
        </p:spPr>
        <p:txBody>
          <a:bodyPr wrap="square">
            <a:spAutoFit/>
          </a:bodyPr>
          <a:lstStyle/>
          <a:p>
            <a:pPr marL="342900" indent="-342900">
              <a:buFont typeface="Arial"/>
              <a:buChar char="•"/>
            </a:pPr>
            <a:r>
              <a:rPr lang="cs-CZ" sz="2200" dirty="0" smtClean="0"/>
              <a:t>PPU se odmítají podřizovat, tlak narůstá </a:t>
            </a:r>
          </a:p>
          <a:p>
            <a:pPr marL="342900" indent="-342900">
              <a:buFont typeface="Arial"/>
              <a:buChar char="•"/>
            </a:pPr>
            <a:r>
              <a:rPr lang="cs-CZ" sz="2200" dirty="0" smtClean="0"/>
              <a:t>přesun na periferii, venkovské sály, "soukromé oslavy" - svatby</a:t>
            </a:r>
            <a:endParaRPr lang="cs-CZ" sz="2200" dirty="0"/>
          </a:p>
        </p:txBody>
      </p:sp>
    </p:spTree>
    <p:extLst>
      <p:ext uri="{BB962C8B-B14F-4D97-AF65-F5344CB8AC3E}">
        <p14:creationId xmlns:p14="http://schemas.microsoft.com/office/powerpoint/2010/main" val="12333208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2"/>
          <p:cNvSpPr/>
          <p:nvPr/>
        </p:nvSpPr>
        <p:spPr>
          <a:xfrm>
            <a:off x="179512" y="188640"/>
            <a:ext cx="6552728" cy="630942"/>
          </a:xfrm>
          <a:prstGeom prst="rect">
            <a:avLst/>
          </a:prstGeom>
        </p:spPr>
        <p:txBody>
          <a:bodyPr wrap="square">
            <a:spAutoFit/>
          </a:bodyPr>
          <a:lstStyle/>
          <a:p>
            <a:r>
              <a:rPr lang="cs-CZ" sz="3500" b="1" dirty="0" smtClean="0">
                <a:solidFill>
                  <a:srgbClr val="FFFFFF"/>
                </a:solidFill>
              </a:rPr>
              <a:t>PROCES S UNDERGROUNDEM</a:t>
            </a:r>
            <a:endParaRPr lang="cs-CZ" sz="3500" b="1" dirty="0">
              <a:solidFill>
                <a:srgbClr val="FFFFFF"/>
              </a:solidFill>
            </a:endParaRPr>
          </a:p>
        </p:txBody>
      </p:sp>
      <p:sp>
        <p:nvSpPr>
          <p:cNvPr id="4" name="Obdélník 1"/>
          <p:cNvSpPr/>
          <p:nvPr/>
        </p:nvSpPr>
        <p:spPr>
          <a:xfrm>
            <a:off x="251520" y="4077072"/>
            <a:ext cx="8892480" cy="2462213"/>
          </a:xfrm>
          <a:prstGeom prst="rect">
            <a:avLst/>
          </a:prstGeom>
        </p:spPr>
        <p:txBody>
          <a:bodyPr wrap="square">
            <a:spAutoFit/>
          </a:bodyPr>
          <a:lstStyle/>
          <a:p>
            <a:r>
              <a:rPr lang="cs-CZ" sz="2200" dirty="0" smtClean="0"/>
              <a:t>Normalizační režim v roce 1976 připravuje demonstrativní zásah - lekci </a:t>
            </a:r>
          </a:p>
          <a:p>
            <a:endParaRPr lang="cs-CZ" sz="2200" dirty="0" smtClean="0"/>
          </a:p>
          <a:p>
            <a:r>
              <a:rPr lang="cs-CZ" sz="2200" dirty="0" smtClean="0"/>
              <a:t>nečeká </a:t>
            </a:r>
            <a:r>
              <a:rPr lang="cs-CZ" sz="2200" dirty="0" smtClean="0"/>
              <a:t>potíže</a:t>
            </a:r>
          </a:p>
          <a:p>
            <a:endParaRPr lang="cs-CZ" sz="2200" dirty="0" smtClean="0"/>
          </a:p>
          <a:p>
            <a:pPr marL="342900" indent="-342900">
              <a:buFont typeface="Arial"/>
              <a:buChar char="•"/>
            </a:pPr>
            <a:r>
              <a:rPr lang="cs-CZ" sz="2200" dirty="0" smtClean="0"/>
              <a:t>únor 1976 zatčení 20 osob z okruhu undergroundu </a:t>
            </a:r>
          </a:p>
          <a:p>
            <a:pPr marL="342900" indent="-342900">
              <a:buFont typeface="Arial"/>
              <a:buChar char="•"/>
            </a:pPr>
            <a:r>
              <a:rPr lang="cs-CZ" sz="2200" b="1" dirty="0" smtClean="0"/>
              <a:t>mediální kampaň </a:t>
            </a:r>
            <a:r>
              <a:rPr lang="cs-CZ" sz="2200" dirty="0" smtClean="0"/>
              <a:t>- opilci, chuligáni, obscénní </a:t>
            </a:r>
            <a:r>
              <a:rPr lang="cs-CZ" sz="2200" dirty="0" err="1" smtClean="0"/>
              <a:t>hulváti</a:t>
            </a:r>
            <a:r>
              <a:rPr lang="cs-CZ" sz="2200" dirty="0" smtClean="0"/>
              <a:t> ... atd. </a:t>
            </a:r>
            <a:endParaRPr lang="cs-CZ" sz="2200" dirty="0"/>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51520" y="993389"/>
            <a:ext cx="4032448" cy="2721902"/>
          </a:xfrm>
          <a:prstGeom prst="rect">
            <a:avLst/>
          </a:prstGeom>
        </p:spPr>
      </p:pic>
      <p:sp>
        <p:nvSpPr>
          <p:cNvPr id="6" name="Rectangle 5"/>
          <p:cNvSpPr/>
          <p:nvPr/>
        </p:nvSpPr>
        <p:spPr>
          <a:xfrm>
            <a:off x="4355976" y="3068960"/>
            <a:ext cx="3744416" cy="646331"/>
          </a:xfrm>
          <a:prstGeom prst="rect">
            <a:avLst/>
          </a:prstGeom>
        </p:spPr>
        <p:txBody>
          <a:bodyPr wrap="square">
            <a:spAutoFit/>
          </a:bodyPr>
          <a:lstStyle/>
          <a:p>
            <a:r>
              <a:rPr lang="en-US" dirty="0" err="1"/>
              <a:t>Druhý</a:t>
            </a:r>
            <a:r>
              <a:rPr lang="en-US" dirty="0"/>
              <a:t> festival </a:t>
            </a:r>
            <a:r>
              <a:rPr lang="en-US" dirty="0" err="1"/>
              <a:t>druhé</a:t>
            </a:r>
            <a:r>
              <a:rPr lang="en-US" dirty="0"/>
              <a:t> </a:t>
            </a:r>
            <a:r>
              <a:rPr lang="en-US" dirty="0" smtClean="0"/>
              <a:t/>
            </a:r>
            <a:br>
              <a:rPr lang="en-US" dirty="0" smtClean="0"/>
            </a:br>
            <a:r>
              <a:rPr lang="en-US" dirty="0" err="1" smtClean="0"/>
              <a:t>kultury</a:t>
            </a:r>
            <a:r>
              <a:rPr lang="en-US" dirty="0" smtClean="0"/>
              <a:t> </a:t>
            </a:r>
            <a:r>
              <a:rPr lang="en-US" dirty="0"/>
              <a:t>v </a:t>
            </a:r>
            <a:r>
              <a:rPr lang="en-US" dirty="0" err="1" smtClean="0"/>
              <a:t>Bojanovicích</a:t>
            </a:r>
            <a:endParaRPr lang="en-US" dirty="0"/>
          </a:p>
        </p:txBody>
      </p:sp>
    </p:spTree>
    <p:extLst>
      <p:ext uri="{BB962C8B-B14F-4D97-AF65-F5344CB8AC3E}">
        <p14:creationId xmlns:p14="http://schemas.microsoft.com/office/powerpoint/2010/main" val="6049362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332656"/>
            <a:ext cx="8568952" cy="5293757"/>
          </a:xfrm>
          <a:prstGeom prst="rect">
            <a:avLst/>
          </a:prstGeom>
        </p:spPr>
        <p:txBody>
          <a:bodyPr wrap="square">
            <a:spAutoFit/>
          </a:bodyPr>
          <a:lstStyle/>
          <a:p>
            <a:r>
              <a:rPr lang="cs-CZ" sz="2200" dirty="0" smtClean="0"/>
              <a:t>Po schůzce s </a:t>
            </a:r>
            <a:r>
              <a:rPr lang="cs-CZ" sz="2200" dirty="0" err="1" smtClean="0"/>
              <a:t>Jirousem</a:t>
            </a:r>
            <a:r>
              <a:rPr lang="cs-CZ" sz="2200" dirty="0" smtClean="0"/>
              <a:t> se Havel staví na obranu hudebníků</a:t>
            </a:r>
          </a:p>
          <a:p>
            <a:r>
              <a:rPr lang="cs-CZ" sz="2200" dirty="0" smtClean="0"/>
              <a:t>odhodlán protestovat, </a:t>
            </a:r>
            <a:r>
              <a:rPr lang="cs-CZ" sz="2200" u="sng" dirty="0" smtClean="0"/>
              <a:t>proti režimu, který perzekuuje občany </a:t>
            </a:r>
            <a:br>
              <a:rPr lang="cs-CZ" sz="2200" u="sng" dirty="0" smtClean="0"/>
            </a:br>
            <a:r>
              <a:rPr lang="cs-CZ" sz="2200" u="sng" dirty="0" smtClean="0"/>
              <a:t>za svobodu projevu a ducha</a:t>
            </a:r>
          </a:p>
          <a:p>
            <a:endParaRPr lang="cs-CZ" sz="2200" dirty="0" smtClean="0"/>
          </a:p>
          <a:p>
            <a:r>
              <a:rPr lang="cs-CZ" sz="3000" b="1" dirty="0" smtClean="0"/>
              <a:t>PRŮBĚH PROCESU</a:t>
            </a:r>
          </a:p>
          <a:p>
            <a:pPr marL="342900" indent="-342900">
              <a:buFont typeface="Arial"/>
              <a:buChar char="•"/>
            </a:pPr>
            <a:r>
              <a:rPr lang="cs-CZ" sz="2200" dirty="0" smtClean="0"/>
              <a:t>představitelé odpůrců režimu se setkávají v budově soudu </a:t>
            </a:r>
          </a:p>
          <a:p>
            <a:pPr marL="342900" indent="-342900">
              <a:buFont typeface="Arial"/>
              <a:buChar char="•"/>
            </a:pPr>
            <a:r>
              <a:rPr lang="cs-CZ" sz="2200" dirty="0" smtClean="0"/>
              <a:t>atmosféra solidárnosti </a:t>
            </a:r>
          </a:p>
          <a:p>
            <a:pPr marL="342900" indent="-342900">
              <a:buFont typeface="Arial"/>
              <a:buChar char="•"/>
            </a:pPr>
            <a:r>
              <a:rPr lang="cs-CZ" sz="2200" dirty="0" smtClean="0"/>
              <a:t>sjednocení atomizovaných společenstev, ideových proudů </a:t>
            </a:r>
            <a:br>
              <a:rPr lang="cs-CZ" sz="2200" dirty="0" smtClean="0"/>
            </a:br>
            <a:r>
              <a:rPr lang="cs-CZ" sz="2200" dirty="0" smtClean="0"/>
              <a:t>s různými kořeny</a:t>
            </a:r>
          </a:p>
          <a:p>
            <a:pPr marL="342900" indent="-342900">
              <a:buFont typeface="Arial"/>
              <a:buChar char="•"/>
            </a:pPr>
            <a:r>
              <a:rPr lang="cs-CZ" sz="2200" dirty="0" smtClean="0"/>
              <a:t>osoby, které se angažovaly v 60. letech, normalizačním režimem vymazané z veřejného prostoru (spisovatelé, reformní komunisté z roku 1968, hudebníci, katolíci)</a:t>
            </a:r>
          </a:p>
          <a:p>
            <a:endParaRPr lang="cs-CZ" sz="2200" dirty="0"/>
          </a:p>
          <a:p>
            <a:r>
              <a:rPr lang="cs-CZ" sz="2200" dirty="0" smtClean="0"/>
              <a:t>spojující myšlenka: </a:t>
            </a:r>
            <a:br>
              <a:rPr lang="cs-CZ" sz="2200" dirty="0" smtClean="0"/>
            </a:br>
            <a:r>
              <a:rPr lang="cs-CZ" sz="2200" u="sng" dirty="0" smtClean="0"/>
              <a:t>útok na svobodu jednotlivce je útok na svobodu všech</a:t>
            </a:r>
            <a:endParaRPr lang="cs-CZ" sz="2200" u="sng" dirty="0"/>
          </a:p>
        </p:txBody>
      </p:sp>
    </p:spTree>
    <p:extLst>
      <p:ext uri="{BB962C8B-B14F-4D97-AF65-F5344CB8AC3E}">
        <p14:creationId xmlns:p14="http://schemas.microsoft.com/office/powerpoint/2010/main" val="25772861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340768"/>
            <a:ext cx="8280920" cy="4493537"/>
          </a:xfrm>
          <a:prstGeom prst="rect">
            <a:avLst/>
          </a:prstGeom>
        </p:spPr>
        <p:txBody>
          <a:bodyPr wrap="square">
            <a:spAutoFit/>
          </a:bodyPr>
          <a:lstStyle/>
          <a:p>
            <a:r>
              <a:rPr lang="cs-CZ" sz="2200" dirty="0" smtClean="0"/>
              <a:t>v </a:t>
            </a:r>
            <a:r>
              <a:rPr lang="cs-CZ" sz="2200" b="1" dirty="0" err="1"/>
              <a:t>Pzni</a:t>
            </a:r>
            <a:r>
              <a:rPr lang="cs-CZ" sz="2200" dirty="0"/>
              <a:t> (červenec): Havelka, Skalický, Stárek</a:t>
            </a:r>
          </a:p>
          <a:p>
            <a:r>
              <a:rPr lang="cs-CZ" sz="2200" dirty="0"/>
              <a:t>v </a:t>
            </a:r>
            <a:r>
              <a:rPr lang="cs-CZ" sz="2200" b="1" dirty="0"/>
              <a:t>Praze</a:t>
            </a:r>
            <a:r>
              <a:rPr lang="cs-CZ" sz="2200" dirty="0"/>
              <a:t> (září): Zajíček, Karásek, Brabenec, Jirous</a:t>
            </a:r>
          </a:p>
          <a:p>
            <a:endParaRPr lang="cs-CZ" sz="2200" u="sng" dirty="0" smtClean="0"/>
          </a:p>
          <a:p>
            <a:r>
              <a:rPr lang="cs-CZ" sz="2200" u="sng" dirty="0" smtClean="0"/>
              <a:t>výsledky procesu</a:t>
            </a:r>
            <a:r>
              <a:rPr lang="cs-CZ" sz="2200" dirty="0" smtClean="0"/>
              <a:t>: </a:t>
            </a:r>
          </a:p>
          <a:p>
            <a:r>
              <a:rPr lang="cs-CZ" sz="2200" dirty="0" smtClean="0"/>
              <a:t>relativně nízké tresty</a:t>
            </a:r>
          </a:p>
          <a:p>
            <a:r>
              <a:rPr lang="cs-CZ" sz="2200" dirty="0" smtClean="0"/>
              <a:t>většina propuštěna z vazby</a:t>
            </a:r>
          </a:p>
          <a:p>
            <a:r>
              <a:rPr lang="cs-CZ" sz="2200" dirty="0" smtClean="0"/>
              <a:t>k soudu 4 osoby: Jirous (18 měsíců), </a:t>
            </a:r>
            <a:r>
              <a:rPr lang="en-US" sz="2200" dirty="0" err="1" smtClean="0"/>
              <a:t>Zajíček</a:t>
            </a:r>
            <a:r>
              <a:rPr lang="en-US" sz="2200" dirty="0" smtClean="0"/>
              <a:t> (1 </a:t>
            </a:r>
            <a:r>
              <a:rPr lang="en-US" sz="2200" dirty="0" err="1" smtClean="0"/>
              <a:t>rok</a:t>
            </a:r>
            <a:r>
              <a:rPr lang="en-US" sz="2200" dirty="0" smtClean="0"/>
              <a:t>), </a:t>
            </a:r>
          </a:p>
          <a:p>
            <a:r>
              <a:rPr lang="en-US" sz="2200" dirty="0" err="1"/>
              <a:t>Karásek</a:t>
            </a:r>
            <a:r>
              <a:rPr lang="en-US" sz="2200" dirty="0"/>
              <a:t> a </a:t>
            </a:r>
            <a:r>
              <a:rPr lang="en-US" sz="2200" dirty="0" err="1" smtClean="0"/>
              <a:t>Brabenec</a:t>
            </a:r>
            <a:r>
              <a:rPr lang="en-US" sz="2200" dirty="0" smtClean="0"/>
              <a:t> (8 </a:t>
            </a:r>
            <a:r>
              <a:rPr lang="en-US" sz="2200" dirty="0" err="1" smtClean="0"/>
              <a:t>měsíců</a:t>
            </a:r>
            <a:r>
              <a:rPr lang="en-US" sz="2200" dirty="0" smtClean="0"/>
              <a:t>)</a:t>
            </a:r>
            <a:endParaRPr lang="cs-CZ" sz="2200" dirty="0" smtClean="0"/>
          </a:p>
          <a:p>
            <a:endParaRPr lang="cs-CZ" sz="2200" dirty="0" smtClean="0"/>
          </a:p>
          <a:p>
            <a:r>
              <a:rPr lang="cs-CZ" sz="2200" u="sng" dirty="0" smtClean="0"/>
              <a:t>Poznání </a:t>
            </a:r>
          </a:p>
          <a:p>
            <a:r>
              <a:rPr lang="cs-CZ" sz="2200" dirty="0" smtClean="0"/>
              <a:t>režim lze donutit k částečným ústupkům</a:t>
            </a:r>
          </a:p>
          <a:p>
            <a:r>
              <a:rPr lang="cs-CZ" sz="2200" dirty="0" smtClean="0"/>
              <a:t>začátek debat co dělat dále, zrod myšlenky </a:t>
            </a:r>
            <a:br>
              <a:rPr lang="cs-CZ" sz="2200" dirty="0" smtClean="0"/>
            </a:br>
            <a:r>
              <a:rPr lang="cs-CZ" sz="2200" dirty="0" smtClean="0"/>
              <a:t>na sepsání </a:t>
            </a:r>
            <a:r>
              <a:rPr lang="cs-CZ" sz="2200" b="1" dirty="0" smtClean="0"/>
              <a:t>petice</a:t>
            </a:r>
            <a:r>
              <a:rPr lang="cs-CZ" sz="2200" dirty="0" smtClean="0"/>
              <a:t> (ústavní svoboda)</a:t>
            </a:r>
            <a:endParaRPr lang="cs-CZ" sz="2200" dirty="0"/>
          </a:p>
        </p:txBody>
      </p:sp>
      <p:sp>
        <p:nvSpPr>
          <p:cNvPr id="3" name="Rectangle 2"/>
          <p:cNvSpPr/>
          <p:nvPr/>
        </p:nvSpPr>
        <p:spPr>
          <a:xfrm>
            <a:off x="323528" y="188640"/>
            <a:ext cx="1648439" cy="630942"/>
          </a:xfrm>
          <a:prstGeom prst="rect">
            <a:avLst/>
          </a:prstGeom>
        </p:spPr>
        <p:txBody>
          <a:bodyPr wrap="none">
            <a:spAutoFit/>
          </a:bodyPr>
          <a:lstStyle/>
          <a:p>
            <a:r>
              <a:rPr lang="cs-CZ" sz="3500" b="1" dirty="0">
                <a:solidFill>
                  <a:srgbClr val="FFFFFF"/>
                </a:solidFill>
              </a:rPr>
              <a:t>PROCES</a:t>
            </a:r>
            <a:r>
              <a:rPr lang="cs-CZ" sz="3500" dirty="0">
                <a:solidFill>
                  <a:srgbClr val="FFFFFF"/>
                </a:solidFill>
              </a:rPr>
              <a:t> </a:t>
            </a:r>
          </a:p>
        </p:txBody>
      </p:sp>
    </p:spTree>
    <p:extLst>
      <p:ext uri="{BB962C8B-B14F-4D97-AF65-F5344CB8AC3E}">
        <p14:creationId xmlns:p14="http://schemas.microsoft.com/office/powerpoint/2010/main" val="40376012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2"/>
          <p:cNvSpPr/>
          <p:nvPr/>
        </p:nvSpPr>
        <p:spPr>
          <a:xfrm>
            <a:off x="395536" y="188640"/>
            <a:ext cx="2833724" cy="630942"/>
          </a:xfrm>
          <a:prstGeom prst="rect">
            <a:avLst/>
          </a:prstGeom>
        </p:spPr>
        <p:txBody>
          <a:bodyPr wrap="none">
            <a:spAutoFit/>
          </a:bodyPr>
          <a:lstStyle/>
          <a:p>
            <a:r>
              <a:rPr lang="cs-CZ" sz="3500" b="1" dirty="0" smtClean="0">
                <a:solidFill>
                  <a:srgbClr val="FFFFFF"/>
                </a:solidFill>
              </a:rPr>
              <a:t>ZROD CHARTY</a:t>
            </a:r>
          </a:p>
        </p:txBody>
      </p:sp>
      <p:sp>
        <p:nvSpPr>
          <p:cNvPr id="3" name="Obdélník 1"/>
          <p:cNvSpPr/>
          <p:nvPr/>
        </p:nvSpPr>
        <p:spPr>
          <a:xfrm>
            <a:off x="467544" y="1124744"/>
            <a:ext cx="8064896" cy="5509200"/>
          </a:xfrm>
          <a:prstGeom prst="rect">
            <a:avLst/>
          </a:prstGeom>
        </p:spPr>
        <p:txBody>
          <a:bodyPr wrap="square">
            <a:spAutoFit/>
          </a:bodyPr>
          <a:lstStyle/>
          <a:p>
            <a:r>
              <a:rPr lang="cs-CZ" sz="2200" dirty="0" smtClean="0"/>
              <a:t>Oproti předchozím činům se nemá jednat o petici podporující konkrétní osobu, politicky program, má být </a:t>
            </a:r>
            <a:r>
              <a:rPr lang="cs-CZ" sz="2200" b="1" dirty="0" smtClean="0"/>
              <a:t>STANOVISKEM</a:t>
            </a:r>
          </a:p>
          <a:p>
            <a:r>
              <a:rPr lang="cs-CZ" sz="2200" dirty="0" smtClean="0"/>
              <a:t>nemá být jednorázovým aktem, ale </a:t>
            </a:r>
            <a:br>
              <a:rPr lang="cs-CZ" sz="2200" dirty="0" smtClean="0"/>
            </a:br>
            <a:r>
              <a:rPr lang="cs-CZ" sz="2200" b="1" dirty="0" smtClean="0"/>
              <a:t>HNUTÍM, OPOZICÍ NOVÉHO TYPU</a:t>
            </a:r>
          </a:p>
          <a:p>
            <a:endParaRPr lang="cs-CZ" sz="2200" dirty="0" smtClean="0"/>
          </a:p>
          <a:p>
            <a:r>
              <a:rPr lang="cs-CZ" sz="2200" dirty="0" smtClean="0"/>
              <a:t>první schůzka - byt překladatele Jaroslava </a:t>
            </a:r>
            <a:r>
              <a:rPr lang="cs-CZ" sz="2200" dirty="0" err="1" smtClean="0"/>
              <a:t>Kořána</a:t>
            </a:r>
            <a:endParaRPr lang="cs-CZ" sz="2200" dirty="0" smtClean="0"/>
          </a:p>
          <a:p>
            <a:r>
              <a:rPr lang="cs-CZ" sz="2200" b="1" dirty="0" smtClean="0"/>
              <a:t>Havel, Vaculík, Uhl, Kohout, Mlynář, Landovský </a:t>
            </a:r>
          </a:p>
          <a:p>
            <a:endParaRPr lang="cs-CZ" sz="2200" dirty="0" smtClean="0"/>
          </a:p>
          <a:p>
            <a:r>
              <a:rPr lang="cs-CZ" sz="2200" dirty="0" smtClean="0"/>
              <a:t>Autorem textu </a:t>
            </a:r>
            <a:r>
              <a:rPr lang="cs-CZ" sz="2200" b="1" dirty="0" smtClean="0"/>
              <a:t>Václav Havel</a:t>
            </a:r>
          </a:p>
          <a:p>
            <a:r>
              <a:rPr lang="cs-CZ" sz="2200" dirty="0" smtClean="0"/>
              <a:t>stylistické úpravy </a:t>
            </a:r>
            <a:r>
              <a:rPr lang="cs-CZ" sz="2200" b="1" dirty="0" smtClean="0"/>
              <a:t>Ludvík Vaculík</a:t>
            </a:r>
          </a:p>
          <a:p>
            <a:r>
              <a:rPr lang="cs-CZ" sz="2200" dirty="0" smtClean="0"/>
              <a:t>textové úpravy, název dokumentu </a:t>
            </a:r>
            <a:r>
              <a:rPr lang="cs-CZ" sz="2200" b="1" dirty="0" smtClean="0"/>
              <a:t>Pavel Kohout</a:t>
            </a:r>
          </a:p>
          <a:p>
            <a:endParaRPr lang="cs-CZ" sz="2200" dirty="0" smtClean="0"/>
          </a:p>
          <a:p>
            <a:r>
              <a:rPr lang="cs-CZ" sz="2200" dirty="0" err="1" smtClean="0"/>
              <a:t>StB</a:t>
            </a:r>
            <a:r>
              <a:rPr lang="cs-CZ" sz="2200" dirty="0" smtClean="0"/>
              <a:t> je s přípravami obeznámena, </a:t>
            </a:r>
            <a:r>
              <a:rPr lang="cs-CZ" sz="2200" b="1" dirty="0" smtClean="0"/>
              <a:t>nezná </a:t>
            </a:r>
            <a:r>
              <a:rPr lang="cs-CZ" sz="2200" dirty="0" smtClean="0"/>
              <a:t>však</a:t>
            </a:r>
            <a:r>
              <a:rPr lang="cs-CZ" sz="2200" b="1" dirty="0" smtClean="0"/>
              <a:t> text </a:t>
            </a:r>
            <a:r>
              <a:rPr lang="cs-CZ" sz="2200" dirty="0" smtClean="0"/>
              <a:t>prohlášení </a:t>
            </a:r>
            <a:r>
              <a:rPr lang="cs-CZ" sz="2200" dirty="0" smtClean="0"/>
              <a:t>a </a:t>
            </a:r>
            <a:r>
              <a:rPr lang="cs-CZ" sz="2200" b="1" dirty="0" smtClean="0"/>
              <a:t>seznam</a:t>
            </a:r>
            <a:r>
              <a:rPr lang="cs-CZ" sz="2200" dirty="0" smtClean="0"/>
              <a:t> signatářů</a:t>
            </a:r>
          </a:p>
          <a:p>
            <a:r>
              <a:rPr lang="cs-CZ" sz="2200" dirty="0" smtClean="0"/>
              <a:t> </a:t>
            </a:r>
            <a:endParaRPr lang="cs-CZ" sz="2200" dirty="0"/>
          </a:p>
        </p:txBody>
      </p:sp>
      <p:pic>
        <p:nvPicPr>
          <p:cNvPr id="4" name="Picture 3" descr="Screen shot 2013-01-28 at 17.47.1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0762" y="1994776"/>
            <a:ext cx="1282304" cy="1715290"/>
          </a:xfrm>
          <a:prstGeom prst="rect">
            <a:avLst/>
          </a:prstGeom>
          <a:ln>
            <a:noFill/>
          </a:ln>
          <a:effectLst>
            <a:outerShdw blurRad="292100" dist="139700" dir="2700000" algn="tl" rotWithShape="0">
              <a:srgbClr val="333333">
                <a:alpha val="65000"/>
              </a:srgbClr>
            </a:outerShdw>
          </a:effectLst>
        </p:spPr>
      </p:pic>
      <p:pic>
        <p:nvPicPr>
          <p:cNvPr id="5" name="Picture 4" descr="Screen shot 2013-01-28 at 17.47.2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762" y="5234004"/>
            <a:ext cx="1314709" cy="1589001"/>
          </a:xfrm>
          <a:prstGeom prst="rect">
            <a:avLst/>
          </a:prstGeom>
          <a:ln>
            <a:noFill/>
          </a:ln>
          <a:effectLst>
            <a:outerShdw blurRad="292100" dist="139700" dir="2700000" algn="tl" rotWithShape="0">
              <a:srgbClr val="333333">
                <a:alpha val="65000"/>
              </a:srgbClr>
            </a:outerShdw>
          </a:effectLst>
        </p:spPr>
      </p:pic>
      <p:pic>
        <p:nvPicPr>
          <p:cNvPr id="6" name="Picture 5" descr="Screen shot 2013-01-28 at 17.47.2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0762" y="3710066"/>
            <a:ext cx="1316730" cy="14425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41509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94712" cy="3677930"/>
          </a:xfrm>
          <a:prstGeom prst="rect">
            <a:avLst/>
          </a:prstGeom>
        </p:spPr>
        <p:txBody>
          <a:bodyPr wrap="square">
            <a:spAutoFit/>
          </a:bodyPr>
          <a:lstStyle/>
          <a:p>
            <a:r>
              <a:rPr lang="en-US" sz="3500" b="1" dirty="0" smtClean="0">
                <a:solidFill>
                  <a:srgbClr val="FFFFFF"/>
                </a:solidFill>
              </a:rPr>
              <a:t>SMYSL </a:t>
            </a:r>
            <a:r>
              <a:rPr lang="en-US" sz="3500" b="1" dirty="0" smtClean="0">
                <a:solidFill>
                  <a:srgbClr val="FFFFFF"/>
                </a:solidFill>
              </a:rPr>
              <a:t>CHARTY</a:t>
            </a:r>
            <a:endParaRPr lang="en-US" sz="3500" b="1" dirty="0" smtClean="0">
              <a:solidFill>
                <a:srgbClr val="FFFFFF"/>
              </a:solidFill>
            </a:endParaRPr>
          </a:p>
          <a:p>
            <a:r>
              <a:rPr lang="en-US" dirty="0" smtClean="0"/>
              <a:t>„</a:t>
            </a:r>
            <a:r>
              <a:rPr lang="en-US" i="1" dirty="0" err="1"/>
              <a:t>Upozorňovat</a:t>
            </a:r>
            <a:r>
              <a:rPr lang="en-US" i="1" dirty="0"/>
              <a:t> </a:t>
            </a:r>
            <a:r>
              <a:rPr lang="en-US" i="1" dirty="0" err="1"/>
              <a:t>na</a:t>
            </a:r>
            <a:r>
              <a:rPr lang="en-US" i="1" dirty="0"/>
              <a:t> </a:t>
            </a:r>
            <a:r>
              <a:rPr lang="en-US" i="1" dirty="0" err="1"/>
              <a:t>různé</a:t>
            </a:r>
            <a:r>
              <a:rPr lang="en-US" i="1" dirty="0"/>
              <a:t> </a:t>
            </a:r>
            <a:r>
              <a:rPr lang="en-US" i="1" dirty="0" err="1"/>
              <a:t>konkrétní</a:t>
            </a:r>
            <a:r>
              <a:rPr lang="en-US" i="1" dirty="0"/>
              <a:t> </a:t>
            </a:r>
            <a:r>
              <a:rPr lang="en-US" i="1" dirty="0" err="1"/>
              <a:t>případy</a:t>
            </a:r>
            <a:r>
              <a:rPr lang="en-US" i="1" dirty="0"/>
              <a:t> </a:t>
            </a:r>
            <a:r>
              <a:rPr lang="en-US" i="1" dirty="0" err="1"/>
              <a:t>porušování</a:t>
            </a:r>
            <a:r>
              <a:rPr lang="en-US" i="1" dirty="0"/>
              <a:t> </a:t>
            </a:r>
            <a:r>
              <a:rPr lang="en-US" i="1" dirty="0" err="1"/>
              <a:t>lidských</a:t>
            </a:r>
            <a:r>
              <a:rPr lang="en-US" i="1" dirty="0"/>
              <a:t> a </a:t>
            </a:r>
            <a:r>
              <a:rPr lang="en-US" i="1" dirty="0" err="1"/>
              <a:t>občanských</a:t>
            </a:r>
            <a:r>
              <a:rPr lang="en-US" i="1" dirty="0"/>
              <a:t> </a:t>
            </a:r>
            <a:r>
              <a:rPr lang="en-US" i="1" dirty="0" err="1"/>
              <a:t>práv</a:t>
            </a:r>
            <a:r>
              <a:rPr lang="en-US" i="1" dirty="0"/>
              <a:t>, </a:t>
            </a:r>
            <a:r>
              <a:rPr lang="en-US" i="1" dirty="0" err="1"/>
              <a:t>připravovat</a:t>
            </a:r>
            <a:r>
              <a:rPr lang="en-US" i="1" dirty="0"/>
              <a:t> </a:t>
            </a:r>
            <a:r>
              <a:rPr lang="en-US" i="1" dirty="0" err="1"/>
              <a:t>jejich</a:t>
            </a:r>
            <a:r>
              <a:rPr lang="en-US" i="1" dirty="0"/>
              <a:t> </a:t>
            </a:r>
            <a:r>
              <a:rPr lang="en-US" i="1" u="sng" dirty="0" err="1"/>
              <a:t>dokumentaci</a:t>
            </a:r>
            <a:r>
              <a:rPr lang="en-US" i="1" u="sng" dirty="0"/>
              <a:t>, </a:t>
            </a:r>
            <a:r>
              <a:rPr lang="en-US" i="1" u="sng" dirty="0" err="1"/>
              <a:t>navrhovat</a:t>
            </a:r>
            <a:r>
              <a:rPr lang="en-US" i="1" u="sng" dirty="0"/>
              <a:t> </a:t>
            </a:r>
            <a:r>
              <a:rPr lang="en-US" i="1" u="sng" dirty="0" err="1"/>
              <a:t>řešení</a:t>
            </a:r>
            <a:r>
              <a:rPr lang="en-US" i="1" dirty="0"/>
              <a:t>, </a:t>
            </a:r>
            <a:r>
              <a:rPr lang="en-US" i="1" dirty="0" err="1" smtClean="0"/>
              <a:t>předkládat</a:t>
            </a:r>
            <a:r>
              <a:rPr lang="en-US" i="1" dirty="0" smtClean="0"/>
              <a:t> </a:t>
            </a:r>
            <a:r>
              <a:rPr lang="en-US" i="1" dirty="0" err="1" smtClean="0"/>
              <a:t>různé</a:t>
            </a:r>
            <a:r>
              <a:rPr lang="en-US" i="1" dirty="0" smtClean="0"/>
              <a:t> </a:t>
            </a:r>
            <a:r>
              <a:rPr lang="en-US" i="1" dirty="0" err="1"/>
              <a:t>obecnější</a:t>
            </a:r>
            <a:r>
              <a:rPr lang="en-US" i="1" dirty="0"/>
              <a:t> </a:t>
            </a:r>
            <a:r>
              <a:rPr lang="en-US" i="1" dirty="0" err="1"/>
              <a:t>návrhy</a:t>
            </a:r>
            <a:r>
              <a:rPr lang="en-US" i="1" dirty="0"/>
              <a:t> </a:t>
            </a:r>
            <a:r>
              <a:rPr lang="en-US" i="1" dirty="0" err="1"/>
              <a:t>směřující</a:t>
            </a:r>
            <a:r>
              <a:rPr lang="en-US" i="1" dirty="0"/>
              <a:t> k </a:t>
            </a:r>
            <a:r>
              <a:rPr lang="en-US" i="1" dirty="0" err="1"/>
              <a:t>prohlubování</a:t>
            </a:r>
            <a:r>
              <a:rPr lang="en-US" i="1" dirty="0"/>
              <a:t> </a:t>
            </a:r>
            <a:r>
              <a:rPr lang="en-US" i="1" dirty="0" err="1"/>
              <a:t>těchto</a:t>
            </a:r>
            <a:r>
              <a:rPr lang="en-US" i="1" dirty="0"/>
              <a:t> </a:t>
            </a:r>
            <a:r>
              <a:rPr lang="en-US" i="1" dirty="0" err="1"/>
              <a:t>práv</a:t>
            </a:r>
            <a:r>
              <a:rPr lang="en-US" i="1" dirty="0"/>
              <a:t> a </a:t>
            </a:r>
            <a:r>
              <a:rPr lang="en-US" i="1" dirty="0" err="1"/>
              <a:t>jejich</a:t>
            </a:r>
            <a:r>
              <a:rPr lang="en-US" i="1" dirty="0"/>
              <a:t> </a:t>
            </a:r>
            <a:r>
              <a:rPr lang="en-US" i="1" dirty="0" err="1"/>
              <a:t>záruk</a:t>
            </a:r>
            <a:r>
              <a:rPr lang="en-US" i="1" dirty="0"/>
              <a:t>, </a:t>
            </a:r>
            <a:r>
              <a:rPr lang="en-US" i="1" dirty="0" err="1"/>
              <a:t>působit</a:t>
            </a:r>
            <a:r>
              <a:rPr lang="en-US" i="1" dirty="0"/>
              <a:t> </a:t>
            </a:r>
            <a:r>
              <a:rPr lang="en-US" i="1" dirty="0" err="1"/>
              <a:t>jako</a:t>
            </a:r>
            <a:r>
              <a:rPr lang="en-US" i="1" dirty="0"/>
              <a:t> </a:t>
            </a:r>
            <a:r>
              <a:rPr lang="en-US" i="1" u="sng" dirty="0" err="1"/>
              <a:t>prostředník</a:t>
            </a:r>
            <a:r>
              <a:rPr lang="en-US" i="1" dirty="0"/>
              <a:t> </a:t>
            </a:r>
            <a:r>
              <a:rPr lang="en-US" i="1" dirty="0" smtClean="0"/>
              <a:t/>
            </a:r>
            <a:br>
              <a:rPr lang="en-US" i="1" dirty="0" smtClean="0"/>
            </a:br>
            <a:r>
              <a:rPr lang="en-US" i="1" dirty="0" smtClean="0"/>
              <a:t>v </a:t>
            </a:r>
            <a:r>
              <a:rPr lang="en-US" i="1" dirty="0" err="1"/>
              <a:t>případných</a:t>
            </a:r>
            <a:r>
              <a:rPr lang="en-US" i="1" dirty="0"/>
              <a:t> </a:t>
            </a:r>
            <a:r>
              <a:rPr lang="en-US" i="1" dirty="0" err="1"/>
              <a:t>konfliktních</a:t>
            </a:r>
            <a:r>
              <a:rPr lang="en-US" i="1" dirty="0"/>
              <a:t> </a:t>
            </a:r>
            <a:r>
              <a:rPr lang="en-US" i="1" dirty="0" err="1"/>
              <a:t>situacích</a:t>
            </a:r>
            <a:r>
              <a:rPr lang="en-US" i="1" dirty="0"/>
              <a:t>, </a:t>
            </a:r>
            <a:r>
              <a:rPr lang="en-US" i="1" dirty="0" err="1"/>
              <a:t>které</a:t>
            </a:r>
            <a:r>
              <a:rPr lang="en-US" i="1" dirty="0"/>
              <a:t> </a:t>
            </a:r>
            <a:r>
              <a:rPr lang="en-US" i="1" dirty="0" err="1"/>
              <a:t>může</a:t>
            </a:r>
            <a:r>
              <a:rPr lang="en-US" i="1" dirty="0"/>
              <a:t> </a:t>
            </a:r>
            <a:r>
              <a:rPr lang="en-US" i="1" dirty="0" err="1"/>
              <a:t>bezpráví</a:t>
            </a:r>
            <a:r>
              <a:rPr lang="en-US" i="1" dirty="0"/>
              <a:t> </a:t>
            </a:r>
            <a:r>
              <a:rPr lang="en-US" i="1" dirty="0" err="1"/>
              <a:t>vyvolat</a:t>
            </a:r>
            <a:r>
              <a:rPr lang="en-US" i="1" dirty="0"/>
              <a:t>, </a:t>
            </a:r>
            <a:r>
              <a:rPr lang="en-US" i="1" dirty="0" err="1"/>
              <a:t>apod</a:t>
            </a:r>
            <a:r>
              <a:rPr lang="en-US" dirty="0"/>
              <a:t>.”</a:t>
            </a:r>
          </a:p>
          <a:p>
            <a:endParaRPr lang="en-US" dirty="0"/>
          </a:p>
          <a:p>
            <a:r>
              <a:rPr lang="en-US" dirty="0" err="1" smtClean="0"/>
              <a:t>Kritizovali</a:t>
            </a:r>
            <a:r>
              <a:rPr lang="en-US" dirty="0" smtClean="0"/>
              <a:t> </a:t>
            </a:r>
            <a:r>
              <a:rPr lang="en-US" dirty="0"/>
              <a:t>„</a:t>
            </a:r>
            <a:r>
              <a:rPr lang="en-US" dirty="0" err="1"/>
              <a:t>politickou</a:t>
            </a:r>
            <a:r>
              <a:rPr lang="en-US" dirty="0"/>
              <a:t> a </a:t>
            </a:r>
            <a:r>
              <a:rPr lang="en-US" dirty="0" err="1"/>
              <a:t>státní</a:t>
            </a:r>
            <a:r>
              <a:rPr lang="en-US" dirty="0"/>
              <a:t> </a:t>
            </a:r>
            <a:r>
              <a:rPr lang="en-US" dirty="0" err="1"/>
              <a:t>moc</a:t>
            </a:r>
            <a:r>
              <a:rPr lang="en-US" dirty="0"/>
              <a:t>“ </a:t>
            </a:r>
            <a:r>
              <a:rPr lang="en-US" dirty="0" err="1"/>
              <a:t>za</a:t>
            </a:r>
            <a:r>
              <a:rPr lang="en-US" dirty="0"/>
              <a:t> </a:t>
            </a:r>
            <a:r>
              <a:rPr lang="en-US" dirty="0" err="1"/>
              <a:t>nedodržování</a:t>
            </a:r>
            <a:r>
              <a:rPr lang="en-US" dirty="0"/>
              <a:t> </a:t>
            </a:r>
            <a:r>
              <a:rPr lang="en-US" dirty="0" err="1"/>
              <a:t>lidských</a:t>
            </a:r>
            <a:r>
              <a:rPr lang="en-US" dirty="0"/>
              <a:t> a </a:t>
            </a:r>
            <a:r>
              <a:rPr lang="en-US" dirty="0" err="1"/>
              <a:t>občanských</a:t>
            </a:r>
            <a:r>
              <a:rPr lang="en-US" dirty="0"/>
              <a:t> </a:t>
            </a:r>
            <a:r>
              <a:rPr lang="en-US" dirty="0" err="1"/>
              <a:t>práv</a:t>
            </a:r>
            <a:r>
              <a:rPr lang="en-US" dirty="0"/>
              <a:t>, </a:t>
            </a:r>
            <a:r>
              <a:rPr lang="en-US" dirty="0" smtClean="0"/>
              <a:t>k </a:t>
            </a:r>
            <a:r>
              <a:rPr lang="en-US" dirty="0" err="1"/>
              <a:t>jejichž</a:t>
            </a:r>
            <a:r>
              <a:rPr lang="en-US" dirty="0"/>
              <a:t> </a:t>
            </a:r>
            <a:r>
              <a:rPr lang="en-US" dirty="0" err="1"/>
              <a:t>dodržování</a:t>
            </a:r>
            <a:r>
              <a:rPr lang="en-US" dirty="0"/>
              <a:t> se </a:t>
            </a:r>
            <a:r>
              <a:rPr lang="en-US" dirty="0" err="1"/>
              <a:t>Československo</a:t>
            </a:r>
            <a:r>
              <a:rPr lang="en-US" dirty="0"/>
              <a:t> </a:t>
            </a:r>
            <a:r>
              <a:rPr lang="en-US" dirty="0" err="1"/>
              <a:t>zavázalo</a:t>
            </a:r>
            <a:r>
              <a:rPr lang="en-US" dirty="0"/>
              <a:t> </a:t>
            </a:r>
            <a:r>
              <a:rPr lang="en-US" dirty="0" err="1"/>
              <a:t>při</a:t>
            </a:r>
            <a:r>
              <a:rPr lang="en-US" dirty="0"/>
              <a:t> </a:t>
            </a:r>
            <a:r>
              <a:rPr lang="en-US" dirty="0" err="1"/>
              <a:t>podpisu</a:t>
            </a:r>
            <a:r>
              <a:rPr lang="en-US" dirty="0"/>
              <a:t> </a:t>
            </a:r>
            <a:r>
              <a:rPr lang="en-US" dirty="0" err="1"/>
              <a:t>Závěrečného</a:t>
            </a:r>
            <a:r>
              <a:rPr lang="en-US" dirty="0"/>
              <a:t> </a:t>
            </a:r>
            <a:r>
              <a:rPr lang="en-US" dirty="0" err="1"/>
              <a:t>aktu</a:t>
            </a:r>
            <a:r>
              <a:rPr lang="en-US" dirty="0"/>
              <a:t> </a:t>
            </a:r>
            <a:r>
              <a:rPr lang="en-US" dirty="0" err="1"/>
              <a:t>Konference</a:t>
            </a:r>
            <a:r>
              <a:rPr lang="en-US" dirty="0"/>
              <a:t> o </a:t>
            </a:r>
            <a:r>
              <a:rPr lang="en-US" dirty="0" err="1"/>
              <a:t>bezpečnosti</a:t>
            </a:r>
            <a:r>
              <a:rPr lang="en-US" dirty="0"/>
              <a:t> a </a:t>
            </a:r>
            <a:r>
              <a:rPr lang="en-US" dirty="0" err="1"/>
              <a:t>spolupráci</a:t>
            </a:r>
            <a:r>
              <a:rPr lang="en-US" dirty="0"/>
              <a:t> v </a:t>
            </a:r>
            <a:r>
              <a:rPr lang="en-US" dirty="0" err="1"/>
              <a:t>Evropě</a:t>
            </a:r>
            <a:r>
              <a:rPr lang="en-US" dirty="0"/>
              <a:t>. V </a:t>
            </a:r>
            <a:r>
              <a:rPr lang="en-US" dirty="0" err="1"/>
              <a:t>dokumentu</a:t>
            </a:r>
            <a:r>
              <a:rPr lang="en-US" dirty="0"/>
              <a:t> </a:t>
            </a:r>
            <a:r>
              <a:rPr lang="en-US" dirty="0" err="1"/>
              <a:t>signatáři</a:t>
            </a:r>
            <a:r>
              <a:rPr lang="en-US" dirty="0"/>
              <a:t> </a:t>
            </a:r>
            <a:r>
              <a:rPr lang="en-US" dirty="0" err="1"/>
              <a:t>vyzvali</a:t>
            </a:r>
            <a:r>
              <a:rPr lang="en-US" dirty="0"/>
              <a:t> </a:t>
            </a:r>
            <a:r>
              <a:rPr lang="en-US" dirty="0" err="1"/>
              <a:t>představitele</a:t>
            </a:r>
            <a:r>
              <a:rPr lang="en-US" dirty="0"/>
              <a:t> </a:t>
            </a:r>
            <a:r>
              <a:rPr lang="en-US" dirty="0" err="1"/>
              <a:t>domácího</a:t>
            </a:r>
            <a:r>
              <a:rPr lang="en-US" dirty="0"/>
              <a:t> </a:t>
            </a:r>
            <a:r>
              <a:rPr lang="en-US" dirty="0" err="1"/>
              <a:t>režimu</a:t>
            </a:r>
            <a:r>
              <a:rPr lang="en-US" dirty="0"/>
              <a:t> k </a:t>
            </a:r>
            <a:r>
              <a:rPr lang="en-US" b="1" i="1" dirty="0" err="1"/>
              <a:t>nápravě</a:t>
            </a:r>
            <a:r>
              <a:rPr lang="en-US" dirty="0"/>
              <a:t> </a:t>
            </a:r>
            <a:r>
              <a:rPr lang="en-US" dirty="0" err="1"/>
              <a:t>tohoto</a:t>
            </a:r>
            <a:r>
              <a:rPr lang="en-US" dirty="0"/>
              <a:t> </a:t>
            </a:r>
            <a:r>
              <a:rPr lang="en-US" dirty="0" err="1"/>
              <a:t>stavu</a:t>
            </a:r>
            <a:r>
              <a:rPr lang="en-US" dirty="0"/>
              <a:t> a k </a:t>
            </a:r>
            <a:r>
              <a:rPr lang="en-US" b="1" u="sng" dirty="0" err="1"/>
              <a:t>zahájení</a:t>
            </a:r>
            <a:r>
              <a:rPr lang="en-US" b="1" u="sng" dirty="0"/>
              <a:t> </a:t>
            </a:r>
            <a:r>
              <a:rPr lang="en-US" b="1" u="sng" dirty="0" err="1"/>
              <a:t>konstruktivního</a:t>
            </a:r>
            <a:r>
              <a:rPr lang="en-US" b="1" u="sng" dirty="0"/>
              <a:t> </a:t>
            </a:r>
            <a:r>
              <a:rPr lang="en-US" b="1" u="sng" dirty="0" err="1"/>
              <a:t>dialogu</a:t>
            </a:r>
            <a:r>
              <a:rPr lang="en-US" dirty="0"/>
              <a:t> o </a:t>
            </a:r>
            <a:r>
              <a:rPr lang="en-US" dirty="0" err="1"/>
              <a:t>tomto</a:t>
            </a:r>
            <a:r>
              <a:rPr lang="en-US" dirty="0"/>
              <a:t> </a:t>
            </a:r>
            <a:r>
              <a:rPr lang="en-US" dirty="0" err="1" smtClean="0"/>
              <a:t>tématu</a:t>
            </a:r>
            <a:r>
              <a:rPr lang="en-US" dirty="0" smtClean="0"/>
              <a:t>. </a:t>
            </a:r>
            <a:endParaRPr lang="en-US" dirty="0"/>
          </a:p>
        </p:txBody>
      </p:sp>
      <p:sp>
        <p:nvSpPr>
          <p:cNvPr id="4" name="Rectangle 3"/>
          <p:cNvSpPr/>
          <p:nvPr/>
        </p:nvSpPr>
        <p:spPr>
          <a:xfrm>
            <a:off x="0" y="4293096"/>
            <a:ext cx="9144000" cy="2031325"/>
          </a:xfrm>
          <a:prstGeom prst="rect">
            <a:avLst/>
          </a:prstGeom>
        </p:spPr>
        <p:txBody>
          <a:bodyPr wrap="square">
            <a:spAutoFit/>
          </a:bodyPr>
          <a:lstStyle/>
          <a:p>
            <a:pPr marL="285750" indent="-285750">
              <a:buFont typeface="Arial"/>
              <a:buChar char="•"/>
            </a:pPr>
            <a:r>
              <a:rPr lang="en-US" dirty="0" err="1"/>
              <a:t>upozorňovat</a:t>
            </a:r>
            <a:r>
              <a:rPr lang="en-US" dirty="0"/>
              <a:t> </a:t>
            </a:r>
            <a:r>
              <a:rPr lang="en-US" dirty="0" err="1"/>
              <a:t>režim</a:t>
            </a:r>
            <a:r>
              <a:rPr lang="en-US" dirty="0"/>
              <a:t> </a:t>
            </a:r>
            <a:r>
              <a:rPr lang="en-US" dirty="0" err="1"/>
              <a:t>na</a:t>
            </a:r>
            <a:r>
              <a:rPr lang="en-US" dirty="0"/>
              <a:t> </a:t>
            </a:r>
            <a:r>
              <a:rPr lang="en-US" dirty="0" err="1"/>
              <a:t>nedodržování</a:t>
            </a:r>
            <a:r>
              <a:rPr lang="en-US" dirty="0"/>
              <a:t> </a:t>
            </a:r>
            <a:r>
              <a:rPr lang="en-US" dirty="0" err="1"/>
              <a:t>vlastních</a:t>
            </a:r>
            <a:r>
              <a:rPr lang="en-US" dirty="0"/>
              <a:t> </a:t>
            </a:r>
            <a:r>
              <a:rPr lang="en-US" dirty="0" err="1"/>
              <a:t>zákonů</a:t>
            </a:r>
            <a:endParaRPr lang="en-US" dirty="0"/>
          </a:p>
          <a:p>
            <a:pPr marL="285750" indent="-285750">
              <a:buFont typeface="Arial"/>
              <a:buChar char="•"/>
            </a:pPr>
            <a:r>
              <a:rPr lang="en-US" dirty="0" err="1"/>
              <a:t>upozorňovat</a:t>
            </a:r>
            <a:r>
              <a:rPr lang="en-US" dirty="0"/>
              <a:t> </a:t>
            </a:r>
            <a:r>
              <a:rPr lang="en-US" dirty="0" err="1"/>
              <a:t>na</a:t>
            </a:r>
            <a:r>
              <a:rPr lang="en-US" dirty="0"/>
              <a:t> </a:t>
            </a:r>
            <a:r>
              <a:rPr lang="en-US" dirty="0" err="1"/>
              <a:t>diskriminaci</a:t>
            </a:r>
            <a:r>
              <a:rPr lang="en-US" dirty="0"/>
              <a:t> v </a:t>
            </a:r>
            <a:r>
              <a:rPr lang="en-US" dirty="0" err="1"/>
              <a:t>zaměstnání</a:t>
            </a:r>
            <a:r>
              <a:rPr lang="en-US" dirty="0"/>
              <a:t>, </a:t>
            </a:r>
            <a:r>
              <a:rPr lang="en-US" dirty="0" err="1"/>
              <a:t>porušování</a:t>
            </a:r>
            <a:r>
              <a:rPr lang="en-US" dirty="0"/>
              <a:t> </a:t>
            </a:r>
            <a:r>
              <a:rPr lang="en-US" dirty="0" err="1"/>
              <a:t>svobod</a:t>
            </a:r>
            <a:r>
              <a:rPr lang="en-US" dirty="0"/>
              <a:t>, </a:t>
            </a:r>
            <a:r>
              <a:rPr lang="en-US" dirty="0" err="1"/>
              <a:t>práv</a:t>
            </a:r>
            <a:r>
              <a:rPr lang="en-US" dirty="0"/>
              <a:t> </a:t>
            </a:r>
            <a:r>
              <a:rPr lang="en-US" dirty="0" err="1"/>
              <a:t>věřících</a:t>
            </a:r>
            <a:r>
              <a:rPr lang="en-US" dirty="0"/>
              <a:t>, </a:t>
            </a:r>
            <a:r>
              <a:rPr lang="en-US" dirty="0" err="1" smtClean="0"/>
              <a:t>znečišťování</a:t>
            </a:r>
            <a:r>
              <a:rPr lang="en-US" dirty="0" smtClean="0"/>
              <a:t> </a:t>
            </a:r>
            <a:r>
              <a:rPr lang="en-US" dirty="0" err="1" smtClean="0"/>
              <a:t>životního</a:t>
            </a:r>
            <a:r>
              <a:rPr lang="en-US" dirty="0" smtClean="0"/>
              <a:t> </a:t>
            </a:r>
            <a:r>
              <a:rPr lang="en-US" dirty="0" err="1"/>
              <a:t>prostředí</a:t>
            </a:r>
            <a:r>
              <a:rPr lang="en-US" dirty="0"/>
              <a:t>, </a:t>
            </a:r>
            <a:r>
              <a:rPr lang="en-US" dirty="0" err="1"/>
              <a:t>svobody</a:t>
            </a:r>
            <a:r>
              <a:rPr lang="en-US" dirty="0"/>
              <a:t> </a:t>
            </a:r>
            <a:r>
              <a:rPr lang="en-US" dirty="0" err="1"/>
              <a:t>cestování</a:t>
            </a:r>
            <a:r>
              <a:rPr lang="en-US" dirty="0"/>
              <a:t>, </a:t>
            </a:r>
            <a:r>
              <a:rPr lang="en-US" dirty="0" err="1"/>
              <a:t>ekonomika</a:t>
            </a:r>
            <a:r>
              <a:rPr lang="en-US" dirty="0"/>
              <a:t> </a:t>
            </a:r>
            <a:r>
              <a:rPr lang="en-US" dirty="0" err="1"/>
              <a:t>atd</a:t>
            </a:r>
            <a:r>
              <a:rPr lang="en-US" dirty="0"/>
              <a:t>.  </a:t>
            </a:r>
          </a:p>
          <a:p>
            <a:pPr marL="285750" indent="-285750">
              <a:buFont typeface="Arial"/>
              <a:buChar char="•"/>
            </a:pPr>
            <a:r>
              <a:rPr lang="en-US" dirty="0" smtClean="0"/>
              <a:t>Charta </a:t>
            </a:r>
            <a:r>
              <a:rPr lang="en-US" dirty="0" err="1"/>
              <a:t>žádá</a:t>
            </a:r>
            <a:r>
              <a:rPr lang="en-US" dirty="0"/>
              <a:t> </a:t>
            </a:r>
            <a:r>
              <a:rPr lang="en-US" dirty="0" err="1"/>
              <a:t>nápravu</a:t>
            </a:r>
            <a:r>
              <a:rPr lang="en-US" dirty="0"/>
              <a:t>, dialog</a:t>
            </a:r>
          </a:p>
          <a:p>
            <a:pPr marL="285750" indent="-285750">
              <a:buFont typeface="Arial"/>
              <a:buChar char="•"/>
            </a:pPr>
            <a:r>
              <a:rPr lang="en-US" dirty="0" err="1"/>
              <a:t>hodlá</a:t>
            </a:r>
            <a:r>
              <a:rPr lang="en-US" dirty="0"/>
              <a:t> </a:t>
            </a:r>
            <a:r>
              <a:rPr lang="en-US" dirty="0" err="1"/>
              <a:t>navrhovat</a:t>
            </a:r>
            <a:r>
              <a:rPr lang="en-US" dirty="0"/>
              <a:t> </a:t>
            </a:r>
            <a:r>
              <a:rPr lang="en-US" dirty="0" err="1"/>
              <a:t>řešení</a:t>
            </a:r>
            <a:endParaRPr lang="en-US" dirty="0"/>
          </a:p>
          <a:p>
            <a:pPr marL="285750" indent="-285750">
              <a:buFont typeface="Arial"/>
              <a:buChar char="•"/>
            </a:pPr>
            <a:r>
              <a:rPr lang="en-US" dirty="0" err="1"/>
              <a:t>dokumentace</a:t>
            </a:r>
            <a:r>
              <a:rPr lang="en-US" dirty="0"/>
              <a:t> </a:t>
            </a:r>
            <a:r>
              <a:rPr lang="en-US" dirty="0" err="1"/>
              <a:t>porušování</a:t>
            </a:r>
            <a:r>
              <a:rPr lang="en-US" dirty="0"/>
              <a:t> </a:t>
            </a:r>
            <a:r>
              <a:rPr lang="en-US" dirty="0" err="1"/>
              <a:t>zákonů</a:t>
            </a:r>
            <a:r>
              <a:rPr lang="en-US" dirty="0"/>
              <a:t> - </a:t>
            </a:r>
            <a:r>
              <a:rPr lang="en-US" dirty="0" err="1"/>
              <a:t>samizdatový</a:t>
            </a:r>
            <a:r>
              <a:rPr lang="en-US" dirty="0"/>
              <a:t> </a:t>
            </a:r>
            <a:r>
              <a:rPr lang="en-US" dirty="0" err="1"/>
              <a:t>časopis</a:t>
            </a:r>
            <a:r>
              <a:rPr lang="en-US" dirty="0"/>
              <a:t> </a:t>
            </a:r>
            <a:r>
              <a:rPr lang="en-US" dirty="0" err="1"/>
              <a:t>Informace</a:t>
            </a:r>
            <a:r>
              <a:rPr lang="en-US" dirty="0"/>
              <a:t> o </a:t>
            </a:r>
            <a:r>
              <a:rPr lang="en-US" dirty="0" err="1"/>
              <a:t>Chartě</a:t>
            </a:r>
            <a:r>
              <a:rPr lang="en-US" dirty="0"/>
              <a:t> </a:t>
            </a:r>
            <a:r>
              <a:rPr lang="cs-CZ" dirty="0" smtClean="0"/>
              <a:t/>
            </a:r>
            <a:br>
              <a:rPr lang="cs-CZ" dirty="0" smtClean="0"/>
            </a:br>
            <a:r>
              <a:rPr lang="en-US" dirty="0" smtClean="0"/>
              <a:t>(</a:t>
            </a:r>
            <a:r>
              <a:rPr lang="en-US" dirty="0" err="1"/>
              <a:t>vydáno</a:t>
            </a:r>
            <a:r>
              <a:rPr lang="en-US" dirty="0"/>
              <a:t> 572 </a:t>
            </a:r>
            <a:r>
              <a:rPr lang="en-US" dirty="0" err="1"/>
              <a:t>dokumentů</a:t>
            </a:r>
            <a:r>
              <a:rPr lang="en-US" dirty="0"/>
              <a:t>)</a:t>
            </a:r>
          </a:p>
        </p:txBody>
      </p:sp>
    </p:spTree>
    <p:extLst>
      <p:ext uri="{BB962C8B-B14F-4D97-AF65-F5344CB8AC3E}">
        <p14:creationId xmlns:p14="http://schemas.microsoft.com/office/powerpoint/2010/main" val="10226182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0" y="2492375"/>
            <a:ext cx="9256713"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pl-PL" altLang="cs-CZ" sz="3500">
                <a:solidFill>
                  <a:schemeClr val="bg1"/>
                </a:solidFill>
                <a:latin typeface="Arial Black" pitchFamily="34" charset="0"/>
              </a:rPr>
              <a:t>kroky </a:t>
            </a:r>
            <a:r>
              <a:rPr lang="pl-PL" altLang="cs-CZ" sz="3500">
                <a:solidFill>
                  <a:srgbClr val="FF3300"/>
                </a:solidFill>
                <a:latin typeface="Arial Black" pitchFamily="34" charset="0"/>
              </a:rPr>
              <a:t>KSČ</a:t>
            </a:r>
            <a:r>
              <a:rPr lang="pl-PL" altLang="cs-CZ" sz="3500">
                <a:solidFill>
                  <a:schemeClr val="bg1"/>
                </a:solidFill>
                <a:latin typeface="Arial Black" pitchFamily="34" charset="0"/>
              </a:rPr>
              <a:t> </a:t>
            </a:r>
          </a:p>
          <a:p>
            <a:pPr eaLnBrk="1" hangingPunct="1">
              <a:spcBef>
                <a:spcPct val="0"/>
              </a:spcBef>
              <a:buFontTx/>
              <a:buNone/>
            </a:pPr>
            <a:r>
              <a:rPr lang="pl-PL" altLang="cs-CZ" sz="3500">
                <a:solidFill>
                  <a:schemeClr val="bg1"/>
                </a:solidFill>
                <a:latin typeface="Arial Black" pitchFamily="34" charset="0"/>
              </a:rPr>
              <a:t>k „normalizaci a konsolidaci poměrů”</a:t>
            </a:r>
            <a:endParaRPr lang="cs-CZ" altLang="cs-CZ" sz="3500">
              <a:solidFill>
                <a:schemeClr val="bg1"/>
              </a:solidFill>
              <a:latin typeface="Arial Black" pitchFamily="34" charset="0"/>
            </a:endParaRPr>
          </a:p>
        </p:txBody>
      </p:sp>
      <p:pic>
        <p:nvPicPr>
          <p:cNvPr id="30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9363"/>
            <a:ext cx="2736850" cy="257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60350"/>
            <a:ext cx="3889375"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3789363"/>
            <a:ext cx="3311525" cy="257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5213" y="333375"/>
            <a:ext cx="2998787"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3789363"/>
            <a:ext cx="2916237"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260350"/>
            <a:ext cx="202882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1" name="Line 13"/>
          <p:cNvSpPr>
            <a:spLocks noChangeShapeType="1"/>
          </p:cNvSpPr>
          <p:nvPr/>
        </p:nvSpPr>
        <p:spPr bwMode="auto">
          <a:xfrm>
            <a:off x="2987675" y="2852738"/>
            <a:ext cx="5905500" cy="0"/>
          </a:xfrm>
          <a:prstGeom prst="line">
            <a:avLst/>
          </a:prstGeom>
          <a:noFill/>
          <a:ln w="127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37926713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27 at 13.32.5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052736"/>
            <a:ext cx="8478769" cy="55067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64657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9512" y="620688"/>
            <a:ext cx="3810000" cy="2857500"/>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136288" y="582019"/>
            <a:ext cx="3810000" cy="2857500"/>
          </a:xfrm>
          <a:prstGeom prst="rect">
            <a:avLst/>
          </a:prstGeom>
        </p:spPr>
      </p:pic>
      <p:sp>
        <p:nvSpPr>
          <p:cNvPr id="5" name="Rectangle 4"/>
          <p:cNvSpPr/>
          <p:nvPr/>
        </p:nvSpPr>
        <p:spPr>
          <a:xfrm>
            <a:off x="179512" y="3933056"/>
            <a:ext cx="8280920" cy="2462212"/>
          </a:xfrm>
          <a:prstGeom prst="rect">
            <a:avLst/>
          </a:prstGeom>
        </p:spPr>
        <p:txBody>
          <a:bodyPr wrap="square">
            <a:spAutoFit/>
          </a:bodyPr>
          <a:lstStyle/>
          <a:p>
            <a:r>
              <a:rPr lang="en-US" sz="2200" b="1" dirty="0" err="1" smtClean="0"/>
              <a:t>Získávání</a:t>
            </a:r>
            <a:r>
              <a:rPr lang="en-US" sz="2200" b="1" dirty="0" smtClean="0"/>
              <a:t> </a:t>
            </a:r>
            <a:r>
              <a:rPr lang="en-US" sz="2200" b="1" dirty="0" err="1" smtClean="0"/>
              <a:t>podpisů</a:t>
            </a:r>
            <a:r>
              <a:rPr lang="en-US" sz="2200" b="1" dirty="0" smtClean="0"/>
              <a:t> </a:t>
            </a:r>
            <a:endParaRPr lang="en-US" sz="2200" b="1" dirty="0"/>
          </a:p>
          <a:p>
            <a:pPr marL="342900" indent="-342900">
              <a:buFont typeface="Arial"/>
              <a:buChar char="•"/>
            </a:pPr>
            <a:r>
              <a:rPr lang="en-US" sz="2200" dirty="0"/>
              <a:t>20 </a:t>
            </a:r>
            <a:r>
              <a:rPr lang="en-US" sz="2200" dirty="0" err="1"/>
              <a:t>sběračů</a:t>
            </a:r>
            <a:r>
              <a:rPr lang="en-US" sz="2200" dirty="0"/>
              <a:t> </a:t>
            </a:r>
            <a:r>
              <a:rPr lang="en-US" sz="2200" dirty="0" err="1"/>
              <a:t>podpisů</a:t>
            </a:r>
            <a:endParaRPr lang="en-US" sz="2200" dirty="0"/>
          </a:p>
          <a:p>
            <a:pPr marL="342900" indent="-342900">
              <a:buFont typeface="Arial"/>
              <a:buChar char="•"/>
            </a:pPr>
            <a:r>
              <a:rPr lang="en-US" sz="2200" dirty="0" err="1"/>
              <a:t>každý</a:t>
            </a:r>
            <a:r>
              <a:rPr lang="en-US" sz="2200" dirty="0"/>
              <a:t> </a:t>
            </a:r>
            <a:r>
              <a:rPr lang="en-US" sz="2200" dirty="0" err="1"/>
              <a:t>signatář</a:t>
            </a:r>
            <a:r>
              <a:rPr lang="en-US" sz="2200" dirty="0"/>
              <a:t> </a:t>
            </a:r>
            <a:r>
              <a:rPr lang="en-US" sz="2200" dirty="0" err="1"/>
              <a:t>si</a:t>
            </a:r>
            <a:r>
              <a:rPr lang="en-US" sz="2200" dirty="0"/>
              <a:t> text </a:t>
            </a:r>
            <a:r>
              <a:rPr lang="en-US" sz="2200" dirty="0" err="1"/>
              <a:t>prohlášení</a:t>
            </a:r>
            <a:r>
              <a:rPr lang="en-US" sz="2200" dirty="0"/>
              <a:t> </a:t>
            </a:r>
            <a:r>
              <a:rPr lang="en-US" sz="2200" dirty="0" err="1"/>
              <a:t>pouze</a:t>
            </a:r>
            <a:r>
              <a:rPr lang="en-US" sz="2200" dirty="0"/>
              <a:t> </a:t>
            </a:r>
            <a:r>
              <a:rPr lang="en-US" sz="2200" dirty="0" err="1"/>
              <a:t>přečetl</a:t>
            </a:r>
            <a:r>
              <a:rPr lang="en-US" sz="2200" dirty="0"/>
              <a:t> </a:t>
            </a:r>
            <a:r>
              <a:rPr lang="en-US" sz="2200" dirty="0" smtClean="0"/>
              <a:t/>
            </a:r>
            <a:br>
              <a:rPr lang="en-US" sz="2200" dirty="0" smtClean="0"/>
            </a:br>
            <a:r>
              <a:rPr lang="en-US" sz="2200" dirty="0" smtClean="0"/>
              <a:t>(</a:t>
            </a:r>
            <a:r>
              <a:rPr lang="en-US" sz="2200" dirty="0" err="1"/>
              <a:t>obavy</a:t>
            </a:r>
            <a:r>
              <a:rPr lang="en-US" sz="2200" dirty="0"/>
              <a:t> z </a:t>
            </a:r>
            <a:r>
              <a:rPr lang="en-US" sz="2200" dirty="0" err="1" smtClean="0"/>
              <a:t>indiskrece</a:t>
            </a:r>
            <a:r>
              <a:rPr lang="en-US" sz="2200" dirty="0" smtClean="0"/>
              <a:t>, </a:t>
            </a:r>
            <a:r>
              <a:rPr lang="en-US" sz="2200" dirty="0" err="1" smtClean="0"/>
              <a:t>StB</a:t>
            </a:r>
            <a:r>
              <a:rPr lang="en-US" sz="2200" dirty="0" smtClean="0"/>
              <a:t>)</a:t>
            </a:r>
            <a:endParaRPr lang="en-US" sz="2200" dirty="0"/>
          </a:p>
          <a:p>
            <a:pPr marL="342900" indent="-342900">
              <a:buFont typeface="Arial"/>
              <a:buChar char="•"/>
            </a:pPr>
            <a:r>
              <a:rPr lang="en-US" sz="2200" dirty="0" err="1"/>
              <a:t>souhlas</a:t>
            </a:r>
            <a:r>
              <a:rPr lang="en-US" sz="2200" dirty="0"/>
              <a:t> </a:t>
            </a:r>
            <a:r>
              <a:rPr lang="en-US" sz="2200" dirty="0" err="1" smtClean="0"/>
              <a:t>vyjádřen</a:t>
            </a:r>
            <a:r>
              <a:rPr lang="en-US" sz="2200" dirty="0" smtClean="0"/>
              <a:t> </a:t>
            </a:r>
            <a:r>
              <a:rPr lang="en-US" sz="2200" dirty="0" err="1"/>
              <a:t>podpisem</a:t>
            </a:r>
            <a:r>
              <a:rPr lang="en-US" sz="2200" dirty="0"/>
              <a:t> </a:t>
            </a:r>
            <a:r>
              <a:rPr lang="en-US" sz="2200" dirty="0" err="1"/>
              <a:t>kartičky</a:t>
            </a:r>
            <a:r>
              <a:rPr lang="en-US" sz="2200" dirty="0"/>
              <a:t> </a:t>
            </a:r>
          </a:p>
          <a:p>
            <a:pPr marL="800100" lvl="1" indent="-342900">
              <a:buFont typeface="Arial"/>
              <a:buChar char="•"/>
            </a:pPr>
            <a:r>
              <a:rPr lang="en-US" sz="2200" dirty="0"/>
              <a:t>text </a:t>
            </a:r>
            <a:r>
              <a:rPr lang="en-US" sz="2200" i="1" dirty="0"/>
              <a:t>"</a:t>
            </a:r>
            <a:r>
              <a:rPr lang="en-US" sz="2200" i="1" dirty="0" err="1"/>
              <a:t>Souhlasím</a:t>
            </a:r>
            <a:r>
              <a:rPr lang="en-US" sz="2200" i="1" dirty="0"/>
              <a:t> s </a:t>
            </a:r>
            <a:r>
              <a:rPr lang="en-US" sz="2200" i="1" dirty="0" err="1"/>
              <a:t>prohlášením</a:t>
            </a:r>
            <a:r>
              <a:rPr lang="en-US" sz="2200" i="1" dirty="0"/>
              <a:t> </a:t>
            </a:r>
            <a:r>
              <a:rPr lang="en-US" sz="2200" i="1" dirty="0" err="1"/>
              <a:t>Charty</a:t>
            </a:r>
            <a:r>
              <a:rPr lang="en-US" sz="2200" i="1" dirty="0"/>
              <a:t> 77"</a:t>
            </a:r>
          </a:p>
          <a:p>
            <a:pPr marL="800100" lvl="1" indent="-342900">
              <a:buFont typeface="Arial"/>
              <a:buChar char="•"/>
            </a:pPr>
            <a:r>
              <a:rPr lang="en-US" sz="2200" dirty="0" err="1"/>
              <a:t>podpis</a:t>
            </a:r>
            <a:r>
              <a:rPr lang="en-US" sz="2200" dirty="0"/>
              <a:t> + </a:t>
            </a:r>
            <a:r>
              <a:rPr lang="en-US" sz="2200" dirty="0" err="1"/>
              <a:t>adresa</a:t>
            </a:r>
            <a:endParaRPr lang="en-US" sz="2200" dirty="0"/>
          </a:p>
        </p:txBody>
      </p:sp>
    </p:spTree>
    <p:extLst>
      <p:ext uri="{BB962C8B-B14F-4D97-AF65-F5344CB8AC3E}">
        <p14:creationId xmlns:p14="http://schemas.microsoft.com/office/powerpoint/2010/main" val="18676184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27 at 13.32.2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404664"/>
            <a:ext cx="7476607" cy="5609616"/>
          </a:xfrm>
          <a:prstGeom prst="rect">
            <a:avLst/>
          </a:prstGeom>
        </p:spPr>
      </p:pic>
      <p:sp>
        <p:nvSpPr>
          <p:cNvPr id="3" name="Rectangle 2"/>
          <p:cNvSpPr/>
          <p:nvPr/>
        </p:nvSpPr>
        <p:spPr>
          <a:xfrm>
            <a:off x="294161" y="6026784"/>
            <a:ext cx="8424936" cy="954107"/>
          </a:xfrm>
          <a:prstGeom prst="rect">
            <a:avLst/>
          </a:prstGeom>
        </p:spPr>
        <p:txBody>
          <a:bodyPr wrap="square">
            <a:spAutoFit/>
          </a:bodyPr>
          <a:lstStyle/>
          <a:p>
            <a:r>
              <a:rPr lang="en-US" sz="2000" dirty="0" err="1"/>
              <a:t>Instrukce</a:t>
            </a:r>
            <a:r>
              <a:rPr lang="en-US" sz="2000" dirty="0"/>
              <a:t> </a:t>
            </a:r>
            <a:r>
              <a:rPr lang="en-US" sz="2000" dirty="0" err="1"/>
              <a:t>Václava</a:t>
            </a:r>
            <a:r>
              <a:rPr lang="en-US" sz="2000" dirty="0"/>
              <a:t> </a:t>
            </a:r>
            <a:r>
              <a:rPr lang="en-US" sz="2000" dirty="0" err="1"/>
              <a:t>Havla</a:t>
            </a:r>
            <a:r>
              <a:rPr lang="en-US" sz="2000" dirty="0"/>
              <a:t> </a:t>
            </a:r>
            <a:r>
              <a:rPr lang="en-US" sz="2000" dirty="0" err="1"/>
              <a:t>před</a:t>
            </a:r>
            <a:r>
              <a:rPr lang="en-US" sz="2000" dirty="0"/>
              <a:t> </a:t>
            </a:r>
            <a:r>
              <a:rPr lang="en-US" sz="2000" dirty="0" err="1"/>
              <a:t>sbíráním</a:t>
            </a:r>
            <a:r>
              <a:rPr lang="en-US" sz="2000" dirty="0"/>
              <a:t> </a:t>
            </a:r>
            <a:r>
              <a:rPr lang="en-US" sz="2000" dirty="0" err="1"/>
              <a:t>podpisů</a:t>
            </a:r>
            <a:r>
              <a:rPr lang="en-US" sz="2000" dirty="0"/>
              <a:t>, </a:t>
            </a:r>
            <a:r>
              <a:rPr lang="en-US" sz="2000" dirty="0" err="1"/>
              <a:t>určena</a:t>
            </a:r>
            <a:r>
              <a:rPr lang="en-US" sz="2000" dirty="0"/>
              <a:t> pro </a:t>
            </a:r>
            <a:r>
              <a:rPr lang="en-US" sz="2000" dirty="0" err="1"/>
              <a:t>Pavla</a:t>
            </a:r>
            <a:r>
              <a:rPr lang="en-US" sz="2000" dirty="0"/>
              <a:t> </a:t>
            </a:r>
            <a:r>
              <a:rPr lang="en-US" sz="2000" dirty="0" err="1" smtClean="0"/>
              <a:t>Kohouta</a:t>
            </a:r>
            <a:endParaRPr lang="en-US" sz="2000" dirty="0"/>
          </a:p>
          <a:p>
            <a:endParaRPr lang="en-US" sz="1600" dirty="0"/>
          </a:p>
        </p:txBody>
      </p:sp>
    </p:spTree>
    <p:extLst>
      <p:ext uri="{BB962C8B-B14F-4D97-AF65-F5344CB8AC3E}">
        <p14:creationId xmlns:p14="http://schemas.microsoft.com/office/powerpoint/2010/main" val="4656361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23528" y="332656"/>
            <a:ext cx="4176464" cy="6327790"/>
          </a:xfrm>
          <a:prstGeom prst="rect">
            <a:avLst/>
          </a:prstGeom>
        </p:spPr>
      </p:pic>
      <p:sp>
        <p:nvSpPr>
          <p:cNvPr id="3" name="Rectangle 2"/>
          <p:cNvSpPr/>
          <p:nvPr/>
        </p:nvSpPr>
        <p:spPr>
          <a:xfrm>
            <a:off x="4572000" y="5733256"/>
            <a:ext cx="4572000" cy="923330"/>
          </a:xfrm>
          <a:prstGeom prst="rect">
            <a:avLst/>
          </a:prstGeom>
        </p:spPr>
        <p:txBody>
          <a:bodyPr>
            <a:spAutoFit/>
          </a:bodyPr>
          <a:lstStyle/>
          <a:p>
            <a:r>
              <a:rPr lang="en-US" dirty="0" err="1"/>
              <a:t>Mluvčí</a:t>
            </a:r>
            <a:r>
              <a:rPr lang="en-US" dirty="0"/>
              <a:t> </a:t>
            </a:r>
            <a:r>
              <a:rPr lang="en-US" dirty="0" err="1"/>
              <a:t>Charty</a:t>
            </a:r>
            <a:r>
              <a:rPr lang="en-US" dirty="0"/>
              <a:t> 77</a:t>
            </a:r>
            <a:r>
              <a:rPr lang="en-US" i="1" dirty="0"/>
              <a:t>: </a:t>
            </a:r>
            <a:r>
              <a:rPr lang="en-US" i="1" dirty="0" err="1"/>
              <a:t>Václav</a:t>
            </a:r>
            <a:r>
              <a:rPr lang="en-US" i="1" dirty="0"/>
              <a:t> Havel, </a:t>
            </a:r>
            <a:r>
              <a:rPr lang="en-US" i="1" dirty="0" err="1"/>
              <a:t>Jiří</a:t>
            </a:r>
            <a:r>
              <a:rPr lang="en-US" i="1" dirty="0"/>
              <a:t> </a:t>
            </a:r>
            <a:r>
              <a:rPr lang="en-US" i="1" dirty="0" err="1"/>
              <a:t>Hájek</a:t>
            </a:r>
            <a:r>
              <a:rPr lang="en-US" i="1" dirty="0"/>
              <a:t>, </a:t>
            </a:r>
            <a:r>
              <a:rPr lang="en-US" i="1" dirty="0" err="1" smtClean="0"/>
              <a:t>Jiří</a:t>
            </a:r>
            <a:r>
              <a:rPr lang="en-US" i="1" dirty="0" smtClean="0"/>
              <a:t> </a:t>
            </a:r>
            <a:r>
              <a:rPr lang="en-US" i="1" dirty="0" err="1"/>
              <a:t>Dienstbier</a:t>
            </a:r>
            <a:r>
              <a:rPr lang="en-US" i="1" dirty="0"/>
              <a:t>, </a:t>
            </a:r>
            <a:r>
              <a:rPr lang="en-US" i="1" dirty="0" err="1"/>
              <a:t>Ladislav</a:t>
            </a:r>
            <a:r>
              <a:rPr lang="en-US" i="1" dirty="0"/>
              <a:t> </a:t>
            </a:r>
            <a:r>
              <a:rPr lang="en-US" i="1" dirty="0" err="1"/>
              <a:t>Hejdánek</a:t>
            </a:r>
            <a:r>
              <a:rPr lang="en-US" i="1" dirty="0"/>
              <a:t>, </a:t>
            </a:r>
            <a:r>
              <a:rPr lang="en-US" i="1" dirty="0" err="1"/>
              <a:t>Václav</a:t>
            </a:r>
            <a:r>
              <a:rPr lang="en-US" i="1" dirty="0"/>
              <a:t> Benda, </a:t>
            </a:r>
            <a:r>
              <a:rPr lang="en-US" i="1" dirty="0" err="1"/>
              <a:t>Zdena</a:t>
            </a:r>
            <a:r>
              <a:rPr lang="en-US" i="1" dirty="0"/>
              <a:t> </a:t>
            </a:r>
            <a:r>
              <a:rPr lang="en-US" i="1" dirty="0" err="1"/>
              <a:t>Tominová</a:t>
            </a:r>
            <a:endParaRPr lang="en-US" i="1" dirty="0"/>
          </a:p>
        </p:txBody>
      </p:sp>
      <p:sp>
        <p:nvSpPr>
          <p:cNvPr id="4" name="Rectangle 3"/>
          <p:cNvSpPr/>
          <p:nvPr/>
        </p:nvSpPr>
        <p:spPr>
          <a:xfrm>
            <a:off x="4584724" y="1124744"/>
            <a:ext cx="4572000" cy="1785104"/>
          </a:xfrm>
          <a:prstGeom prst="rect">
            <a:avLst/>
          </a:prstGeom>
        </p:spPr>
        <p:txBody>
          <a:bodyPr>
            <a:spAutoFit/>
          </a:bodyPr>
          <a:lstStyle/>
          <a:p>
            <a:r>
              <a:rPr lang="en-US" sz="2200" dirty="0" err="1"/>
              <a:t>zvoleni</a:t>
            </a:r>
            <a:r>
              <a:rPr lang="en-US" sz="2200" dirty="0"/>
              <a:t> </a:t>
            </a:r>
            <a:r>
              <a:rPr lang="en-US" sz="2200" dirty="0" err="1"/>
              <a:t>první</a:t>
            </a:r>
            <a:r>
              <a:rPr lang="en-US" sz="2200" dirty="0"/>
              <a:t> </a:t>
            </a:r>
            <a:r>
              <a:rPr lang="en-US" sz="2200" dirty="0" err="1"/>
              <a:t>tři</a:t>
            </a:r>
            <a:r>
              <a:rPr lang="en-US" sz="2200" dirty="0"/>
              <a:t> </a:t>
            </a:r>
            <a:r>
              <a:rPr lang="en-US" sz="2200" dirty="0" err="1"/>
              <a:t>mluvčí</a:t>
            </a:r>
            <a:r>
              <a:rPr lang="en-US" sz="2200" dirty="0"/>
              <a:t> </a:t>
            </a:r>
            <a:r>
              <a:rPr lang="en-US" sz="2200" dirty="0" smtClean="0"/>
              <a:t/>
            </a:r>
            <a:br>
              <a:rPr lang="en-US" sz="2200" dirty="0" smtClean="0"/>
            </a:br>
            <a:r>
              <a:rPr lang="en-US" sz="2200" dirty="0" smtClean="0"/>
              <a:t>(</a:t>
            </a:r>
            <a:r>
              <a:rPr lang="en-US" sz="2200" dirty="0" err="1"/>
              <a:t>předpoklad</a:t>
            </a:r>
            <a:r>
              <a:rPr lang="en-US" sz="2200" dirty="0"/>
              <a:t> </a:t>
            </a:r>
            <a:r>
              <a:rPr lang="en-US" sz="2200" dirty="0" err="1"/>
              <a:t>zatýkání</a:t>
            </a:r>
            <a:r>
              <a:rPr lang="en-US" sz="2200" dirty="0"/>
              <a:t>): </a:t>
            </a:r>
            <a:r>
              <a:rPr lang="en-US" sz="2200" dirty="0" smtClean="0"/>
              <a:t/>
            </a:r>
            <a:br>
              <a:rPr lang="en-US" sz="2200" dirty="0" smtClean="0"/>
            </a:br>
            <a:r>
              <a:rPr lang="en-US" sz="2200" b="1" dirty="0" err="1" smtClean="0"/>
              <a:t>Václav</a:t>
            </a:r>
            <a:r>
              <a:rPr lang="en-US" sz="2200" b="1" dirty="0" smtClean="0"/>
              <a:t> Havel </a:t>
            </a:r>
            <a:br>
              <a:rPr lang="en-US" sz="2200" b="1" dirty="0" smtClean="0"/>
            </a:br>
            <a:r>
              <a:rPr lang="en-US" sz="2200" b="1" dirty="0" smtClean="0"/>
              <a:t>Jan </a:t>
            </a:r>
            <a:r>
              <a:rPr lang="en-US" sz="2200" b="1" dirty="0" err="1" smtClean="0"/>
              <a:t>Patočka</a:t>
            </a:r>
            <a:r>
              <a:rPr lang="en-US" sz="2200" b="1" dirty="0" smtClean="0"/>
              <a:t/>
            </a:r>
            <a:br>
              <a:rPr lang="en-US" sz="2200" b="1" dirty="0" smtClean="0"/>
            </a:br>
            <a:r>
              <a:rPr lang="en-US" sz="2200" b="1" dirty="0" err="1" smtClean="0"/>
              <a:t>Jiří</a:t>
            </a:r>
            <a:r>
              <a:rPr lang="en-US" sz="2200" b="1" dirty="0" smtClean="0"/>
              <a:t> </a:t>
            </a:r>
            <a:r>
              <a:rPr lang="en-US" sz="2200" b="1" dirty="0" err="1"/>
              <a:t>Hájek</a:t>
            </a:r>
            <a:endParaRPr lang="en-US" sz="2200" b="1" dirty="0"/>
          </a:p>
        </p:txBody>
      </p:sp>
      <p:pic>
        <p:nvPicPr>
          <p:cNvPr id="5" name="Picture 4"/>
          <p:cNvPicPr>
            <a:picLocks noChangeAspect="1"/>
          </p:cNvPicPr>
          <p:nvPr/>
        </p:nvPicPr>
        <p:blipFill>
          <a:blip r:embed="rId3" cstate="print"/>
          <a:stretch>
            <a:fillRect/>
          </a:stretch>
        </p:blipFill>
        <p:spPr>
          <a:xfrm>
            <a:off x="4716016" y="2924944"/>
            <a:ext cx="1637805" cy="2256532"/>
          </a:xfrm>
          <a:prstGeom prst="rect">
            <a:avLst/>
          </a:prstGeom>
        </p:spPr>
      </p:pic>
      <p:sp>
        <p:nvSpPr>
          <p:cNvPr id="6" name="Rectangle 5"/>
          <p:cNvSpPr/>
          <p:nvPr/>
        </p:nvSpPr>
        <p:spPr>
          <a:xfrm>
            <a:off x="6372200" y="4941168"/>
            <a:ext cx="1339354" cy="276999"/>
          </a:xfrm>
          <a:prstGeom prst="rect">
            <a:avLst/>
          </a:prstGeom>
        </p:spPr>
        <p:txBody>
          <a:bodyPr wrap="none">
            <a:spAutoFit/>
          </a:bodyPr>
          <a:lstStyle/>
          <a:p>
            <a:r>
              <a:rPr lang="en-US" sz="1200" dirty="0" err="1"/>
              <a:t>filozof</a:t>
            </a:r>
            <a:r>
              <a:rPr lang="en-US" sz="1200" dirty="0"/>
              <a:t> Jan </a:t>
            </a:r>
            <a:r>
              <a:rPr lang="en-US" sz="1200" dirty="0" err="1"/>
              <a:t>Patočka</a:t>
            </a:r>
            <a:endParaRPr lang="en-US" sz="1200" dirty="0"/>
          </a:p>
        </p:txBody>
      </p:sp>
    </p:spTree>
    <p:extLst>
      <p:ext uri="{BB962C8B-B14F-4D97-AF65-F5344CB8AC3E}">
        <p14:creationId xmlns:p14="http://schemas.microsoft.com/office/powerpoint/2010/main" val="34728123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620688"/>
            <a:ext cx="8784976" cy="6186309"/>
          </a:xfrm>
          <a:prstGeom prst="rect">
            <a:avLst/>
          </a:prstGeom>
        </p:spPr>
        <p:txBody>
          <a:bodyPr wrap="square">
            <a:spAutoFit/>
          </a:bodyPr>
          <a:lstStyle/>
          <a:p>
            <a:r>
              <a:rPr lang="en-US" sz="2200" dirty="0" err="1"/>
              <a:t>některým</a:t>
            </a:r>
            <a:r>
              <a:rPr lang="en-US" sz="2200" dirty="0"/>
              <a:t> </a:t>
            </a:r>
            <a:r>
              <a:rPr lang="en-US" sz="2200" dirty="0" err="1"/>
              <a:t>zájemcům</a:t>
            </a:r>
            <a:r>
              <a:rPr lang="en-US" sz="2200" dirty="0"/>
              <a:t> se </a:t>
            </a:r>
            <a:r>
              <a:rPr lang="en-US" sz="2200" dirty="0" err="1" smtClean="0"/>
              <a:t>doporučovalo</a:t>
            </a:r>
            <a:r>
              <a:rPr lang="en-US" sz="2200" dirty="0" smtClean="0"/>
              <a:t> </a:t>
            </a:r>
            <a:r>
              <a:rPr lang="cs-CZ" sz="2200" dirty="0" smtClean="0"/>
              <a:t>ne</a:t>
            </a:r>
            <a:r>
              <a:rPr lang="en-US" sz="2200" dirty="0" err="1" smtClean="0"/>
              <a:t>podepsat</a:t>
            </a:r>
            <a:r>
              <a:rPr lang="en-US" sz="2200" dirty="0" smtClean="0"/>
              <a:t> </a:t>
            </a:r>
            <a:br>
              <a:rPr lang="en-US" sz="2200" dirty="0" smtClean="0"/>
            </a:br>
            <a:r>
              <a:rPr lang="en-US" sz="2200" dirty="0" smtClean="0"/>
              <a:t>(</a:t>
            </a:r>
            <a:r>
              <a:rPr lang="en-US" sz="2200" dirty="0" err="1"/>
              <a:t>studenti</a:t>
            </a:r>
            <a:r>
              <a:rPr lang="en-US" sz="2200" dirty="0"/>
              <a:t>, </a:t>
            </a:r>
            <a:r>
              <a:rPr lang="en-US" sz="2200" dirty="0" err="1"/>
              <a:t>jeden</a:t>
            </a:r>
            <a:r>
              <a:rPr lang="en-US" sz="2200" dirty="0"/>
              <a:t> z </a:t>
            </a:r>
            <a:r>
              <a:rPr lang="en-US" sz="2200" dirty="0" err="1"/>
              <a:t>manželské</a:t>
            </a:r>
            <a:r>
              <a:rPr lang="en-US" sz="2200" dirty="0"/>
              <a:t> </a:t>
            </a:r>
            <a:r>
              <a:rPr lang="en-US" sz="2200" dirty="0" err="1"/>
              <a:t>dvojice</a:t>
            </a:r>
            <a:r>
              <a:rPr lang="en-US" sz="2200" dirty="0"/>
              <a:t>, </a:t>
            </a:r>
            <a:r>
              <a:rPr lang="en-US" sz="2200" dirty="0" err="1"/>
              <a:t>disidenti</a:t>
            </a:r>
            <a:r>
              <a:rPr lang="en-US" sz="2200" dirty="0"/>
              <a:t> </a:t>
            </a:r>
            <a:r>
              <a:rPr lang="en-US" sz="2200" dirty="0" err="1"/>
              <a:t>pašující</a:t>
            </a:r>
            <a:r>
              <a:rPr lang="en-US" sz="2200" dirty="0"/>
              <a:t> </a:t>
            </a:r>
            <a:r>
              <a:rPr lang="en-US" sz="2200" dirty="0" err="1"/>
              <a:t>samizdaty</a:t>
            </a:r>
            <a:r>
              <a:rPr lang="en-US" sz="2200" dirty="0"/>
              <a:t>, </a:t>
            </a:r>
            <a:r>
              <a:rPr lang="en-US" sz="2200" dirty="0" err="1"/>
              <a:t>tiskoviny</a:t>
            </a:r>
            <a:r>
              <a:rPr lang="en-US" sz="2200" dirty="0"/>
              <a:t>)</a:t>
            </a:r>
          </a:p>
          <a:p>
            <a:endParaRPr lang="en-US" sz="2200" dirty="0"/>
          </a:p>
          <a:p>
            <a:r>
              <a:rPr lang="en-US" sz="2200" dirty="0" err="1"/>
              <a:t>plán</a:t>
            </a:r>
            <a:r>
              <a:rPr lang="en-US" sz="2200" dirty="0"/>
              <a:t>: </a:t>
            </a:r>
            <a:r>
              <a:rPr lang="en-US" sz="2200" dirty="0" err="1"/>
              <a:t>sesbírat</a:t>
            </a:r>
            <a:r>
              <a:rPr lang="en-US" sz="2200" dirty="0"/>
              <a:t> </a:t>
            </a:r>
            <a:r>
              <a:rPr lang="en-US" sz="2200" dirty="0" err="1"/>
              <a:t>podpisy</a:t>
            </a:r>
            <a:r>
              <a:rPr lang="en-US" sz="2200" dirty="0"/>
              <a:t> a v </a:t>
            </a:r>
            <a:r>
              <a:rPr lang="en-US" sz="2200" dirty="0" err="1"/>
              <a:t>určený</a:t>
            </a:r>
            <a:r>
              <a:rPr lang="en-US" sz="2200" dirty="0"/>
              <a:t> den </a:t>
            </a:r>
            <a:r>
              <a:rPr lang="en-US" sz="2200" dirty="0" smtClean="0"/>
              <a:t>- 7</a:t>
            </a:r>
            <a:r>
              <a:rPr lang="en-US" sz="2200" dirty="0"/>
              <a:t>. </a:t>
            </a:r>
            <a:r>
              <a:rPr lang="en-US" sz="2200" dirty="0" err="1"/>
              <a:t>ledna</a:t>
            </a:r>
            <a:r>
              <a:rPr lang="en-US" sz="2200" dirty="0"/>
              <a:t> 1977 text </a:t>
            </a:r>
            <a:r>
              <a:rPr lang="en-US" sz="2200" dirty="0" err="1"/>
              <a:t>zveřejnit</a:t>
            </a:r>
            <a:r>
              <a:rPr lang="en-US" sz="2200" dirty="0"/>
              <a:t> </a:t>
            </a:r>
            <a:r>
              <a:rPr lang="en-US" sz="2200" dirty="0" smtClean="0"/>
              <a:t>v </a:t>
            </a:r>
            <a:r>
              <a:rPr lang="en-US" sz="2200" dirty="0" err="1"/>
              <a:t>zahraničních</a:t>
            </a:r>
            <a:r>
              <a:rPr lang="en-US" sz="2200" dirty="0"/>
              <a:t> </a:t>
            </a:r>
            <a:r>
              <a:rPr lang="en-US" sz="2200" dirty="0" err="1"/>
              <a:t>médiích</a:t>
            </a:r>
            <a:r>
              <a:rPr lang="en-US" sz="2200" dirty="0"/>
              <a:t> </a:t>
            </a:r>
            <a:endParaRPr lang="en-US" sz="2200" dirty="0" smtClean="0"/>
          </a:p>
          <a:p>
            <a:endParaRPr lang="cs-CZ" sz="2200" dirty="0" smtClean="0"/>
          </a:p>
          <a:p>
            <a:r>
              <a:rPr lang="en-US" sz="2200" dirty="0" err="1" smtClean="0"/>
              <a:t>první</a:t>
            </a:r>
            <a:r>
              <a:rPr lang="en-US" sz="2200" dirty="0" smtClean="0"/>
              <a:t> </a:t>
            </a:r>
            <a:r>
              <a:rPr lang="en-US" sz="2200" dirty="0" err="1"/>
              <a:t>podpisy</a:t>
            </a:r>
            <a:r>
              <a:rPr lang="en-US" sz="2200" dirty="0"/>
              <a:t> </a:t>
            </a:r>
            <a:r>
              <a:rPr lang="en-US" sz="2200" dirty="0" err="1"/>
              <a:t>před</a:t>
            </a:r>
            <a:r>
              <a:rPr lang="en-US" sz="2200" dirty="0"/>
              <a:t> </a:t>
            </a:r>
            <a:r>
              <a:rPr lang="en-US" sz="2200" dirty="0" err="1"/>
              <a:t>zveřejněním</a:t>
            </a:r>
            <a:r>
              <a:rPr lang="en-US" sz="2200" dirty="0"/>
              <a:t> </a:t>
            </a:r>
            <a:r>
              <a:rPr lang="en-US" sz="2200" b="1" dirty="0"/>
              <a:t>242</a:t>
            </a:r>
            <a:r>
              <a:rPr lang="en-US" sz="2200" dirty="0"/>
              <a:t> </a:t>
            </a:r>
            <a:r>
              <a:rPr lang="en-US" sz="2200" dirty="0" err="1"/>
              <a:t>signatářů</a:t>
            </a:r>
            <a:endParaRPr lang="en-US" sz="2200" dirty="0"/>
          </a:p>
          <a:p>
            <a:r>
              <a:rPr lang="en-US" sz="2200" dirty="0" err="1"/>
              <a:t>celkem</a:t>
            </a:r>
            <a:r>
              <a:rPr lang="en-US" sz="2200" dirty="0"/>
              <a:t> 1883 </a:t>
            </a:r>
            <a:r>
              <a:rPr lang="en-US" sz="2200" dirty="0" err="1"/>
              <a:t>podpisů</a:t>
            </a:r>
            <a:r>
              <a:rPr lang="en-US" sz="2200" dirty="0"/>
              <a:t> </a:t>
            </a:r>
            <a:endParaRPr lang="en-US" sz="2200" dirty="0" smtClean="0"/>
          </a:p>
          <a:p>
            <a:endParaRPr lang="en-US" sz="2200" dirty="0"/>
          </a:p>
          <a:p>
            <a:r>
              <a:rPr lang="en-US" sz="2200" b="1" dirty="0" smtClean="0"/>
              <a:t>5. </a:t>
            </a:r>
            <a:r>
              <a:rPr lang="en-US" sz="2200" b="1" dirty="0" err="1" smtClean="0"/>
              <a:t>ledna</a:t>
            </a:r>
            <a:r>
              <a:rPr lang="en-US" sz="2200" b="1" dirty="0" smtClean="0"/>
              <a:t>: </a:t>
            </a:r>
            <a:r>
              <a:rPr lang="en-US" sz="2200" dirty="0" err="1" smtClean="0"/>
              <a:t>StB</a:t>
            </a:r>
            <a:r>
              <a:rPr lang="en-US" sz="2200" dirty="0" smtClean="0"/>
              <a:t> z </a:t>
            </a:r>
            <a:r>
              <a:rPr lang="en-US" sz="2200" dirty="0" err="1" smtClean="0"/>
              <a:t>odposlechů</a:t>
            </a:r>
            <a:r>
              <a:rPr lang="en-US" sz="2200" dirty="0" smtClean="0"/>
              <a:t> </a:t>
            </a:r>
            <a:r>
              <a:rPr lang="en-US" sz="2200" dirty="0" err="1" smtClean="0"/>
              <a:t>Kohouta</a:t>
            </a:r>
            <a:r>
              <a:rPr lang="en-US" sz="2200" dirty="0" smtClean="0"/>
              <a:t> </a:t>
            </a:r>
            <a:r>
              <a:rPr lang="en-US" sz="2200" dirty="0" err="1" smtClean="0"/>
              <a:t>ví</a:t>
            </a:r>
            <a:r>
              <a:rPr lang="en-US" sz="2200" dirty="0" smtClean="0"/>
              <a:t> o </a:t>
            </a:r>
            <a:r>
              <a:rPr lang="en-US" sz="2200" dirty="0" err="1" smtClean="0"/>
              <a:t>chystaném</a:t>
            </a:r>
            <a:r>
              <a:rPr lang="en-US" sz="2200" dirty="0" smtClean="0"/>
              <a:t> </a:t>
            </a:r>
            <a:r>
              <a:rPr lang="en-US" sz="2200" dirty="0" err="1" smtClean="0"/>
              <a:t>převozu</a:t>
            </a:r>
            <a:r>
              <a:rPr lang="en-US" sz="2200" dirty="0" smtClean="0"/>
              <a:t> </a:t>
            </a:r>
            <a:r>
              <a:rPr lang="en-US" sz="2200" dirty="0" err="1" smtClean="0"/>
              <a:t>nějakých</a:t>
            </a:r>
            <a:r>
              <a:rPr lang="en-US" sz="2200" dirty="0" smtClean="0"/>
              <a:t> </a:t>
            </a:r>
            <a:r>
              <a:rPr lang="en-US" sz="2200" dirty="0" err="1" smtClean="0"/>
              <a:t>textů</a:t>
            </a:r>
            <a:endParaRPr lang="en-US" sz="2200" dirty="0" smtClean="0"/>
          </a:p>
          <a:p>
            <a:r>
              <a:rPr lang="en-US" sz="2200" b="1" dirty="0" smtClean="0"/>
              <a:t>6. </a:t>
            </a:r>
            <a:r>
              <a:rPr lang="en-US" sz="2200" b="1" dirty="0" err="1" smtClean="0"/>
              <a:t>ledna</a:t>
            </a:r>
            <a:r>
              <a:rPr lang="en-US" sz="2200" b="1" dirty="0" smtClean="0"/>
              <a:t>: </a:t>
            </a:r>
            <a:r>
              <a:rPr lang="en-US" sz="2200" dirty="0" smtClean="0"/>
              <a:t>Havel, </a:t>
            </a:r>
            <a:r>
              <a:rPr lang="en-US" sz="2200" dirty="0" err="1" smtClean="0"/>
              <a:t>Vaculík</a:t>
            </a:r>
            <a:r>
              <a:rPr lang="en-US" sz="2200" dirty="0" smtClean="0"/>
              <a:t> a </a:t>
            </a:r>
            <a:r>
              <a:rPr lang="en-US" sz="2200" dirty="0" err="1" smtClean="0"/>
              <a:t>Landovský</a:t>
            </a:r>
            <a:r>
              <a:rPr lang="en-US" sz="2200" dirty="0" smtClean="0"/>
              <a:t> </a:t>
            </a:r>
            <a:r>
              <a:rPr lang="en-US" sz="2200" dirty="0" err="1" smtClean="0"/>
              <a:t>vyzvedávají</a:t>
            </a:r>
            <a:r>
              <a:rPr lang="en-US" sz="2200" dirty="0" smtClean="0"/>
              <a:t> od </a:t>
            </a:r>
            <a:r>
              <a:rPr lang="en-US" sz="2200" dirty="0" err="1" smtClean="0"/>
              <a:t>Kohouta</a:t>
            </a:r>
            <a:r>
              <a:rPr lang="en-US" sz="2200" dirty="0" smtClean="0"/>
              <a:t> </a:t>
            </a:r>
            <a:r>
              <a:rPr lang="en-US" sz="2200" dirty="0" err="1" smtClean="0"/>
              <a:t>obálky</a:t>
            </a:r>
            <a:r>
              <a:rPr lang="en-US" sz="2200" dirty="0" smtClean="0"/>
              <a:t> pro </a:t>
            </a:r>
            <a:r>
              <a:rPr lang="en-US" sz="2200" dirty="0" err="1" smtClean="0"/>
              <a:t>signatáře</a:t>
            </a:r>
            <a:r>
              <a:rPr lang="en-US" sz="2200" dirty="0" smtClean="0"/>
              <a:t> s </a:t>
            </a:r>
            <a:r>
              <a:rPr lang="en-US" sz="2200" dirty="0" err="1" smtClean="0"/>
              <a:t>textem</a:t>
            </a:r>
            <a:r>
              <a:rPr lang="en-US" sz="2200" dirty="0" smtClean="0"/>
              <a:t> </a:t>
            </a:r>
            <a:r>
              <a:rPr lang="en-US" sz="2200" dirty="0" err="1" smtClean="0"/>
              <a:t>petice</a:t>
            </a:r>
            <a:r>
              <a:rPr lang="en-US" sz="2200" dirty="0" smtClean="0"/>
              <a:t> – </a:t>
            </a:r>
            <a:r>
              <a:rPr lang="en-US" sz="2200" dirty="0" err="1" smtClean="0"/>
              <a:t>sledování</a:t>
            </a:r>
            <a:r>
              <a:rPr lang="en-US" sz="2200" dirty="0" smtClean="0"/>
              <a:t> </a:t>
            </a:r>
            <a:r>
              <a:rPr lang="en-US" sz="2200" dirty="0" err="1" smtClean="0"/>
              <a:t>StB</a:t>
            </a:r>
            <a:r>
              <a:rPr lang="en-US" sz="2200" dirty="0" smtClean="0"/>
              <a:t> – </a:t>
            </a:r>
            <a:r>
              <a:rPr lang="en-US" sz="2200" dirty="0" err="1" smtClean="0"/>
              <a:t>honička</a:t>
            </a:r>
            <a:r>
              <a:rPr lang="en-US" sz="2200" dirty="0" smtClean="0"/>
              <a:t> v </a:t>
            </a:r>
            <a:r>
              <a:rPr lang="en-US" sz="2200" dirty="0" err="1" smtClean="0"/>
              <a:t>autech</a:t>
            </a:r>
            <a:r>
              <a:rPr lang="en-US" sz="2200" dirty="0" smtClean="0"/>
              <a:t> - </a:t>
            </a:r>
            <a:r>
              <a:rPr lang="en-US" sz="2200" dirty="0" err="1" smtClean="0"/>
              <a:t>pokus</a:t>
            </a:r>
            <a:r>
              <a:rPr lang="en-US" sz="2200" dirty="0" smtClean="0"/>
              <a:t> </a:t>
            </a:r>
            <a:r>
              <a:rPr lang="en-US" sz="2200" dirty="0" err="1" smtClean="0"/>
              <a:t>vhodit</a:t>
            </a:r>
            <a:r>
              <a:rPr lang="en-US" sz="2200" dirty="0" smtClean="0"/>
              <a:t> </a:t>
            </a:r>
            <a:r>
              <a:rPr lang="en-US" sz="2200" dirty="0" err="1" smtClean="0"/>
              <a:t>korespondenci</a:t>
            </a:r>
            <a:r>
              <a:rPr lang="en-US" sz="2200" dirty="0" smtClean="0"/>
              <a:t> do </a:t>
            </a:r>
            <a:r>
              <a:rPr lang="en-US" sz="2200" dirty="0" err="1" smtClean="0"/>
              <a:t>poštovní</a:t>
            </a:r>
            <a:r>
              <a:rPr lang="en-US" sz="2200" dirty="0" smtClean="0"/>
              <a:t> </a:t>
            </a:r>
            <a:r>
              <a:rPr lang="en-US" sz="2200" dirty="0" err="1" smtClean="0"/>
              <a:t>schránky</a:t>
            </a:r>
            <a:r>
              <a:rPr lang="en-US" sz="2200" dirty="0" smtClean="0"/>
              <a:t> </a:t>
            </a:r>
            <a:r>
              <a:rPr lang="en-US" sz="2200" dirty="0" err="1" smtClean="0"/>
              <a:t>zatčení</a:t>
            </a:r>
            <a:r>
              <a:rPr lang="en-US" sz="2200" dirty="0" smtClean="0"/>
              <a:t>…</a:t>
            </a:r>
          </a:p>
          <a:p>
            <a:r>
              <a:rPr lang="en-US" sz="2200" b="1" dirty="0" smtClean="0"/>
              <a:t>7. </a:t>
            </a:r>
            <a:r>
              <a:rPr lang="en-US" sz="2200" b="1" dirty="0" err="1" smtClean="0"/>
              <a:t>ledna</a:t>
            </a:r>
            <a:r>
              <a:rPr lang="en-US" sz="2200" b="1" dirty="0" smtClean="0"/>
              <a:t>: </a:t>
            </a:r>
            <a:r>
              <a:rPr lang="en-US" sz="2200" dirty="0" err="1" smtClean="0"/>
              <a:t>vzveřejnění</a:t>
            </a:r>
            <a:r>
              <a:rPr lang="en-US" sz="2200" dirty="0" smtClean="0"/>
              <a:t> </a:t>
            </a:r>
            <a:r>
              <a:rPr lang="en-US" sz="2200" dirty="0" err="1" smtClean="0"/>
              <a:t>Charty</a:t>
            </a:r>
            <a:r>
              <a:rPr lang="en-US" sz="2200" dirty="0" smtClean="0"/>
              <a:t> v </a:t>
            </a:r>
            <a:r>
              <a:rPr lang="en-US" sz="2200" dirty="0" err="1" smtClean="0"/>
              <a:t>zahraničních</a:t>
            </a:r>
            <a:r>
              <a:rPr lang="en-US" sz="2200" dirty="0" smtClean="0"/>
              <a:t> </a:t>
            </a:r>
            <a:r>
              <a:rPr lang="en-US" sz="2200" dirty="0" err="1" smtClean="0"/>
              <a:t>médiích</a:t>
            </a:r>
            <a:r>
              <a:rPr lang="en-US" sz="2200" dirty="0" smtClean="0"/>
              <a:t>  </a:t>
            </a:r>
          </a:p>
          <a:p>
            <a:r>
              <a:rPr lang="en-US" sz="2200" dirty="0"/>
              <a:t>	 </a:t>
            </a:r>
            <a:r>
              <a:rPr lang="en-US" sz="2200" dirty="0" smtClean="0"/>
              <a:t> </a:t>
            </a:r>
            <a:r>
              <a:rPr lang="en-US" sz="2200" dirty="0" err="1" smtClean="0"/>
              <a:t>zasedání</a:t>
            </a:r>
            <a:r>
              <a:rPr lang="en-US" sz="2200" dirty="0" smtClean="0"/>
              <a:t> ÚV KSČ </a:t>
            </a:r>
            <a:endParaRPr lang="en-US" sz="2200" dirty="0"/>
          </a:p>
        </p:txBody>
      </p:sp>
      <p:sp>
        <p:nvSpPr>
          <p:cNvPr id="3" name="Rectangle 2"/>
          <p:cNvSpPr/>
          <p:nvPr/>
        </p:nvSpPr>
        <p:spPr>
          <a:xfrm>
            <a:off x="395536" y="188640"/>
            <a:ext cx="2236666" cy="630942"/>
          </a:xfrm>
          <a:prstGeom prst="rect">
            <a:avLst/>
          </a:prstGeom>
        </p:spPr>
        <p:txBody>
          <a:bodyPr wrap="none">
            <a:spAutoFit/>
          </a:bodyPr>
          <a:lstStyle/>
          <a:p>
            <a:r>
              <a:rPr lang="en-US" sz="3500" b="1" dirty="0" smtClean="0">
                <a:solidFill>
                  <a:srgbClr val="FFFFFF"/>
                </a:solidFill>
              </a:rPr>
              <a:t>SIGNATÁŘI </a:t>
            </a:r>
            <a:endParaRPr lang="en-US" sz="3500" b="1" dirty="0">
              <a:solidFill>
                <a:srgbClr val="FFFFFF"/>
              </a:solidFill>
            </a:endParaRPr>
          </a:p>
        </p:txBody>
      </p:sp>
    </p:spTree>
    <p:extLst>
      <p:ext uri="{BB962C8B-B14F-4D97-AF65-F5344CB8AC3E}">
        <p14:creationId xmlns:p14="http://schemas.microsoft.com/office/powerpoint/2010/main" val="19529556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3768" y="692696"/>
            <a:ext cx="6264696" cy="5909310"/>
          </a:xfrm>
          <a:prstGeom prst="rect">
            <a:avLst/>
          </a:prstGeom>
        </p:spPr>
        <p:txBody>
          <a:bodyPr wrap="square">
            <a:spAutoFit/>
          </a:bodyPr>
          <a:lstStyle/>
          <a:p>
            <a:r>
              <a:rPr lang="en-US" dirty="0" smtClean="0"/>
              <a:t>“</a:t>
            </a:r>
            <a:r>
              <a:rPr lang="en-US" dirty="0" err="1" smtClean="0"/>
              <a:t>Vzali</a:t>
            </a:r>
            <a:r>
              <a:rPr lang="en-US" dirty="0" smtClean="0"/>
              <a:t> </a:t>
            </a:r>
            <a:r>
              <a:rPr lang="en-US" dirty="0" err="1"/>
              <a:t>jsme</a:t>
            </a:r>
            <a:r>
              <a:rPr lang="en-US" dirty="0"/>
              <a:t> </a:t>
            </a:r>
            <a:r>
              <a:rPr lang="en-US" dirty="0" err="1"/>
              <a:t>ty</a:t>
            </a:r>
            <a:r>
              <a:rPr lang="en-US" dirty="0"/>
              <a:t> </a:t>
            </a:r>
            <a:r>
              <a:rPr lang="en-US" dirty="0" err="1"/>
              <a:t>charty</a:t>
            </a:r>
            <a:r>
              <a:rPr lang="en-US" dirty="0"/>
              <a:t>, </a:t>
            </a:r>
            <a:r>
              <a:rPr lang="en-US" dirty="0" err="1"/>
              <a:t>naházeli</a:t>
            </a:r>
            <a:r>
              <a:rPr lang="en-US" dirty="0"/>
              <a:t> je do </a:t>
            </a:r>
            <a:r>
              <a:rPr lang="en-US" dirty="0" err="1"/>
              <a:t>tašek</a:t>
            </a:r>
            <a:r>
              <a:rPr lang="en-US" dirty="0"/>
              <a:t> a </a:t>
            </a:r>
            <a:r>
              <a:rPr lang="en-US" dirty="0" err="1"/>
              <a:t>jedem</a:t>
            </a:r>
            <a:r>
              <a:rPr lang="en-US" dirty="0"/>
              <a:t>. </a:t>
            </a:r>
            <a:r>
              <a:rPr lang="en-US" dirty="0" err="1"/>
              <a:t>Měl</a:t>
            </a:r>
            <a:r>
              <a:rPr lang="en-US" dirty="0"/>
              <a:t> </a:t>
            </a:r>
            <a:r>
              <a:rPr lang="en-US" dirty="0" err="1"/>
              <a:t>jsem</a:t>
            </a:r>
            <a:r>
              <a:rPr lang="en-US" dirty="0"/>
              <a:t> </a:t>
            </a:r>
            <a:r>
              <a:rPr lang="en-US" dirty="0" err="1"/>
              <a:t>starýho</a:t>
            </a:r>
            <a:r>
              <a:rPr lang="en-US" dirty="0"/>
              <a:t> </a:t>
            </a:r>
            <a:r>
              <a:rPr lang="en-US" dirty="0" err="1"/>
              <a:t>bílýho</a:t>
            </a:r>
            <a:r>
              <a:rPr lang="en-US" dirty="0"/>
              <a:t> </a:t>
            </a:r>
            <a:r>
              <a:rPr lang="en-US" dirty="0" err="1"/>
              <a:t>saaba</a:t>
            </a:r>
            <a:r>
              <a:rPr lang="en-US" dirty="0"/>
              <a:t>. </a:t>
            </a:r>
            <a:r>
              <a:rPr lang="en-US" dirty="0" err="1"/>
              <a:t>Vyrazil</a:t>
            </a:r>
            <a:r>
              <a:rPr lang="en-US" dirty="0"/>
              <a:t> </a:t>
            </a:r>
            <a:r>
              <a:rPr lang="en-US" dirty="0" err="1"/>
              <a:t>jsem</a:t>
            </a:r>
            <a:r>
              <a:rPr lang="en-US" dirty="0"/>
              <a:t> a tam </a:t>
            </a:r>
            <a:r>
              <a:rPr lang="en-US" dirty="0" err="1"/>
              <a:t>už</a:t>
            </a:r>
            <a:r>
              <a:rPr lang="en-US" dirty="0"/>
              <a:t> </a:t>
            </a:r>
            <a:r>
              <a:rPr lang="en-US" dirty="0" err="1"/>
              <a:t>byli</a:t>
            </a:r>
            <a:r>
              <a:rPr lang="en-US" dirty="0"/>
              <a:t> </a:t>
            </a:r>
            <a:r>
              <a:rPr lang="en-US" dirty="0" err="1"/>
              <a:t>připravený</a:t>
            </a:r>
            <a:r>
              <a:rPr lang="en-US" dirty="0"/>
              <a:t> – </a:t>
            </a:r>
            <a:r>
              <a:rPr lang="en-US" dirty="0" err="1"/>
              <a:t>estébácká</a:t>
            </a:r>
            <a:r>
              <a:rPr lang="en-US" dirty="0"/>
              <a:t> </a:t>
            </a:r>
            <a:r>
              <a:rPr lang="en-US" dirty="0" err="1"/>
              <a:t>křižovatka</a:t>
            </a:r>
            <a:r>
              <a:rPr lang="en-US" dirty="0"/>
              <a:t>. </a:t>
            </a:r>
            <a:r>
              <a:rPr lang="en-US" dirty="0" err="1"/>
              <a:t>Jeli</a:t>
            </a:r>
            <a:r>
              <a:rPr lang="en-US" dirty="0"/>
              <a:t> </a:t>
            </a:r>
            <a:r>
              <a:rPr lang="en-US" dirty="0" err="1"/>
              <a:t>za</a:t>
            </a:r>
            <a:r>
              <a:rPr lang="en-US" dirty="0"/>
              <a:t> </a:t>
            </a:r>
            <a:r>
              <a:rPr lang="en-US" dirty="0" err="1"/>
              <a:t>tim</a:t>
            </a:r>
            <a:r>
              <a:rPr lang="en-US" dirty="0"/>
              <a:t>, </a:t>
            </a:r>
            <a:r>
              <a:rPr lang="en-US" dirty="0" err="1"/>
              <a:t>kdo</a:t>
            </a:r>
            <a:r>
              <a:rPr lang="en-US" dirty="0"/>
              <a:t> </a:t>
            </a:r>
            <a:r>
              <a:rPr lang="en-US" dirty="0" err="1"/>
              <a:t>kam</a:t>
            </a:r>
            <a:r>
              <a:rPr lang="en-US" dirty="0"/>
              <a:t> </a:t>
            </a:r>
            <a:r>
              <a:rPr lang="en-US" dirty="0" err="1"/>
              <a:t>jel</a:t>
            </a:r>
            <a:r>
              <a:rPr lang="en-US" dirty="0"/>
              <a:t>. </a:t>
            </a:r>
            <a:r>
              <a:rPr lang="en-US" dirty="0" err="1"/>
              <a:t>Já</a:t>
            </a:r>
            <a:r>
              <a:rPr lang="en-US" dirty="0"/>
              <a:t> </a:t>
            </a:r>
            <a:r>
              <a:rPr lang="en-US" dirty="0" err="1"/>
              <a:t>jsem</a:t>
            </a:r>
            <a:r>
              <a:rPr lang="en-US" dirty="0"/>
              <a:t> to </a:t>
            </a:r>
            <a:r>
              <a:rPr lang="en-US" dirty="0" err="1"/>
              <a:t>trošku</a:t>
            </a:r>
            <a:r>
              <a:rPr lang="en-US" dirty="0"/>
              <a:t> </a:t>
            </a:r>
            <a:r>
              <a:rPr lang="en-US" dirty="0" err="1"/>
              <a:t>vosolil</a:t>
            </a:r>
            <a:r>
              <a:rPr lang="en-US" dirty="0"/>
              <a:t>, </a:t>
            </a:r>
            <a:r>
              <a:rPr lang="en-US" dirty="0" err="1"/>
              <a:t>vyjel</a:t>
            </a:r>
            <a:r>
              <a:rPr lang="en-US" dirty="0"/>
              <a:t> </a:t>
            </a:r>
            <a:r>
              <a:rPr lang="en-US" dirty="0" err="1"/>
              <a:t>jsem</a:t>
            </a:r>
            <a:r>
              <a:rPr lang="en-US" dirty="0"/>
              <a:t> </a:t>
            </a:r>
            <a:r>
              <a:rPr lang="en-US" dirty="0" err="1"/>
              <a:t>na</a:t>
            </a:r>
            <a:r>
              <a:rPr lang="en-US" dirty="0"/>
              <a:t> </a:t>
            </a:r>
            <a:r>
              <a:rPr lang="en-US" dirty="0" err="1"/>
              <a:t>Hanspaulku</a:t>
            </a:r>
            <a:r>
              <a:rPr lang="en-US" dirty="0"/>
              <a:t> a tam </a:t>
            </a:r>
            <a:r>
              <a:rPr lang="en-US" dirty="0" err="1"/>
              <a:t>jsem</a:t>
            </a:r>
            <a:r>
              <a:rPr lang="en-US" dirty="0"/>
              <a:t> </a:t>
            </a:r>
            <a:r>
              <a:rPr lang="en-US" dirty="0" err="1"/>
              <a:t>jel</a:t>
            </a:r>
            <a:r>
              <a:rPr lang="en-US" dirty="0"/>
              <a:t> </a:t>
            </a:r>
            <a:r>
              <a:rPr lang="en-US" dirty="0" err="1"/>
              <a:t>směrem</a:t>
            </a:r>
            <a:r>
              <a:rPr lang="en-US" dirty="0"/>
              <a:t> </a:t>
            </a:r>
            <a:r>
              <a:rPr lang="en-US" dirty="0" err="1"/>
              <a:t>na</a:t>
            </a:r>
            <a:r>
              <a:rPr lang="en-US" dirty="0"/>
              <a:t> </a:t>
            </a:r>
            <a:r>
              <a:rPr lang="en-US" dirty="0" err="1"/>
              <a:t>Starou</a:t>
            </a:r>
            <a:r>
              <a:rPr lang="en-US" dirty="0"/>
              <a:t> </a:t>
            </a:r>
            <a:r>
              <a:rPr lang="en-US" dirty="0" err="1"/>
              <a:t>faru</a:t>
            </a:r>
            <a:r>
              <a:rPr lang="en-US" dirty="0"/>
              <a:t>. To </a:t>
            </a:r>
            <a:r>
              <a:rPr lang="en-US" dirty="0" err="1"/>
              <a:t>už</a:t>
            </a:r>
            <a:r>
              <a:rPr lang="en-US" dirty="0"/>
              <a:t> </a:t>
            </a:r>
            <a:r>
              <a:rPr lang="en-US" dirty="0" err="1"/>
              <a:t>jsem</a:t>
            </a:r>
            <a:r>
              <a:rPr lang="en-US" dirty="0"/>
              <a:t> to </a:t>
            </a:r>
            <a:r>
              <a:rPr lang="en-US" dirty="0" err="1"/>
              <a:t>pěkně</a:t>
            </a:r>
            <a:r>
              <a:rPr lang="en-US" dirty="0"/>
              <a:t> </a:t>
            </a:r>
            <a:r>
              <a:rPr lang="en-US" dirty="0" err="1"/>
              <a:t>kalil</a:t>
            </a:r>
            <a:r>
              <a:rPr lang="en-US" dirty="0"/>
              <a:t>, </a:t>
            </a:r>
            <a:r>
              <a:rPr lang="en-US" dirty="0" err="1"/>
              <a:t>bylo</a:t>
            </a:r>
            <a:r>
              <a:rPr lang="en-US" dirty="0"/>
              <a:t> </a:t>
            </a:r>
            <a:r>
              <a:rPr lang="en-US" dirty="0" err="1"/>
              <a:t>namrzlo</a:t>
            </a:r>
            <a:r>
              <a:rPr lang="en-US" dirty="0"/>
              <a:t>, </a:t>
            </a:r>
            <a:r>
              <a:rPr lang="en-US" dirty="0" err="1"/>
              <a:t>byl</a:t>
            </a:r>
            <a:r>
              <a:rPr lang="en-US" dirty="0"/>
              <a:t> </a:t>
            </a:r>
            <a:r>
              <a:rPr lang="en-US" dirty="0" err="1"/>
              <a:t>sníh</a:t>
            </a:r>
            <a:r>
              <a:rPr lang="en-US" dirty="0"/>
              <a:t>. </a:t>
            </a:r>
            <a:r>
              <a:rPr lang="en-US" dirty="0" err="1"/>
              <a:t>Za</a:t>
            </a:r>
            <a:r>
              <a:rPr lang="en-US" dirty="0"/>
              <a:t> </a:t>
            </a:r>
            <a:r>
              <a:rPr lang="en-US" dirty="0" err="1"/>
              <a:t>mnou</a:t>
            </a:r>
            <a:r>
              <a:rPr lang="en-US" dirty="0"/>
              <a:t> se </a:t>
            </a:r>
            <a:r>
              <a:rPr lang="en-US" dirty="0" err="1"/>
              <a:t>řítily</a:t>
            </a:r>
            <a:r>
              <a:rPr lang="en-US" dirty="0"/>
              <a:t> </a:t>
            </a:r>
            <a:r>
              <a:rPr lang="en-US" dirty="0" err="1"/>
              <a:t>ty</a:t>
            </a:r>
            <a:r>
              <a:rPr lang="en-US" dirty="0"/>
              <a:t> </a:t>
            </a:r>
            <a:r>
              <a:rPr lang="en-US" dirty="0" err="1"/>
              <a:t>šestsettrojky</a:t>
            </a:r>
            <a:r>
              <a:rPr lang="en-US" dirty="0"/>
              <a:t>. </a:t>
            </a:r>
            <a:r>
              <a:rPr lang="en-US" dirty="0" err="1"/>
              <a:t>Já</a:t>
            </a:r>
            <a:r>
              <a:rPr lang="en-US" dirty="0"/>
              <a:t> </a:t>
            </a:r>
            <a:r>
              <a:rPr lang="en-US" dirty="0" err="1"/>
              <a:t>jsem</a:t>
            </a:r>
            <a:r>
              <a:rPr lang="en-US" dirty="0"/>
              <a:t> </a:t>
            </a:r>
            <a:r>
              <a:rPr lang="en-US" dirty="0" err="1"/>
              <a:t>vlít</a:t>
            </a:r>
            <a:r>
              <a:rPr lang="en-US" dirty="0"/>
              <a:t> </a:t>
            </a:r>
            <a:r>
              <a:rPr lang="en-US" dirty="0" err="1"/>
              <a:t>na</a:t>
            </a:r>
            <a:r>
              <a:rPr lang="en-US" dirty="0"/>
              <a:t> </a:t>
            </a:r>
            <a:r>
              <a:rPr lang="en-US" dirty="0" err="1"/>
              <a:t>tu</a:t>
            </a:r>
            <a:r>
              <a:rPr lang="en-US" dirty="0"/>
              <a:t> </a:t>
            </a:r>
            <a:r>
              <a:rPr lang="en-US" dirty="0" err="1"/>
              <a:t>Starou</a:t>
            </a:r>
            <a:r>
              <a:rPr lang="en-US" dirty="0"/>
              <a:t> </a:t>
            </a:r>
            <a:r>
              <a:rPr lang="en-US" dirty="0" err="1"/>
              <a:t>faru</a:t>
            </a:r>
            <a:r>
              <a:rPr lang="en-US" dirty="0"/>
              <a:t>, tam </a:t>
            </a:r>
            <a:r>
              <a:rPr lang="en-US" dirty="0" err="1"/>
              <a:t>jsem</a:t>
            </a:r>
            <a:r>
              <a:rPr lang="en-US" dirty="0"/>
              <a:t> </a:t>
            </a:r>
            <a:r>
              <a:rPr lang="en-US" dirty="0" err="1"/>
              <a:t>udělal</a:t>
            </a:r>
            <a:r>
              <a:rPr lang="en-US" dirty="0"/>
              <a:t> </a:t>
            </a:r>
            <a:r>
              <a:rPr lang="en-US" dirty="0" err="1"/>
              <a:t>gangsteráka</a:t>
            </a:r>
            <a:r>
              <a:rPr lang="en-US" dirty="0"/>
              <a:t> a </a:t>
            </a:r>
            <a:r>
              <a:rPr lang="en-US" dirty="0" err="1"/>
              <a:t>votočil</a:t>
            </a:r>
            <a:r>
              <a:rPr lang="en-US" dirty="0"/>
              <a:t> </a:t>
            </a:r>
            <a:r>
              <a:rPr lang="en-US" dirty="0" err="1"/>
              <a:t>jsem</a:t>
            </a:r>
            <a:r>
              <a:rPr lang="en-US" dirty="0"/>
              <a:t> to </a:t>
            </a:r>
            <a:r>
              <a:rPr lang="en-US" dirty="0" err="1"/>
              <a:t>směrem</a:t>
            </a:r>
            <a:r>
              <a:rPr lang="en-US" dirty="0"/>
              <a:t> </a:t>
            </a:r>
            <a:r>
              <a:rPr lang="en-US" dirty="0" err="1"/>
              <a:t>na</a:t>
            </a:r>
            <a:r>
              <a:rPr lang="en-US" dirty="0"/>
              <a:t> </a:t>
            </a:r>
            <a:r>
              <a:rPr lang="en-US" dirty="0" err="1"/>
              <a:t>Arcibiskupskej</a:t>
            </a:r>
            <a:r>
              <a:rPr lang="en-US" dirty="0"/>
              <a:t> </a:t>
            </a:r>
            <a:r>
              <a:rPr lang="en-US" dirty="0" err="1"/>
              <a:t>palác</a:t>
            </a:r>
            <a:r>
              <a:rPr lang="en-US" dirty="0"/>
              <a:t>. Ty </a:t>
            </a:r>
            <a:r>
              <a:rPr lang="en-US" dirty="0" err="1"/>
              <a:t>policajti</a:t>
            </a:r>
            <a:r>
              <a:rPr lang="en-US" dirty="0"/>
              <a:t> </a:t>
            </a:r>
            <a:r>
              <a:rPr lang="en-US" dirty="0" err="1"/>
              <a:t>si</a:t>
            </a:r>
            <a:r>
              <a:rPr lang="en-US" dirty="0"/>
              <a:t> </a:t>
            </a:r>
            <a:r>
              <a:rPr lang="en-US" dirty="0" err="1"/>
              <a:t>zapletli</a:t>
            </a:r>
            <a:r>
              <a:rPr lang="en-US" dirty="0"/>
              <a:t> ty </a:t>
            </a:r>
            <a:r>
              <a:rPr lang="en-US" dirty="0" err="1"/>
              <a:t>dlouhý</a:t>
            </a:r>
            <a:r>
              <a:rPr lang="en-US" dirty="0"/>
              <a:t> </a:t>
            </a:r>
            <a:r>
              <a:rPr lang="en-US" dirty="0" err="1"/>
              <a:t>antény</a:t>
            </a:r>
            <a:r>
              <a:rPr lang="en-US" dirty="0"/>
              <a:t> </a:t>
            </a:r>
            <a:r>
              <a:rPr lang="en-US" dirty="0" smtClean="0"/>
              <a:t>a </a:t>
            </a:r>
            <a:r>
              <a:rPr lang="en-US" dirty="0" err="1"/>
              <a:t>měli</a:t>
            </a:r>
            <a:r>
              <a:rPr lang="en-US" dirty="0"/>
              <a:t> </a:t>
            </a:r>
            <a:r>
              <a:rPr lang="en-US" dirty="0" err="1"/>
              <a:t>hromadnou</a:t>
            </a:r>
            <a:r>
              <a:rPr lang="en-US" dirty="0"/>
              <a:t> </a:t>
            </a:r>
            <a:r>
              <a:rPr lang="en-US" dirty="0" err="1"/>
              <a:t>bouračku</a:t>
            </a:r>
            <a:r>
              <a:rPr lang="en-US" dirty="0"/>
              <a:t>. A Havel </a:t>
            </a:r>
            <a:r>
              <a:rPr lang="cs-CZ" dirty="0" smtClean="0"/>
              <a:t>z</a:t>
            </a:r>
            <a:r>
              <a:rPr lang="en-US" dirty="0" err="1" smtClean="0"/>
              <a:t>ařval</a:t>
            </a:r>
            <a:r>
              <a:rPr lang="en-US" dirty="0"/>
              <a:t>: ,</a:t>
            </a:r>
            <a:r>
              <a:rPr lang="en-US" dirty="0" err="1"/>
              <a:t>Nacpem</a:t>
            </a:r>
            <a:r>
              <a:rPr lang="en-US" dirty="0"/>
              <a:t> to do </a:t>
            </a:r>
            <a:r>
              <a:rPr lang="en-US" dirty="0" err="1"/>
              <a:t>poštovní</a:t>
            </a:r>
            <a:r>
              <a:rPr lang="en-US" dirty="0"/>
              <a:t> </a:t>
            </a:r>
            <a:r>
              <a:rPr lang="en-US" dirty="0" err="1"/>
              <a:t>schránky</a:t>
            </a:r>
            <a:r>
              <a:rPr lang="en-US" dirty="0"/>
              <a:t>!‘ A </a:t>
            </a:r>
            <a:r>
              <a:rPr lang="en-US" dirty="0" err="1"/>
              <a:t>všechny</a:t>
            </a:r>
            <a:r>
              <a:rPr lang="en-US" dirty="0"/>
              <a:t> </a:t>
            </a:r>
            <a:r>
              <a:rPr lang="en-US" dirty="0" err="1"/>
              <a:t>došly</a:t>
            </a:r>
            <a:r>
              <a:rPr lang="en-US" dirty="0"/>
              <a:t>!“</a:t>
            </a:r>
          </a:p>
          <a:p>
            <a:endParaRPr lang="en-US" dirty="0"/>
          </a:p>
          <a:p>
            <a:r>
              <a:rPr lang="en-US" dirty="0"/>
              <a:t>„</a:t>
            </a:r>
            <a:r>
              <a:rPr lang="en-US" dirty="0" err="1"/>
              <a:t>Začali</a:t>
            </a:r>
            <a:r>
              <a:rPr lang="en-US" dirty="0"/>
              <a:t> </a:t>
            </a:r>
            <a:r>
              <a:rPr lang="en-US" dirty="0" err="1"/>
              <a:t>nás</a:t>
            </a:r>
            <a:r>
              <a:rPr lang="en-US" dirty="0"/>
              <a:t> </a:t>
            </a:r>
            <a:r>
              <a:rPr lang="en-US" dirty="0" err="1"/>
              <a:t>vyslýchat</a:t>
            </a:r>
            <a:r>
              <a:rPr lang="en-US" dirty="0"/>
              <a:t>, </a:t>
            </a:r>
            <a:r>
              <a:rPr lang="en-US" dirty="0" err="1"/>
              <a:t>dokonce</a:t>
            </a:r>
            <a:r>
              <a:rPr lang="en-US" dirty="0"/>
              <a:t> </a:t>
            </a:r>
            <a:r>
              <a:rPr lang="en-US" dirty="0" err="1"/>
              <a:t>nás</a:t>
            </a:r>
            <a:r>
              <a:rPr lang="en-US" dirty="0"/>
              <a:t> </a:t>
            </a:r>
            <a:r>
              <a:rPr lang="en-US" dirty="0" err="1"/>
              <a:t>strašili</a:t>
            </a:r>
            <a:r>
              <a:rPr lang="en-US" dirty="0"/>
              <a:t>. </a:t>
            </a:r>
            <a:r>
              <a:rPr lang="en-US" dirty="0" err="1"/>
              <a:t>Dělal</a:t>
            </a:r>
            <a:r>
              <a:rPr lang="en-US" dirty="0"/>
              <a:t> </a:t>
            </a:r>
            <a:r>
              <a:rPr lang="en-US" dirty="0" err="1"/>
              <a:t>jsem</a:t>
            </a:r>
            <a:r>
              <a:rPr lang="en-US" dirty="0"/>
              <a:t> </a:t>
            </a:r>
            <a:r>
              <a:rPr lang="en-US" dirty="0" err="1"/>
              <a:t>ještě</a:t>
            </a:r>
            <a:r>
              <a:rPr lang="en-US" dirty="0"/>
              <a:t> </a:t>
            </a:r>
            <a:r>
              <a:rPr lang="en-US" dirty="0" err="1"/>
              <a:t>šaškárny</a:t>
            </a:r>
            <a:r>
              <a:rPr lang="en-US" dirty="0"/>
              <a:t> a </a:t>
            </a:r>
            <a:r>
              <a:rPr lang="en-US" dirty="0" err="1"/>
              <a:t>voni</a:t>
            </a:r>
            <a:r>
              <a:rPr lang="en-US" dirty="0"/>
              <a:t> se </a:t>
            </a:r>
            <a:r>
              <a:rPr lang="en-US" dirty="0" err="1"/>
              <a:t>začali</a:t>
            </a:r>
            <a:r>
              <a:rPr lang="en-US" dirty="0"/>
              <a:t> </a:t>
            </a:r>
            <a:r>
              <a:rPr lang="en-US" dirty="0" err="1"/>
              <a:t>smát</a:t>
            </a:r>
            <a:r>
              <a:rPr lang="en-US" dirty="0"/>
              <a:t>, to </a:t>
            </a:r>
            <a:r>
              <a:rPr lang="en-US" dirty="0" err="1"/>
              <a:t>nevydrželi</a:t>
            </a:r>
            <a:r>
              <a:rPr lang="en-US" dirty="0"/>
              <a:t> – </a:t>
            </a:r>
            <a:r>
              <a:rPr lang="en-US" dirty="0" err="1"/>
              <a:t>ty</a:t>
            </a:r>
            <a:r>
              <a:rPr lang="en-US" dirty="0"/>
              <a:t> </a:t>
            </a:r>
            <a:r>
              <a:rPr lang="en-US" dirty="0" err="1"/>
              <a:t>největší</a:t>
            </a:r>
            <a:r>
              <a:rPr lang="en-US" dirty="0"/>
              <a:t> </a:t>
            </a:r>
            <a:r>
              <a:rPr lang="en-US" dirty="0" err="1"/>
              <a:t>papaláši</a:t>
            </a:r>
            <a:r>
              <a:rPr lang="en-US" dirty="0"/>
              <a:t> </a:t>
            </a:r>
            <a:r>
              <a:rPr lang="en-US" dirty="0" err="1"/>
              <a:t>estébácký</a:t>
            </a:r>
            <a:r>
              <a:rPr lang="en-US" dirty="0"/>
              <a:t>. Po </a:t>
            </a:r>
            <a:r>
              <a:rPr lang="en-US" dirty="0" err="1"/>
              <a:t>půlnoci</a:t>
            </a:r>
            <a:r>
              <a:rPr lang="en-US" dirty="0"/>
              <a:t> </a:t>
            </a:r>
            <a:r>
              <a:rPr lang="en-US" dirty="0" err="1"/>
              <a:t>nás</a:t>
            </a:r>
            <a:r>
              <a:rPr lang="en-US" dirty="0"/>
              <a:t> </a:t>
            </a:r>
            <a:r>
              <a:rPr lang="en-US" dirty="0" err="1"/>
              <a:t>zase</a:t>
            </a:r>
            <a:r>
              <a:rPr lang="en-US" dirty="0"/>
              <a:t> </a:t>
            </a:r>
            <a:r>
              <a:rPr lang="en-US" dirty="0" err="1"/>
              <a:t>pustili</a:t>
            </a:r>
            <a:r>
              <a:rPr lang="en-US" dirty="0"/>
              <a:t>, </a:t>
            </a:r>
            <a:r>
              <a:rPr lang="en-US" dirty="0" err="1"/>
              <a:t>protože</a:t>
            </a:r>
            <a:r>
              <a:rPr lang="en-US" dirty="0"/>
              <a:t> </a:t>
            </a:r>
            <a:r>
              <a:rPr lang="en-US" dirty="0" err="1"/>
              <a:t>Kohout</a:t>
            </a:r>
            <a:r>
              <a:rPr lang="en-US" dirty="0"/>
              <a:t> </a:t>
            </a:r>
            <a:r>
              <a:rPr lang="en-US" dirty="0" err="1"/>
              <a:t>rozkecal</a:t>
            </a:r>
            <a:r>
              <a:rPr lang="en-US" dirty="0"/>
              <a:t> </a:t>
            </a:r>
            <a:r>
              <a:rPr lang="en-US" dirty="0" err="1"/>
              <a:t>všem</a:t>
            </a:r>
            <a:r>
              <a:rPr lang="en-US" dirty="0"/>
              <a:t> </a:t>
            </a:r>
            <a:r>
              <a:rPr lang="en-US" dirty="0" err="1"/>
              <a:t>cizím</a:t>
            </a:r>
            <a:r>
              <a:rPr lang="en-US" dirty="0"/>
              <a:t> </a:t>
            </a:r>
            <a:r>
              <a:rPr lang="en-US" dirty="0" err="1"/>
              <a:t>médiím</a:t>
            </a:r>
            <a:r>
              <a:rPr lang="en-US" dirty="0"/>
              <a:t>, </a:t>
            </a:r>
            <a:r>
              <a:rPr lang="en-US" dirty="0" err="1"/>
              <a:t>že</a:t>
            </a:r>
            <a:r>
              <a:rPr lang="en-US" dirty="0"/>
              <a:t> </a:t>
            </a:r>
            <a:r>
              <a:rPr lang="en-US" dirty="0" err="1"/>
              <a:t>jsme</a:t>
            </a:r>
            <a:r>
              <a:rPr lang="en-US" dirty="0"/>
              <a:t> </a:t>
            </a:r>
            <a:r>
              <a:rPr lang="en-US" dirty="0" err="1"/>
              <a:t>zatčený</a:t>
            </a:r>
            <a:r>
              <a:rPr lang="en-US" dirty="0"/>
              <a:t>. Ale </a:t>
            </a:r>
            <a:r>
              <a:rPr lang="en-US" dirty="0" err="1"/>
              <a:t>sedmnáctýho</a:t>
            </a:r>
            <a:r>
              <a:rPr lang="en-US" dirty="0"/>
              <a:t> </a:t>
            </a:r>
            <a:r>
              <a:rPr lang="en-US" dirty="0" err="1"/>
              <a:t>nás</a:t>
            </a:r>
            <a:r>
              <a:rPr lang="en-US" dirty="0"/>
              <a:t> </a:t>
            </a:r>
            <a:r>
              <a:rPr lang="en-US" dirty="0" err="1"/>
              <a:t>vzali</a:t>
            </a:r>
            <a:r>
              <a:rPr lang="en-US" dirty="0"/>
              <a:t> </a:t>
            </a:r>
            <a:r>
              <a:rPr lang="en-US" dirty="0" err="1"/>
              <a:t>znova</a:t>
            </a:r>
            <a:r>
              <a:rPr lang="en-US" dirty="0"/>
              <a:t>, </a:t>
            </a:r>
            <a:r>
              <a:rPr lang="en-US" dirty="0" err="1"/>
              <a:t>byli</a:t>
            </a:r>
            <a:r>
              <a:rPr lang="en-US" dirty="0"/>
              <a:t> </a:t>
            </a:r>
            <a:r>
              <a:rPr lang="en-US" dirty="0" err="1"/>
              <a:t>jsme</a:t>
            </a:r>
            <a:r>
              <a:rPr lang="en-US" dirty="0"/>
              <a:t> tam do </a:t>
            </a:r>
            <a:r>
              <a:rPr lang="en-US" dirty="0" err="1"/>
              <a:t>rána</a:t>
            </a:r>
            <a:r>
              <a:rPr lang="en-US" dirty="0"/>
              <a:t> a </a:t>
            </a:r>
            <a:r>
              <a:rPr lang="en-US" dirty="0" err="1"/>
              <a:t>Havla</a:t>
            </a:r>
            <a:r>
              <a:rPr lang="en-US" dirty="0"/>
              <a:t> </a:t>
            </a:r>
            <a:r>
              <a:rPr lang="en-US" dirty="0" err="1"/>
              <a:t>už</a:t>
            </a:r>
            <a:r>
              <a:rPr lang="en-US" dirty="0"/>
              <a:t> </a:t>
            </a:r>
            <a:r>
              <a:rPr lang="en-US" dirty="0" err="1"/>
              <a:t>nepustili</a:t>
            </a:r>
            <a:r>
              <a:rPr lang="en-US" dirty="0"/>
              <a:t>.“</a:t>
            </a:r>
          </a:p>
          <a:p>
            <a:endParaRPr lang="en-US" dirty="0"/>
          </a:p>
          <a:p>
            <a:r>
              <a:rPr lang="en-US" dirty="0"/>
              <a:t>„</a:t>
            </a:r>
            <a:r>
              <a:rPr lang="en-US" dirty="0" err="1"/>
              <a:t>Jeden</a:t>
            </a:r>
            <a:r>
              <a:rPr lang="en-US" dirty="0"/>
              <a:t> </a:t>
            </a:r>
            <a:r>
              <a:rPr lang="en-US" dirty="0" err="1"/>
              <a:t>čas</a:t>
            </a:r>
            <a:r>
              <a:rPr lang="en-US" dirty="0"/>
              <a:t> </a:t>
            </a:r>
            <a:r>
              <a:rPr lang="en-US" dirty="0" err="1"/>
              <a:t>jsem</a:t>
            </a:r>
            <a:r>
              <a:rPr lang="en-US" dirty="0"/>
              <a:t> </a:t>
            </a:r>
            <a:r>
              <a:rPr lang="en-US" dirty="0" err="1"/>
              <a:t>byl</a:t>
            </a:r>
            <a:r>
              <a:rPr lang="en-US" dirty="0"/>
              <a:t> </a:t>
            </a:r>
            <a:r>
              <a:rPr lang="en-US" dirty="0" err="1"/>
              <a:t>zatýkanej</a:t>
            </a:r>
            <a:r>
              <a:rPr lang="en-US" dirty="0"/>
              <a:t> </a:t>
            </a:r>
            <a:r>
              <a:rPr lang="en-US" dirty="0" err="1"/>
              <a:t>skoro</a:t>
            </a:r>
            <a:r>
              <a:rPr lang="en-US" dirty="0"/>
              <a:t> </a:t>
            </a:r>
            <a:r>
              <a:rPr lang="en-US" dirty="0" err="1"/>
              <a:t>každej</a:t>
            </a:r>
            <a:r>
              <a:rPr lang="en-US" dirty="0"/>
              <a:t> den. To </a:t>
            </a:r>
            <a:r>
              <a:rPr lang="en-US" dirty="0" err="1"/>
              <a:t>už</a:t>
            </a:r>
            <a:r>
              <a:rPr lang="en-US" dirty="0"/>
              <a:t> </a:t>
            </a:r>
            <a:r>
              <a:rPr lang="en-US" dirty="0" err="1"/>
              <a:t>jsem</a:t>
            </a:r>
            <a:r>
              <a:rPr lang="en-US" dirty="0"/>
              <a:t> </a:t>
            </a:r>
            <a:r>
              <a:rPr lang="en-US" dirty="0" err="1"/>
              <a:t>seděl</a:t>
            </a:r>
            <a:r>
              <a:rPr lang="en-US" dirty="0"/>
              <a:t> s </a:t>
            </a:r>
            <a:r>
              <a:rPr lang="en-US" dirty="0" err="1"/>
              <a:t>Cikánama</a:t>
            </a:r>
            <a:r>
              <a:rPr lang="en-US" dirty="0"/>
              <a:t>, </a:t>
            </a:r>
            <a:r>
              <a:rPr lang="en-US" dirty="0" err="1"/>
              <a:t>bylo</a:t>
            </a:r>
            <a:r>
              <a:rPr lang="en-US" dirty="0"/>
              <a:t> </a:t>
            </a:r>
            <a:r>
              <a:rPr lang="en-US" dirty="0" err="1"/>
              <a:t>veselo</a:t>
            </a:r>
            <a:r>
              <a:rPr lang="en-US" dirty="0"/>
              <a:t>.“ </a:t>
            </a:r>
          </a:p>
        </p:txBody>
      </p:sp>
      <p:pic>
        <p:nvPicPr>
          <p:cNvPr id="3" name="Picture 2"/>
          <p:cNvPicPr>
            <a:picLocks noChangeAspect="1"/>
          </p:cNvPicPr>
          <p:nvPr/>
        </p:nvPicPr>
        <p:blipFill rotWithShape="1">
          <a:blip r:embed="rId2" cstate="print"/>
          <a:srcRect l="9788" t="8253" r="14826" b="88"/>
          <a:stretch/>
        </p:blipFill>
        <p:spPr>
          <a:xfrm>
            <a:off x="179512" y="1052736"/>
            <a:ext cx="2164131" cy="3024336"/>
          </a:xfrm>
          <a:prstGeom prst="rect">
            <a:avLst/>
          </a:prstGeom>
        </p:spPr>
      </p:pic>
      <p:sp>
        <p:nvSpPr>
          <p:cNvPr id="4" name="Rectangle 3"/>
          <p:cNvSpPr/>
          <p:nvPr/>
        </p:nvSpPr>
        <p:spPr>
          <a:xfrm>
            <a:off x="179512" y="188640"/>
            <a:ext cx="3752600" cy="630942"/>
          </a:xfrm>
          <a:prstGeom prst="rect">
            <a:avLst/>
          </a:prstGeom>
        </p:spPr>
        <p:txBody>
          <a:bodyPr wrap="none">
            <a:spAutoFit/>
          </a:bodyPr>
          <a:lstStyle/>
          <a:p>
            <a:r>
              <a:rPr lang="en-US" sz="3500" b="1" dirty="0" smtClean="0">
                <a:solidFill>
                  <a:schemeClr val="bg1"/>
                </a:solidFill>
              </a:rPr>
              <a:t>"RISKANTNÍ JÍZDA"</a:t>
            </a:r>
            <a:endParaRPr lang="en-US" sz="3500" b="1" dirty="0">
              <a:solidFill>
                <a:schemeClr val="bg1"/>
              </a:solidFill>
            </a:endParaRPr>
          </a:p>
        </p:txBody>
      </p:sp>
    </p:spTree>
    <p:extLst>
      <p:ext uri="{BB962C8B-B14F-4D97-AF65-F5344CB8AC3E}">
        <p14:creationId xmlns:p14="http://schemas.microsoft.com/office/powerpoint/2010/main" val="31631567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735785"/>
            <a:ext cx="8352928" cy="3477875"/>
          </a:xfrm>
          <a:prstGeom prst="rect">
            <a:avLst/>
          </a:prstGeom>
        </p:spPr>
        <p:txBody>
          <a:bodyPr wrap="square">
            <a:spAutoFit/>
          </a:bodyPr>
          <a:lstStyle/>
          <a:p>
            <a:r>
              <a:rPr lang="en-US" sz="2200" b="1" dirty="0" smtClean="0"/>
              <a:t>12</a:t>
            </a:r>
            <a:r>
              <a:rPr lang="en-US" sz="2200" b="1" dirty="0"/>
              <a:t>. </a:t>
            </a:r>
            <a:r>
              <a:rPr lang="en-US" sz="2200" b="1" dirty="0" err="1"/>
              <a:t>ledna</a:t>
            </a:r>
            <a:r>
              <a:rPr lang="en-US" sz="2200" b="1" dirty="0"/>
              <a:t> </a:t>
            </a:r>
          </a:p>
          <a:p>
            <a:r>
              <a:rPr lang="en-US" sz="2200" dirty="0"/>
              <a:t>start </a:t>
            </a:r>
            <a:r>
              <a:rPr lang="en-US" sz="2200" b="1" dirty="0" err="1"/>
              <a:t>hysterické</a:t>
            </a:r>
            <a:r>
              <a:rPr lang="en-US" sz="2200" b="1" dirty="0"/>
              <a:t> </a:t>
            </a:r>
            <a:r>
              <a:rPr lang="en-US" sz="2200" b="1" dirty="0" err="1"/>
              <a:t>mediální</a:t>
            </a:r>
            <a:r>
              <a:rPr lang="en-US" sz="2200" b="1" dirty="0"/>
              <a:t> </a:t>
            </a:r>
            <a:r>
              <a:rPr lang="en-US" sz="2200" b="1" dirty="0" err="1"/>
              <a:t>kampaně</a:t>
            </a:r>
            <a:endParaRPr lang="en-US" sz="2200" b="1" dirty="0"/>
          </a:p>
          <a:p>
            <a:r>
              <a:rPr lang="en-US" sz="2200" dirty="0" err="1"/>
              <a:t>neměla</a:t>
            </a:r>
            <a:r>
              <a:rPr lang="en-US" sz="2200" dirty="0"/>
              <a:t> v </a:t>
            </a:r>
            <a:r>
              <a:rPr lang="en-US" sz="2200" dirty="0" err="1"/>
              <a:t>historii</a:t>
            </a:r>
            <a:r>
              <a:rPr lang="en-US" sz="2200" dirty="0"/>
              <a:t> </a:t>
            </a:r>
            <a:r>
              <a:rPr lang="en-US" sz="2200" dirty="0" err="1"/>
              <a:t>komunistického</a:t>
            </a:r>
            <a:r>
              <a:rPr lang="en-US" sz="2200" dirty="0"/>
              <a:t> </a:t>
            </a:r>
            <a:r>
              <a:rPr lang="en-US" sz="2200" dirty="0" err="1"/>
              <a:t>Československa</a:t>
            </a:r>
            <a:r>
              <a:rPr lang="en-US" sz="2200" dirty="0"/>
              <a:t> </a:t>
            </a:r>
            <a:r>
              <a:rPr lang="en-US" sz="2200" dirty="0" err="1"/>
              <a:t>obdobu</a:t>
            </a:r>
            <a:endParaRPr lang="en-US" sz="2200" dirty="0"/>
          </a:p>
          <a:p>
            <a:r>
              <a:rPr lang="en-US" sz="2200" dirty="0" err="1"/>
              <a:t>nejubožejší</a:t>
            </a:r>
            <a:r>
              <a:rPr lang="en-US" sz="2200" dirty="0"/>
              <a:t> v </a:t>
            </a:r>
            <a:r>
              <a:rPr lang="en-US" sz="2200" dirty="0" err="1"/>
              <a:t>dějinách</a:t>
            </a:r>
            <a:r>
              <a:rPr lang="en-US" sz="2200" dirty="0"/>
              <a:t> </a:t>
            </a:r>
            <a:r>
              <a:rPr lang="en-US" sz="2200" dirty="0" err="1"/>
              <a:t>čs</a:t>
            </a:r>
            <a:r>
              <a:rPr lang="en-US" sz="2200" dirty="0"/>
              <a:t>. </a:t>
            </a:r>
            <a:r>
              <a:rPr lang="en-US" sz="2200" dirty="0" err="1"/>
              <a:t>médií</a:t>
            </a:r>
            <a:endParaRPr lang="en-US" sz="2200" dirty="0"/>
          </a:p>
          <a:p>
            <a:r>
              <a:rPr lang="en-US" sz="2200" dirty="0" err="1"/>
              <a:t>vynucování</a:t>
            </a:r>
            <a:r>
              <a:rPr lang="en-US" sz="2200" dirty="0"/>
              <a:t> </a:t>
            </a:r>
            <a:r>
              <a:rPr lang="en-US" sz="2200" dirty="0" err="1"/>
              <a:t>podpisů</a:t>
            </a:r>
            <a:r>
              <a:rPr lang="en-US" sz="2200" dirty="0"/>
              <a:t> </a:t>
            </a:r>
            <a:r>
              <a:rPr lang="en-US" sz="2200" dirty="0" err="1" smtClean="0"/>
              <a:t>rezolucí</a:t>
            </a:r>
            <a:r>
              <a:rPr lang="en-US" sz="2200" dirty="0" smtClean="0"/>
              <a:t> x </a:t>
            </a:r>
            <a:r>
              <a:rPr lang="en-US" sz="2200" dirty="0" err="1" smtClean="0"/>
              <a:t>ztráta</a:t>
            </a:r>
            <a:r>
              <a:rPr lang="en-US" sz="2200" dirty="0" smtClean="0"/>
              <a:t> </a:t>
            </a:r>
            <a:r>
              <a:rPr lang="en-US" sz="2200" dirty="0" err="1" smtClean="0"/>
              <a:t>zaměstnání</a:t>
            </a:r>
            <a:endParaRPr lang="en-US" sz="2200" dirty="0"/>
          </a:p>
          <a:p>
            <a:r>
              <a:rPr lang="en-US" sz="2200" dirty="0"/>
              <a:t>!! </a:t>
            </a:r>
            <a:r>
              <a:rPr lang="en-US" sz="2200" dirty="0" err="1"/>
              <a:t>reakce</a:t>
            </a:r>
            <a:r>
              <a:rPr lang="en-US" sz="2200" dirty="0"/>
              <a:t> </a:t>
            </a:r>
            <a:r>
              <a:rPr lang="en-US" sz="2200" dirty="0" err="1"/>
              <a:t>na</a:t>
            </a:r>
            <a:r>
              <a:rPr lang="en-US" sz="2200" dirty="0"/>
              <a:t> </a:t>
            </a:r>
            <a:r>
              <a:rPr lang="en-US" sz="2200" dirty="0" err="1"/>
              <a:t>Chartu</a:t>
            </a:r>
            <a:r>
              <a:rPr lang="en-US" sz="2200" dirty="0"/>
              <a:t>, </a:t>
            </a:r>
            <a:r>
              <a:rPr lang="en-US" sz="2200" dirty="0" err="1"/>
              <a:t>která</a:t>
            </a:r>
            <a:r>
              <a:rPr lang="en-US" sz="2200" dirty="0"/>
              <a:t> </a:t>
            </a:r>
            <a:r>
              <a:rPr lang="en-US" sz="2200" dirty="0" err="1"/>
              <a:t>nebyla</a:t>
            </a:r>
            <a:r>
              <a:rPr lang="en-US" sz="2200" dirty="0"/>
              <a:t> </a:t>
            </a:r>
            <a:r>
              <a:rPr lang="en-US" sz="2200" dirty="0" smtClean="0"/>
              <a:t>v </a:t>
            </a:r>
            <a:r>
              <a:rPr lang="en-US" sz="2200" dirty="0" err="1" smtClean="0"/>
              <a:t>oficiálním</a:t>
            </a:r>
            <a:r>
              <a:rPr lang="en-US" sz="2200" dirty="0" smtClean="0"/>
              <a:t> </a:t>
            </a:r>
            <a:r>
              <a:rPr lang="en-US" sz="2200" dirty="0" err="1" smtClean="0"/>
              <a:t>tisku</a:t>
            </a:r>
            <a:r>
              <a:rPr lang="en-US" sz="2200" dirty="0" smtClean="0"/>
              <a:t> </a:t>
            </a:r>
            <a:r>
              <a:rPr lang="en-US" sz="2200" dirty="0" err="1" smtClean="0"/>
              <a:t>nikdy</a:t>
            </a:r>
            <a:r>
              <a:rPr lang="en-US" sz="2200" dirty="0" smtClean="0"/>
              <a:t> </a:t>
            </a:r>
            <a:r>
              <a:rPr lang="en-US" sz="2200" dirty="0" err="1"/>
              <a:t>publikována</a:t>
            </a:r>
            <a:endParaRPr lang="en-US" sz="2200" dirty="0"/>
          </a:p>
          <a:p>
            <a:endParaRPr lang="en-US" sz="2200" dirty="0"/>
          </a:p>
          <a:p>
            <a:r>
              <a:rPr lang="en-US" sz="2200" b="1" dirty="0"/>
              <a:t>„</a:t>
            </a:r>
            <a:r>
              <a:rPr lang="en-US" sz="2200" b="1" dirty="0" err="1" smtClean="0"/>
              <a:t>Chátra</a:t>
            </a:r>
            <a:r>
              <a:rPr lang="en-US" sz="2200" b="1" dirty="0" smtClean="0"/>
              <a:t> 77”, „</a:t>
            </a:r>
            <a:r>
              <a:rPr lang="en-US" sz="2200" b="1" dirty="0" err="1" smtClean="0"/>
              <a:t>ztroskotanci</a:t>
            </a:r>
            <a:r>
              <a:rPr lang="en-US" sz="2200" b="1" dirty="0" smtClean="0"/>
              <a:t> </a:t>
            </a:r>
            <a:r>
              <a:rPr lang="en-US" sz="2200" b="1" dirty="0"/>
              <a:t>a </a:t>
            </a:r>
            <a:r>
              <a:rPr lang="en-US" sz="2200" b="1" dirty="0" err="1" smtClean="0"/>
              <a:t>samozvanci</a:t>
            </a:r>
            <a:r>
              <a:rPr lang="en-US" sz="2200" b="1" dirty="0" smtClean="0"/>
              <a:t>“, „</a:t>
            </a:r>
            <a:r>
              <a:rPr lang="en-US" sz="2200" b="1" dirty="0" err="1" smtClean="0"/>
              <a:t>odpadlíci</a:t>
            </a:r>
            <a:r>
              <a:rPr lang="en-US" sz="2200" b="1" dirty="0" smtClean="0"/>
              <a:t>“,  „</a:t>
            </a:r>
            <a:r>
              <a:rPr lang="en-US" sz="2200" b="1" dirty="0" err="1" smtClean="0"/>
              <a:t>pomlouvači</a:t>
            </a:r>
            <a:r>
              <a:rPr lang="en-US" sz="2200" b="1" dirty="0" smtClean="0"/>
              <a:t>“…</a:t>
            </a:r>
            <a:endParaRPr lang="en-US" sz="2200" b="1" dirty="0"/>
          </a:p>
          <a:p>
            <a:endParaRPr lang="en-US" sz="2200" dirty="0"/>
          </a:p>
        </p:txBody>
      </p:sp>
      <p:sp>
        <p:nvSpPr>
          <p:cNvPr id="3" name="Rectangle 2"/>
          <p:cNvSpPr/>
          <p:nvPr/>
        </p:nvSpPr>
        <p:spPr>
          <a:xfrm>
            <a:off x="323528" y="116632"/>
            <a:ext cx="2426898" cy="630942"/>
          </a:xfrm>
          <a:prstGeom prst="rect">
            <a:avLst/>
          </a:prstGeom>
        </p:spPr>
        <p:txBody>
          <a:bodyPr wrap="none">
            <a:spAutoFit/>
          </a:bodyPr>
          <a:lstStyle/>
          <a:p>
            <a:r>
              <a:rPr lang="en-US" sz="3500" b="1" dirty="0" smtClean="0">
                <a:solidFill>
                  <a:srgbClr val="FFFFFF"/>
                </a:solidFill>
              </a:rPr>
              <a:t>REAKCE KSČ</a:t>
            </a:r>
            <a:endParaRPr lang="en-US" sz="3500" b="1" dirty="0">
              <a:solidFill>
                <a:srgbClr val="FFFFFF"/>
              </a:solidFill>
            </a:endParaRPr>
          </a:p>
        </p:txBody>
      </p:sp>
      <p:pic>
        <p:nvPicPr>
          <p:cNvPr id="5" name="Picture 4" descr="Screen shot 2013-01-28 at 18.16.50.png"/>
          <p:cNvPicPr>
            <a:picLocks noChangeAspect="1"/>
          </p:cNvPicPr>
          <p:nvPr/>
        </p:nvPicPr>
        <p:blipFill>
          <a:blip r:embed="rId2" cstate="print">
            <a:biLevel thresh="75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67544" y="4286924"/>
            <a:ext cx="6550124" cy="1671789"/>
          </a:xfrm>
          <a:prstGeom prst="rect">
            <a:avLst/>
          </a:prstGeom>
          <a:ln>
            <a:noFill/>
          </a:ln>
          <a:effectLst>
            <a:outerShdw blurRad="292100" dist="139700" dir="2700000" algn="tl" rotWithShape="0">
              <a:srgbClr val="333333">
                <a:alpha val="65000"/>
              </a:srgbClr>
            </a:outerShdw>
          </a:effectLst>
        </p:spPr>
      </p:pic>
      <p:pic>
        <p:nvPicPr>
          <p:cNvPr id="7" name="Picture 6" descr="Screen shot 2013-01-28 at 18.16.25.png"/>
          <p:cNvPicPr>
            <a:picLocks noChangeAspect="1"/>
          </p:cNvPicPr>
          <p:nvPr/>
        </p:nvPicPr>
        <p:blipFill>
          <a:blip r:embed="rId4" cstate="print">
            <a:biLevel thresh="75000"/>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631508" y="5927649"/>
            <a:ext cx="5512492" cy="924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31090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01.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3528" y="620688"/>
            <a:ext cx="3960440" cy="5762662"/>
          </a:xfrm>
          <a:prstGeom prst="rect">
            <a:avLst/>
          </a:prstGeom>
        </p:spPr>
      </p:pic>
      <p:pic>
        <p:nvPicPr>
          <p:cNvPr id="3" name="Picture 2" descr="IMG_0003.jp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572000" y="630102"/>
            <a:ext cx="4032448" cy="5743833"/>
          </a:xfrm>
          <a:prstGeom prst="rect">
            <a:avLst/>
          </a:prstGeom>
        </p:spPr>
      </p:pic>
    </p:spTree>
    <p:extLst>
      <p:ext uri="{BB962C8B-B14F-4D97-AF65-F5344CB8AC3E}">
        <p14:creationId xmlns:p14="http://schemas.microsoft.com/office/powerpoint/2010/main" val="33166713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16632"/>
            <a:ext cx="3024329" cy="630942"/>
          </a:xfrm>
          <a:prstGeom prst="rect">
            <a:avLst/>
          </a:prstGeom>
        </p:spPr>
        <p:txBody>
          <a:bodyPr wrap="none">
            <a:spAutoFit/>
          </a:bodyPr>
          <a:lstStyle/>
          <a:p>
            <a:r>
              <a:rPr lang="en-US" sz="3500" b="1" dirty="0" smtClean="0">
                <a:solidFill>
                  <a:srgbClr val="FFFFFF"/>
                </a:solidFill>
              </a:rPr>
              <a:t>„ANTICHARTA”</a:t>
            </a:r>
            <a:endParaRPr lang="en-US" sz="3500" b="1" dirty="0">
              <a:solidFill>
                <a:srgbClr val="FFFFFF"/>
              </a:solidFill>
            </a:endParaRPr>
          </a:p>
        </p:txBody>
      </p:sp>
      <p:sp>
        <p:nvSpPr>
          <p:cNvPr id="3" name="Rectangle 2"/>
          <p:cNvSpPr/>
          <p:nvPr/>
        </p:nvSpPr>
        <p:spPr>
          <a:xfrm>
            <a:off x="3707904" y="1772816"/>
            <a:ext cx="4572000" cy="4493538"/>
          </a:xfrm>
          <a:prstGeom prst="rect">
            <a:avLst/>
          </a:prstGeom>
        </p:spPr>
        <p:txBody>
          <a:bodyPr>
            <a:spAutoFit/>
          </a:bodyPr>
          <a:lstStyle/>
          <a:p>
            <a:r>
              <a:rPr lang="en-US" sz="2200" dirty="0" err="1"/>
              <a:t>vrchol</a:t>
            </a:r>
            <a:r>
              <a:rPr lang="en-US" sz="2200" dirty="0"/>
              <a:t> </a:t>
            </a:r>
            <a:r>
              <a:rPr lang="en-US" sz="2200" dirty="0" err="1"/>
              <a:t>kampaně</a:t>
            </a:r>
            <a:r>
              <a:rPr lang="en-US" sz="2200" dirty="0"/>
              <a:t> 28. </a:t>
            </a:r>
            <a:r>
              <a:rPr lang="en-US" sz="2200" dirty="0" err="1"/>
              <a:t>ledna</a:t>
            </a:r>
            <a:r>
              <a:rPr lang="en-US" sz="2200" dirty="0"/>
              <a:t> </a:t>
            </a:r>
          </a:p>
          <a:p>
            <a:r>
              <a:rPr lang="en-US" sz="2200" b="1" dirty="0" err="1" smtClean="0"/>
              <a:t>Národní</a:t>
            </a:r>
            <a:r>
              <a:rPr lang="en-US" sz="2200" b="1" dirty="0" smtClean="0"/>
              <a:t> </a:t>
            </a:r>
            <a:r>
              <a:rPr lang="en-US" sz="2200" b="1" dirty="0" err="1" smtClean="0"/>
              <a:t>divadlo</a:t>
            </a:r>
            <a:endParaRPr lang="en-US" sz="2200" b="1" dirty="0" smtClean="0"/>
          </a:p>
          <a:p>
            <a:r>
              <a:rPr lang="en-US" sz="2200" dirty="0" err="1" smtClean="0"/>
              <a:t>umělecké</a:t>
            </a:r>
            <a:r>
              <a:rPr lang="en-US" sz="2200" dirty="0" smtClean="0"/>
              <a:t> </a:t>
            </a:r>
            <a:r>
              <a:rPr lang="en-US" sz="2200" dirty="0" err="1" smtClean="0"/>
              <a:t>svazy</a:t>
            </a:r>
            <a:r>
              <a:rPr lang="en-US" sz="2200" dirty="0" smtClean="0"/>
              <a:t>, </a:t>
            </a:r>
            <a:r>
              <a:rPr lang="en-US" sz="2200" dirty="0" err="1" smtClean="0"/>
              <a:t>představitelé</a:t>
            </a:r>
            <a:r>
              <a:rPr lang="en-US" sz="2200" dirty="0" smtClean="0"/>
              <a:t> </a:t>
            </a:r>
            <a:r>
              <a:rPr lang="en-US" sz="2200" dirty="0" err="1" smtClean="0"/>
              <a:t>strany</a:t>
            </a:r>
            <a:r>
              <a:rPr lang="en-US" sz="2200" dirty="0" smtClean="0"/>
              <a:t> </a:t>
            </a:r>
            <a:r>
              <a:rPr lang="en-US" sz="2200" dirty="0" smtClean="0"/>
              <a:t>a </a:t>
            </a:r>
            <a:r>
              <a:rPr lang="en-US" sz="2200" dirty="0" err="1" smtClean="0"/>
              <a:t>státu</a:t>
            </a:r>
            <a:r>
              <a:rPr lang="en-US" sz="2200" dirty="0" smtClean="0"/>
              <a:t>, </a:t>
            </a:r>
            <a:r>
              <a:rPr lang="en-US" sz="2200" dirty="0" err="1" smtClean="0"/>
              <a:t>představitelé</a:t>
            </a:r>
            <a:r>
              <a:rPr lang="en-US" sz="2200" dirty="0" smtClean="0"/>
              <a:t> </a:t>
            </a:r>
            <a:r>
              <a:rPr lang="en-US" sz="2200" dirty="0" err="1"/>
              <a:t>kultury</a:t>
            </a:r>
            <a:r>
              <a:rPr lang="en-US" sz="2200" dirty="0"/>
              <a:t> </a:t>
            </a:r>
            <a:r>
              <a:rPr lang="en-US" sz="2200" dirty="0" smtClean="0"/>
              <a:t/>
            </a:r>
            <a:br>
              <a:rPr lang="en-US" sz="2200" dirty="0" smtClean="0"/>
            </a:br>
            <a:r>
              <a:rPr lang="en-US" sz="2200" dirty="0" smtClean="0"/>
              <a:t>- </a:t>
            </a:r>
            <a:r>
              <a:rPr lang="en-US" sz="2200" b="1" dirty="0" err="1"/>
              <a:t>populární</a:t>
            </a:r>
            <a:r>
              <a:rPr lang="en-US" sz="2200" b="1" dirty="0"/>
              <a:t> </a:t>
            </a:r>
            <a:r>
              <a:rPr lang="en-US" sz="2200" b="1" dirty="0" err="1"/>
              <a:t>herci</a:t>
            </a:r>
            <a:endParaRPr lang="en-US" sz="2200" b="1" dirty="0"/>
          </a:p>
          <a:p>
            <a:endParaRPr lang="en-US" sz="2200" dirty="0"/>
          </a:p>
          <a:p>
            <a:r>
              <a:rPr lang="en-US" sz="2200" dirty="0" err="1"/>
              <a:t>přímý</a:t>
            </a:r>
            <a:r>
              <a:rPr lang="en-US" sz="2200" dirty="0"/>
              <a:t> </a:t>
            </a:r>
            <a:r>
              <a:rPr lang="en-US" sz="2200" dirty="0" err="1"/>
              <a:t>televizní</a:t>
            </a:r>
            <a:r>
              <a:rPr lang="en-US" sz="2200" dirty="0"/>
              <a:t> </a:t>
            </a:r>
            <a:r>
              <a:rPr lang="en-US" sz="2200" dirty="0" err="1"/>
              <a:t>přenos</a:t>
            </a:r>
            <a:r>
              <a:rPr lang="en-US" sz="2200" dirty="0"/>
              <a:t> </a:t>
            </a:r>
          </a:p>
          <a:p>
            <a:r>
              <a:rPr lang="en-US" sz="2200" dirty="0" err="1"/>
              <a:t>prohlášení</a:t>
            </a:r>
            <a:r>
              <a:rPr lang="en-US" sz="2200" dirty="0"/>
              <a:t> </a:t>
            </a:r>
            <a:r>
              <a:rPr lang="en-US" sz="2200" dirty="0" err="1" smtClean="0"/>
              <a:t>čte</a:t>
            </a:r>
            <a:r>
              <a:rPr lang="en-US" sz="2200" dirty="0" smtClean="0"/>
              <a:t> </a:t>
            </a:r>
            <a:r>
              <a:rPr lang="en-US" sz="2200" dirty="0" err="1" smtClean="0"/>
              <a:t>Jiřina</a:t>
            </a:r>
            <a:r>
              <a:rPr lang="en-US" sz="2200" dirty="0" smtClean="0"/>
              <a:t> </a:t>
            </a:r>
            <a:r>
              <a:rPr lang="en-US" sz="2200" dirty="0" err="1" smtClean="0"/>
              <a:t>Švorcová</a:t>
            </a:r>
            <a:endParaRPr lang="en-US" sz="2200" dirty="0"/>
          </a:p>
          <a:p>
            <a:r>
              <a:rPr lang="en-US" sz="2200" b="1" i="1" dirty="0" smtClean="0"/>
              <a:t>„</a:t>
            </a:r>
            <a:r>
              <a:rPr lang="en-US" sz="2200" b="1" i="1" dirty="0" err="1" smtClean="0"/>
              <a:t>Za</a:t>
            </a:r>
            <a:r>
              <a:rPr lang="en-US" sz="2200" b="1" i="1" dirty="0" smtClean="0"/>
              <a:t> </a:t>
            </a:r>
            <a:r>
              <a:rPr lang="en-US" sz="2200" b="1" i="1" dirty="0" err="1" smtClean="0"/>
              <a:t>nové</a:t>
            </a:r>
            <a:r>
              <a:rPr lang="en-US" sz="2200" b="1" i="1" dirty="0" smtClean="0"/>
              <a:t> </a:t>
            </a:r>
            <a:r>
              <a:rPr lang="en-US" sz="2200" b="1" i="1" dirty="0" err="1" smtClean="0"/>
              <a:t>tvůrčí</a:t>
            </a:r>
            <a:r>
              <a:rPr lang="en-US" sz="2200" b="1" i="1" dirty="0" smtClean="0"/>
              <a:t> </a:t>
            </a:r>
            <a:r>
              <a:rPr lang="en-US" sz="2200" b="1" i="1" dirty="0" err="1" smtClean="0"/>
              <a:t>činy</a:t>
            </a:r>
            <a:r>
              <a:rPr lang="en-US" sz="2200" b="1" i="1" dirty="0" smtClean="0"/>
              <a:t> </a:t>
            </a:r>
            <a:r>
              <a:rPr lang="en-US" sz="2200" b="1" i="1" dirty="0" err="1" smtClean="0"/>
              <a:t>ve</a:t>
            </a:r>
            <a:r>
              <a:rPr lang="en-US" sz="2200" b="1" i="1" dirty="0" smtClean="0"/>
              <a:t> </a:t>
            </a:r>
            <a:r>
              <a:rPr lang="en-US" sz="2200" b="1" i="1" dirty="0" err="1" smtClean="0"/>
              <a:t>jménu</a:t>
            </a:r>
            <a:r>
              <a:rPr lang="en-US" sz="2200" b="1" i="1" dirty="0" smtClean="0"/>
              <a:t> </a:t>
            </a:r>
            <a:r>
              <a:rPr lang="en-US" sz="2200" b="1" i="1" dirty="0" err="1" smtClean="0"/>
              <a:t>socialismu</a:t>
            </a:r>
            <a:r>
              <a:rPr lang="en-US" sz="2200" b="1" i="1" dirty="0" smtClean="0"/>
              <a:t> a </a:t>
            </a:r>
            <a:r>
              <a:rPr lang="en-US" sz="2200" b="1" i="1" dirty="0" err="1" smtClean="0"/>
              <a:t>míru</a:t>
            </a:r>
            <a:r>
              <a:rPr lang="en-US" sz="2200" b="1" i="1" dirty="0" smtClean="0"/>
              <a:t>“</a:t>
            </a:r>
            <a:endParaRPr lang="en-US" sz="2200" b="1" i="1" dirty="0"/>
          </a:p>
          <a:p>
            <a:endParaRPr lang="en-US" sz="2200" dirty="0" smtClean="0"/>
          </a:p>
          <a:p>
            <a:endParaRPr lang="en-US" sz="2200" dirty="0"/>
          </a:p>
        </p:txBody>
      </p:sp>
      <p:pic>
        <p:nvPicPr>
          <p:cNvPr id="4" name="Picture 3"/>
          <p:cNvPicPr>
            <a:picLocks noChangeAspect="1"/>
          </p:cNvPicPr>
          <p:nvPr/>
        </p:nvPicPr>
        <p:blipFill>
          <a:blip r:embed="rId2" cstate="print"/>
          <a:stretch>
            <a:fillRect/>
          </a:stretch>
        </p:blipFill>
        <p:spPr>
          <a:xfrm>
            <a:off x="251520" y="3789040"/>
            <a:ext cx="3312368" cy="2401467"/>
          </a:xfrm>
          <a:prstGeom prst="rect">
            <a:avLst/>
          </a:prstGeom>
        </p:spPr>
      </p:pic>
      <p:pic>
        <p:nvPicPr>
          <p:cNvPr id="6" name="Picture 5"/>
          <p:cNvPicPr>
            <a:picLocks noChangeAspect="1"/>
          </p:cNvPicPr>
          <p:nvPr/>
        </p:nvPicPr>
        <p:blipFill>
          <a:blip r:embed="rId3" cstate="print"/>
          <a:stretch>
            <a:fillRect/>
          </a:stretch>
        </p:blipFill>
        <p:spPr>
          <a:xfrm>
            <a:off x="251520" y="1052736"/>
            <a:ext cx="3312368" cy="2480896"/>
          </a:xfrm>
          <a:prstGeom prst="rect">
            <a:avLst/>
          </a:prstGeom>
        </p:spPr>
      </p:pic>
      <p:pic>
        <p:nvPicPr>
          <p:cNvPr id="7" name="Picture 6" descr="Screen shot 2013-01-28 at 22.33.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904" y="1052736"/>
            <a:ext cx="4355976" cy="640716"/>
          </a:xfrm>
          <a:prstGeom prst="rect">
            <a:avLst/>
          </a:prstGeom>
        </p:spPr>
      </p:pic>
    </p:spTree>
    <p:extLst>
      <p:ext uri="{BB962C8B-B14F-4D97-AF65-F5344CB8AC3E}">
        <p14:creationId xmlns:p14="http://schemas.microsoft.com/office/powerpoint/2010/main" val="14405963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16632"/>
            <a:ext cx="3024329" cy="630942"/>
          </a:xfrm>
          <a:prstGeom prst="rect">
            <a:avLst/>
          </a:prstGeom>
        </p:spPr>
        <p:txBody>
          <a:bodyPr wrap="none">
            <a:spAutoFit/>
          </a:bodyPr>
          <a:lstStyle/>
          <a:p>
            <a:r>
              <a:rPr lang="en-US" sz="3500" b="1" dirty="0" smtClean="0">
                <a:solidFill>
                  <a:srgbClr val="FFFFFF"/>
                </a:solidFill>
              </a:rPr>
              <a:t>„ANTICHARTA”</a:t>
            </a:r>
            <a:endParaRPr lang="en-US" sz="3500" b="1" dirty="0">
              <a:solidFill>
                <a:srgbClr val="FFFFFF"/>
              </a:solidFill>
            </a:endParaRPr>
          </a:p>
        </p:txBody>
      </p:sp>
      <p:sp>
        <p:nvSpPr>
          <p:cNvPr id="3" name="Rectangle 2"/>
          <p:cNvSpPr/>
          <p:nvPr/>
        </p:nvSpPr>
        <p:spPr>
          <a:xfrm>
            <a:off x="3131840" y="747574"/>
            <a:ext cx="5832648" cy="1785104"/>
          </a:xfrm>
          <a:prstGeom prst="rect">
            <a:avLst/>
          </a:prstGeom>
        </p:spPr>
        <p:txBody>
          <a:bodyPr wrap="square">
            <a:spAutoFit/>
          </a:bodyPr>
          <a:lstStyle/>
          <a:p>
            <a:r>
              <a:rPr lang="en-US" sz="2200" dirty="0" err="1"/>
              <a:t>Setkání</a:t>
            </a:r>
            <a:r>
              <a:rPr lang="en-US" sz="2200" dirty="0"/>
              <a:t> v </a:t>
            </a:r>
            <a:r>
              <a:rPr lang="en-US" sz="2200" b="1" dirty="0" err="1"/>
              <a:t>Divadle</a:t>
            </a:r>
            <a:r>
              <a:rPr lang="en-US" sz="2200" b="1" dirty="0"/>
              <a:t> </a:t>
            </a:r>
            <a:r>
              <a:rPr lang="en-US" sz="2200" b="1" dirty="0" err="1"/>
              <a:t>hudby</a:t>
            </a:r>
            <a:r>
              <a:rPr lang="en-US" sz="2200" b="1" dirty="0"/>
              <a:t> </a:t>
            </a:r>
            <a:r>
              <a:rPr lang="en-US" sz="2200" dirty="0"/>
              <a:t>(4. </a:t>
            </a:r>
            <a:r>
              <a:rPr lang="en-US" sz="2200" dirty="0" err="1"/>
              <a:t>února</a:t>
            </a:r>
            <a:r>
              <a:rPr lang="en-US" sz="2200" dirty="0"/>
              <a:t>)</a:t>
            </a:r>
          </a:p>
          <a:p>
            <a:r>
              <a:rPr lang="en-US" sz="2200" dirty="0" err="1" smtClean="0"/>
              <a:t>populární</a:t>
            </a:r>
            <a:r>
              <a:rPr lang="en-US" sz="2200" dirty="0" smtClean="0"/>
              <a:t> </a:t>
            </a:r>
            <a:r>
              <a:rPr lang="en-US" sz="2200" dirty="0" err="1" smtClean="0"/>
              <a:t>hudebníci</a:t>
            </a:r>
            <a:r>
              <a:rPr lang="en-US" sz="2200" dirty="0" smtClean="0"/>
              <a:t> a </a:t>
            </a:r>
            <a:r>
              <a:rPr lang="en-US" sz="2200" dirty="0" err="1" smtClean="0"/>
              <a:t>zpěváci</a:t>
            </a:r>
            <a:endParaRPr lang="en-US" sz="2200" dirty="0" smtClean="0"/>
          </a:p>
          <a:p>
            <a:endParaRPr lang="en-US" sz="2200" b="1" dirty="0" smtClean="0"/>
          </a:p>
          <a:p>
            <a:r>
              <a:rPr lang="en-US" sz="2200" dirty="0" err="1" smtClean="0"/>
              <a:t>patetické</a:t>
            </a:r>
            <a:r>
              <a:rPr lang="en-US" sz="2200" dirty="0" smtClean="0"/>
              <a:t> </a:t>
            </a:r>
            <a:r>
              <a:rPr lang="en-US" sz="2200" dirty="0" err="1"/>
              <a:t>projevy</a:t>
            </a:r>
            <a:r>
              <a:rPr lang="en-US" sz="2200" dirty="0"/>
              <a:t> Karla </a:t>
            </a:r>
            <a:r>
              <a:rPr lang="en-US" sz="2200" dirty="0" err="1"/>
              <a:t>Gotta</a:t>
            </a:r>
            <a:r>
              <a:rPr lang="en-US" sz="2200" dirty="0"/>
              <a:t>, </a:t>
            </a:r>
            <a:r>
              <a:rPr lang="en-US" sz="2200" dirty="0" err="1"/>
              <a:t>Evy</a:t>
            </a:r>
            <a:r>
              <a:rPr lang="en-US" sz="2200" dirty="0"/>
              <a:t> </a:t>
            </a:r>
            <a:r>
              <a:rPr lang="en-US" sz="2200" dirty="0" err="1"/>
              <a:t>Pilarové</a:t>
            </a:r>
            <a:endParaRPr lang="en-US" sz="2200" dirty="0"/>
          </a:p>
          <a:p>
            <a:pPr marL="342900" indent="-342900">
              <a:buFont typeface="Arial"/>
              <a:buChar char="•"/>
            </a:pPr>
            <a:r>
              <a:rPr lang="en-US" sz="2200" dirty="0" err="1"/>
              <a:t>Karel</a:t>
            </a:r>
            <a:r>
              <a:rPr lang="en-US" sz="2200" dirty="0"/>
              <a:t> Svoboda, </a:t>
            </a:r>
            <a:r>
              <a:rPr lang="en-US" sz="2200" dirty="0" err="1"/>
              <a:t>Ladislav</a:t>
            </a:r>
            <a:r>
              <a:rPr lang="en-US" sz="2200" dirty="0"/>
              <a:t> </a:t>
            </a:r>
            <a:r>
              <a:rPr lang="en-US" sz="2200" dirty="0" err="1"/>
              <a:t>Štaidl</a:t>
            </a:r>
            <a:r>
              <a:rPr lang="en-US" sz="2200" dirty="0"/>
              <a:t>, </a:t>
            </a:r>
            <a:r>
              <a:rPr lang="en-US" sz="2200" dirty="0" err="1"/>
              <a:t>Jiří</a:t>
            </a:r>
            <a:r>
              <a:rPr lang="en-US" sz="2200" dirty="0"/>
              <a:t> </a:t>
            </a:r>
            <a:r>
              <a:rPr lang="en-US" sz="2200" dirty="0" err="1" smtClean="0"/>
              <a:t>Korn</a:t>
            </a:r>
            <a:r>
              <a:rPr lang="en-US" sz="2200" dirty="0" smtClean="0"/>
              <a:t>…</a:t>
            </a:r>
            <a:endParaRPr lang="en-US" sz="2200" dirty="0"/>
          </a:p>
        </p:txBody>
      </p:sp>
      <p:pic>
        <p:nvPicPr>
          <p:cNvPr id="4" name="Picture 3" descr="IMG_0018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3160325"/>
            <a:ext cx="5256584" cy="3616775"/>
          </a:xfrm>
          <a:prstGeom prst="rect">
            <a:avLst/>
          </a:prstGeom>
        </p:spPr>
      </p:pic>
      <p:pic>
        <p:nvPicPr>
          <p:cNvPr id="5" name="Picture 4" descr="Screen shot 2013-01-28 at 18.41.5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052736"/>
            <a:ext cx="2664296" cy="5643804"/>
          </a:xfrm>
          <a:prstGeom prst="rect">
            <a:avLst/>
          </a:prstGeom>
        </p:spPr>
      </p:pic>
    </p:spTree>
    <p:extLst>
      <p:ext uri="{BB962C8B-B14F-4D97-AF65-F5344CB8AC3E}">
        <p14:creationId xmlns:p14="http://schemas.microsoft.com/office/powerpoint/2010/main" val="33894788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2"/>
          <p:cNvSpPr>
            <a:spLocks noChangeShapeType="1"/>
          </p:cNvSpPr>
          <p:nvPr/>
        </p:nvSpPr>
        <p:spPr bwMode="auto">
          <a:xfrm>
            <a:off x="179388" y="765175"/>
            <a:ext cx="8964612" cy="0"/>
          </a:xfrm>
          <a:prstGeom prst="line">
            <a:avLst/>
          </a:prstGeom>
          <a:noFill/>
          <a:ln w="1270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4099" name="Rectangle 3"/>
          <p:cNvSpPr>
            <a:spLocks noChangeArrowheads="1"/>
          </p:cNvSpPr>
          <p:nvPr/>
        </p:nvSpPr>
        <p:spPr bwMode="auto">
          <a:xfrm>
            <a:off x="323850" y="908050"/>
            <a:ext cx="4572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cs-CZ" altLang="cs-CZ" sz="2000" b="0">
                <a:solidFill>
                  <a:schemeClr val="bg1"/>
                </a:solidFill>
              </a:rPr>
              <a:t>73 500 vojáků a téměř 40 tisíc rodinných příslušníků</a:t>
            </a:r>
          </a:p>
          <a:p>
            <a:pPr algn="r" eaLnBrk="1" hangingPunct="1">
              <a:spcBef>
                <a:spcPct val="0"/>
              </a:spcBef>
              <a:buFontTx/>
              <a:buNone/>
            </a:pPr>
            <a:r>
              <a:rPr lang="cs-CZ" altLang="cs-CZ" sz="2000" b="0">
                <a:solidFill>
                  <a:schemeClr val="bg1"/>
                </a:solidFill>
              </a:rPr>
              <a:t>80 základen (vyjmuty z čs. legislativy)</a:t>
            </a: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333375"/>
            <a:ext cx="3348038"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492375"/>
            <a:ext cx="3889375" cy="256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825"/>
            <a:ext cx="2684463"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4652963"/>
            <a:ext cx="3035300" cy="182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076700"/>
            <a:ext cx="281940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5" name="Rectangle 9"/>
          <p:cNvSpPr>
            <a:spLocks noChangeArrowheads="1"/>
          </p:cNvSpPr>
          <p:nvPr/>
        </p:nvSpPr>
        <p:spPr bwMode="auto">
          <a:xfrm>
            <a:off x="179388" y="115888"/>
            <a:ext cx="5146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4000" b="0">
                <a:solidFill>
                  <a:schemeClr val="bg1"/>
                </a:solidFill>
                <a:latin typeface="Arial Black" pitchFamily="34" charset="0"/>
              </a:rPr>
              <a:t>dočasnost - 23 let</a:t>
            </a:r>
          </a:p>
        </p:txBody>
      </p:sp>
      <p:pic>
        <p:nvPicPr>
          <p:cNvPr id="410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1916113"/>
            <a:ext cx="2940050" cy="236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700" y="5300663"/>
            <a:ext cx="1798638"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1206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24744"/>
            <a:ext cx="7704856" cy="5170645"/>
          </a:xfrm>
          <a:prstGeom prst="rect">
            <a:avLst/>
          </a:prstGeom>
        </p:spPr>
        <p:txBody>
          <a:bodyPr wrap="square">
            <a:spAutoFit/>
          </a:bodyPr>
          <a:lstStyle/>
          <a:p>
            <a:r>
              <a:rPr lang="en-US" sz="2200" dirty="0" err="1"/>
              <a:t>leden</a:t>
            </a:r>
            <a:r>
              <a:rPr lang="en-US" sz="2200" dirty="0"/>
              <a:t> - </a:t>
            </a:r>
            <a:r>
              <a:rPr lang="en-US" sz="2200" dirty="0" err="1"/>
              <a:t>březen</a:t>
            </a:r>
            <a:r>
              <a:rPr lang="en-US" sz="2200" dirty="0"/>
              <a:t> </a:t>
            </a:r>
            <a:r>
              <a:rPr lang="en-US" sz="2200" dirty="0" smtClean="0"/>
              <a:t>1977</a:t>
            </a:r>
            <a:endParaRPr lang="en-US" sz="2200" dirty="0"/>
          </a:p>
          <a:p>
            <a:r>
              <a:rPr lang="en-US" sz="2200" dirty="0" err="1"/>
              <a:t>výslechy</a:t>
            </a:r>
            <a:r>
              <a:rPr lang="en-US" sz="2200" dirty="0"/>
              <a:t> 251 </a:t>
            </a:r>
            <a:r>
              <a:rPr lang="en-US" sz="2200" dirty="0" err="1"/>
              <a:t>osob</a:t>
            </a:r>
            <a:r>
              <a:rPr lang="en-US" sz="2200" dirty="0"/>
              <a:t> </a:t>
            </a:r>
          </a:p>
          <a:p>
            <a:pPr marL="342900" indent="-342900">
              <a:buFont typeface="Arial"/>
              <a:buChar char="•"/>
            </a:pPr>
            <a:endParaRPr lang="en-US" sz="2200" dirty="0"/>
          </a:p>
          <a:p>
            <a:pPr marL="342900" indent="-342900">
              <a:buFont typeface="Arial"/>
              <a:buChar char="•"/>
            </a:pPr>
            <a:r>
              <a:rPr lang="en-US" sz="2200" dirty="0" err="1"/>
              <a:t>domovní</a:t>
            </a:r>
            <a:r>
              <a:rPr lang="en-US" sz="2200" dirty="0"/>
              <a:t> </a:t>
            </a:r>
            <a:r>
              <a:rPr lang="en-US" sz="2200" dirty="0" err="1"/>
              <a:t>prohlídky</a:t>
            </a:r>
            <a:endParaRPr lang="en-US" sz="2200" dirty="0"/>
          </a:p>
          <a:p>
            <a:pPr marL="342900" indent="-342900">
              <a:buFont typeface="Arial"/>
              <a:buChar char="•"/>
            </a:pPr>
            <a:r>
              <a:rPr lang="en-US" sz="2200" dirty="0" err="1"/>
              <a:t>šikana</a:t>
            </a:r>
            <a:endParaRPr lang="en-US" sz="2200" dirty="0"/>
          </a:p>
          <a:p>
            <a:pPr marL="342900" indent="-342900">
              <a:buFont typeface="Arial"/>
              <a:buChar char="•"/>
            </a:pPr>
            <a:r>
              <a:rPr lang="en-US" sz="2200" dirty="0" err="1"/>
              <a:t>předvolání</a:t>
            </a:r>
            <a:r>
              <a:rPr lang="en-US" sz="2200" dirty="0"/>
              <a:t> </a:t>
            </a:r>
            <a:r>
              <a:rPr lang="en-US" sz="2200" dirty="0" err="1"/>
              <a:t>na</a:t>
            </a:r>
            <a:r>
              <a:rPr lang="en-US" sz="2200" dirty="0"/>
              <a:t> </a:t>
            </a:r>
            <a:r>
              <a:rPr lang="en-US" sz="2200" dirty="0" err="1"/>
              <a:t>policii</a:t>
            </a:r>
            <a:endParaRPr lang="en-US" sz="2200" dirty="0"/>
          </a:p>
          <a:p>
            <a:pPr marL="342900" indent="-342900">
              <a:buFont typeface="Arial"/>
              <a:buChar char="•"/>
            </a:pPr>
            <a:r>
              <a:rPr lang="en-US" sz="2200" dirty="0" err="1"/>
              <a:t>výsledky</a:t>
            </a:r>
            <a:r>
              <a:rPr lang="en-US" sz="2200" dirty="0"/>
              <a:t> </a:t>
            </a:r>
            <a:r>
              <a:rPr lang="en-US" sz="2200" dirty="0" err="1"/>
              <a:t>vyšetřování</a:t>
            </a:r>
            <a:r>
              <a:rPr lang="en-US" sz="2200" dirty="0"/>
              <a:t> </a:t>
            </a:r>
            <a:r>
              <a:rPr lang="en-US" sz="2200" dirty="0" err="1"/>
              <a:t>odesílány</a:t>
            </a:r>
            <a:r>
              <a:rPr lang="en-US" sz="2200" dirty="0"/>
              <a:t> </a:t>
            </a:r>
            <a:r>
              <a:rPr lang="en-US" sz="2200" dirty="0" smtClean="0"/>
              <a:t/>
            </a:r>
            <a:br>
              <a:rPr lang="en-US" sz="2200" dirty="0" smtClean="0"/>
            </a:br>
            <a:r>
              <a:rPr lang="en-US" sz="2200" dirty="0" err="1" smtClean="0"/>
              <a:t>denně</a:t>
            </a:r>
            <a:r>
              <a:rPr lang="en-US" sz="2200" dirty="0" smtClean="0"/>
              <a:t> </a:t>
            </a:r>
            <a:r>
              <a:rPr lang="en-US" sz="2200" dirty="0" err="1" smtClean="0"/>
              <a:t>na</a:t>
            </a:r>
            <a:r>
              <a:rPr lang="en-US" sz="2200" dirty="0" smtClean="0"/>
              <a:t> </a:t>
            </a:r>
            <a:r>
              <a:rPr lang="en-US" sz="2200" dirty="0" err="1"/>
              <a:t>Ministerstvo</a:t>
            </a:r>
            <a:r>
              <a:rPr lang="en-US" sz="2200" dirty="0"/>
              <a:t> </a:t>
            </a:r>
            <a:r>
              <a:rPr lang="en-US" sz="2200" dirty="0" err="1"/>
              <a:t>vnitra</a:t>
            </a:r>
            <a:endParaRPr lang="en-US" sz="2200" dirty="0"/>
          </a:p>
          <a:p>
            <a:pPr marL="342900" indent="-342900">
              <a:buFont typeface="Arial"/>
              <a:buChar char="•"/>
            </a:pPr>
            <a:r>
              <a:rPr lang="en-US" sz="2200" dirty="0" err="1"/>
              <a:t>nikdo</a:t>
            </a:r>
            <a:r>
              <a:rPr lang="en-US" sz="2200" dirty="0"/>
              <a:t> </a:t>
            </a:r>
            <a:r>
              <a:rPr lang="en-US" sz="2200" dirty="0" err="1"/>
              <a:t>nebyl</a:t>
            </a:r>
            <a:r>
              <a:rPr lang="en-US" sz="2200" dirty="0"/>
              <a:t> </a:t>
            </a:r>
            <a:r>
              <a:rPr lang="en-US" sz="2200" dirty="0" err="1"/>
              <a:t>za</a:t>
            </a:r>
            <a:r>
              <a:rPr lang="en-US" sz="2200" dirty="0"/>
              <a:t> </a:t>
            </a:r>
            <a:r>
              <a:rPr lang="en-US" sz="2200" b="1" u="sng" dirty="0" err="1"/>
              <a:t>podpis</a:t>
            </a:r>
            <a:r>
              <a:rPr lang="en-US" sz="2200" dirty="0"/>
              <a:t> </a:t>
            </a:r>
            <a:r>
              <a:rPr lang="en-US" sz="2200" dirty="0" err="1"/>
              <a:t>stíhán</a:t>
            </a:r>
            <a:r>
              <a:rPr lang="en-US" sz="2200" dirty="0"/>
              <a:t>  </a:t>
            </a:r>
            <a:r>
              <a:rPr lang="en-US" sz="2200" dirty="0" smtClean="0"/>
              <a:t/>
            </a:r>
            <a:br>
              <a:rPr lang="en-US" sz="2200" dirty="0" smtClean="0"/>
            </a:br>
            <a:r>
              <a:rPr lang="en-US" sz="2200" dirty="0" smtClean="0"/>
              <a:t>- </a:t>
            </a:r>
            <a:r>
              <a:rPr lang="en-US" sz="2200" dirty="0" err="1"/>
              <a:t>ohlas</a:t>
            </a:r>
            <a:r>
              <a:rPr lang="en-US" sz="2200" dirty="0"/>
              <a:t> </a:t>
            </a:r>
            <a:r>
              <a:rPr lang="en-US" sz="2200" dirty="0" err="1"/>
              <a:t>ze</a:t>
            </a:r>
            <a:r>
              <a:rPr lang="en-US" sz="2200" dirty="0"/>
              <a:t> </a:t>
            </a:r>
            <a:r>
              <a:rPr lang="en-US" sz="2200" dirty="0" err="1"/>
              <a:t>zahraničí</a:t>
            </a:r>
            <a:r>
              <a:rPr lang="en-US" sz="2200" dirty="0"/>
              <a:t> </a:t>
            </a:r>
            <a:r>
              <a:rPr lang="en-US" sz="2200" dirty="0" smtClean="0"/>
              <a:t>→</a:t>
            </a:r>
            <a:endParaRPr lang="en-US" sz="2200" dirty="0"/>
          </a:p>
          <a:p>
            <a:pPr marL="342900" indent="-342900">
              <a:buFont typeface="Arial"/>
              <a:buChar char="•"/>
            </a:pPr>
            <a:r>
              <a:rPr lang="en-US" sz="2200" dirty="0" err="1"/>
              <a:t>hledání</a:t>
            </a:r>
            <a:r>
              <a:rPr lang="en-US" sz="2200" dirty="0"/>
              <a:t> </a:t>
            </a:r>
            <a:r>
              <a:rPr lang="en-US" sz="2200" dirty="0" err="1"/>
              <a:t>zástupných</a:t>
            </a:r>
            <a:r>
              <a:rPr lang="en-US" sz="2200" dirty="0"/>
              <a:t> </a:t>
            </a:r>
            <a:r>
              <a:rPr lang="en-US" sz="2200" dirty="0" err="1"/>
              <a:t>důvodů</a:t>
            </a:r>
            <a:endParaRPr lang="en-US" sz="2200" dirty="0"/>
          </a:p>
          <a:p>
            <a:pPr marL="342900" indent="-342900">
              <a:buFont typeface="Arial"/>
              <a:buChar char="•"/>
            </a:pPr>
            <a:endParaRPr lang="en-US" sz="2200" dirty="0"/>
          </a:p>
          <a:p>
            <a:pPr marL="342900" indent="-342900">
              <a:buFont typeface="Arial"/>
              <a:buChar char="•"/>
            </a:pPr>
            <a:r>
              <a:rPr lang="en-US" sz="2200" dirty="0" err="1"/>
              <a:t>významná</a:t>
            </a:r>
            <a:r>
              <a:rPr lang="en-US" sz="2200" dirty="0"/>
              <a:t> </a:t>
            </a:r>
            <a:r>
              <a:rPr lang="en-US" sz="2200" dirty="0" err="1"/>
              <a:t>pomoc</a:t>
            </a:r>
            <a:r>
              <a:rPr lang="en-US" sz="2200" dirty="0"/>
              <a:t> </a:t>
            </a:r>
            <a:r>
              <a:rPr lang="en-US" sz="2200" dirty="0" err="1"/>
              <a:t>exilu</a:t>
            </a:r>
            <a:r>
              <a:rPr lang="en-US" sz="2200" dirty="0"/>
              <a:t> </a:t>
            </a:r>
            <a:r>
              <a:rPr lang="en-US" sz="2200" dirty="0" err="1"/>
              <a:t>perzekvovaným</a:t>
            </a:r>
            <a:r>
              <a:rPr lang="en-US" sz="2200" dirty="0"/>
              <a:t> </a:t>
            </a:r>
            <a:r>
              <a:rPr lang="en-US" sz="2200" dirty="0" err="1"/>
              <a:t>osobám</a:t>
            </a:r>
            <a:endParaRPr lang="en-US" sz="2200" dirty="0"/>
          </a:p>
          <a:p>
            <a:r>
              <a:rPr lang="en-US" sz="2200" dirty="0" smtClean="0"/>
              <a:t>     (</a:t>
            </a:r>
            <a:r>
              <a:rPr lang="en-US" sz="2200" dirty="0" err="1" smtClean="0"/>
              <a:t>podpora</a:t>
            </a:r>
            <a:r>
              <a:rPr lang="en-US" sz="2200" dirty="0" smtClean="0"/>
              <a:t> </a:t>
            </a:r>
            <a:r>
              <a:rPr lang="en-US" sz="2200" dirty="0" err="1"/>
              <a:t>materiální</a:t>
            </a:r>
            <a:r>
              <a:rPr lang="en-US" sz="2200" dirty="0"/>
              <a:t>, </a:t>
            </a:r>
            <a:r>
              <a:rPr lang="en-US" sz="2200" dirty="0" err="1" smtClean="0"/>
              <a:t>finanční</a:t>
            </a:r>
            <a:r>
              <a:rPr lang="en-US" sz="2200" dirty="0" smtClean="0"/>
              <a:t>)</a:t>
            </a:r>
            <a:endParaRPr lang="en-US" sz="2200" dirty="0"/>
          </a:p>
          <a:p>
            <a:pPr marL="342900" indent="-342900">
              <a:buFont typeface="Arial"/>
              <a:buChar char="•"/>
            </a:pPr>
            <a:r>
              <a:rPr lang="en-US" sz="2200" dirty="0" err="1"/>
              <a:t>navázání</a:t>
            </a:r>
            <a:r>
              <a:rPr lang="en-US" sz="2200" dirty="0"/>
              <a:t> </a:t>
            </a:r>
            <a:r>
              <a:rPr lang="en-US" sz="2200" dirty="0" err="1"/>
              <a:t>kontaktů</a:t>
            </a:r>
            <a:r>
              <a:rPr lang="en-US" sz="2200" dirty="0"/>
              <a:t> s </a:t>
            </a:r>
            <a:r>
              <a:rPr lang="en-US" sz="2200" dirty="0" err="1"/>
              <a:t>disentem</a:t>
            </a:r>
            <a:r>
              <a:rPr lang="en-US" sz="2200" dirty="0"/>
              <a:t> v </a:t>
            </a:r>
            <a:r>
              <a:rPr lang="en-US" sz="2200" dirty="0" err="1"/>
              <a:t>Polsku</a:t>
            </a:r>
            <a:r>
              <a:rPr lang="en-US" sz="2200" dirty="0"/>
              <a:t> </a:t>
            </a:r>
            <a:r>
              <a:rPr lang="en-US" sz="2200" dirty="0" smtClean="0"/>
              <a:t> - start </a:t>
            </a:r>
            <a:r>
              <a:rPr lang="en-US" sz="2200" dirty="0" err="1" smtClean="0"/>
              <a:t>spolupráce</a:t>
            </a:r>
            <a:endParaRPr lang="en-US" sz="2200" dirty="0"/>
          </a:p>
        </p:txBody>
      </p:sp>
      <p:sp>
        <p:nvSpPr>
          <p:cNvPr id="3" name="Rectangle 2"/>
          <p:cNvSpPr/>
          <p:nvPr/>
        </p:nvSpPr>
        <p:spPr>
          <a:xfrm>
            <a:off x="323528" y="116632"/>
            <a:ext cx="1797907" cy="630942"/>
          </a:xfrm>
          <a:prstGeom prst="rect">
            <a:avLst/>
          </a:prstGeom>
        </p:spPr>
        <p:txBody>
          <a:bodyPr wrap="none">
            <a:spAutoFit/>
          </a:bodyPr>
          <a:lstStyle/>
          <a:p>
            <a:r>
              <a:rPr lang="en-US" sz="3500" b="1" dirty="0" smtClean="0">
                <a:solidFill>
                  <a:srgbClr val="FFFFFF"/>
                </a:solidFill>
              </a:rPr>
              <a:t>REPRESE</a:t>
            </a:r>
            <a:endParaRPr lang="en-US" sz="3500" b="1" dirty="0">
              <a:solidFill>
                <a:srgbClr val="FFFFFF"/>
              </a:solidFill>
            </a:endParaRPr>
          </a:p>
        </p:txBody>
      </p:sp>
      <p:pic>
        <p:nvPicPr>
          <p:cNvPr id="4" name="Picture 3" descr="Screen shot 2013-01-28 at 22.59.18.png"/>
          <p:cNvPicPr>
            <a:picLocks noChangeAspect="1"/>
          </p:cNvPicPr>
          <p:nvPr/>
        </p:nvPicPr>
        <p:blipFill rotWithShape="1">
          <a:blip r:embed="rId2" cstate="print">
            <a:extLst>
              <a:ext uri="{28A0092B-C50C-407E-A947-70E740481C1C}">
                <a14:useLocalDpi xmlns:a14="http://schemas.microsoft.com/office/drawing/2010/main" val="0"/>
              </a:ext>
            </a:extLst>
          </a:blip>
          <a:srcRect r="5150"/>
          <a:stretch/>
        </p:blipFill>
        <p:spPr>
          <a:xfrm>
            <a:off x="5004048" y="2420888"/>
            <a:ext cx="3096344" cy="947753"/>
          </a:xfrm>
          <a:prstGeom prst="rect">
            <a:avLst/>
          </a:prstGeom>
          <a:ln>
            <a:noFill/>
          </a:ln>
          <a:effectLst>
            <a:outerShdw blurRad="292100" dist="139700" dir="2700000" algn="tl" rotWithShape="0">
              <a:srgbClr val="333333">
                <a:alpha val="65000"/>
              </a:srgbClr>
            </a:outerShdw>
          </a:effectLst>
        </p:spPr>
      </p:pic>
      <p:pic>
        <p:nvPicPr>
          <p:cNvPr id="5" name="Picture 4" descr="Screen shot 2013-01-28 at 22.59.4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3501008"/>
            <a:ext cx="3024336" cy="1666395"/>
          </a:xfrm>
          <a:prstGeom prst="rect">
            <a:avLst/>
          </a:prstGeom>
          <a:ln>
            <a:noFill/>
          </a:ln>
          <a:effectLst>
            <a:outerShdw blurRad="292100" dist="139700" dir="2700000" algn="tl" rotWithShape="0">
              <a:srgbClr val="333333">
                <a:alpha val="65000"/>
              </a:srgbClr>
            </a:outerShdw>
          </a:effectLst>
        </p:spPr>
      </p:pic>
      <p:pic>
        <p:nvPicPr>
          <p:cNvPr id="6" name="Picture 5" descr="Screen shot 2013-01-28 at 22.59.5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1124744"/>
            <a:ext cx="2846784" cy="529210"/>
          </a:xfrm>
          <a:prstGeom prst="rect">
            <a:avLst/>
          </a:prstGeom>
          <a:ln>
            <a:noFill/>
          </a:ln>
          <a:effectLst>
            <a:outerShdw blurRad="292100" dist="139700" dir="2700000" algn="tl" rotWithShape="0">
              <a:srgbClr val="333333">
                <a:alpha val="65000"/>
              </a:srgbClr>
            </a:outerShdw>
          </a:effectLst>
        </p:spPr>
      </p:pic>
      <p:pic>
        <p:nvPicPr>
          <p:cNvPr id="7" name="Picture 6" descr="Screen shot 2013-01-28 at 23.01.04.png"/>
          <p:cNvPicPr>
            <a:picLocks noChangeAspect="1"/>
          </p:cNvPicPr>
          <p:nvPr/>
        </p:nvPicPr>
        <p:blipFill rotWithShape="1">
          <a:blip r:embed="rId5" cstate="print">
            <a:extLst>
              <a:ext uri="{28A0092B-C50C-407E-A947-70E740481C1C}">
                <a14:useLocalDpi xmlns:a14="http://schemas.microsoft.com/office/drawing/2010/main" val="0"/>
              </a:ext>
            </a:extLst>
          </a:blip>
          <a:srcRect l="6118" t="45727"/>
          <a:stretch/>
        </p:blipFill>
        <p:spPr>
          <a:xfrm>
            <a:off x="5004048" y="1772816"/>
            <a:ext cx="3751455" cy="5347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6554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2"/>
          <p:cNvSpPr>
            <a:spLocks noChangeShapeType="1"/>
          </p:cNvSpPr>
          <p:nvPr/>
        </p:nvSpPr>
        <p:spPr bwMode="auto">
          <a:xfrm>
            <a:off x="323850" y="765175"/>
            <a:ext cx="8820150" cy="0"/>
          </a:xfrm>
          <a:prstGeom prst="line">
            <a:avLst/>
          </a:prstGeom>
          <a:noFill/>
          <a:ln w="1270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3375"/>
            <a:ext cx="4421188" cy="554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Rectangle 4"/>
          <p:cNvSpPr>
            <a:spLocks noChangeArrowheads="1"/>
          </p:cNvSpPr>
          <p:nvPr/>
        </p:nvSpPr>
        <p:spPr bwMode="auto">
          <a:xfrm>
            <a:off x="323850" y="1052513"/>
            <a:ext cx="4464050" cy="533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3500" b="0">
                <a:solidFill>
                  <a:schemeClr val="bg1"/>
                </a:solidFill>
                <a:latin typeface="Arial Black" pitchFamily="34" charset="0"/>
              </a:rPr>
              <a:t>DUBEN 1969</a:t>
            </a:r>
          </a:p>
          <a:p>
            <a:pPr eaLnBrk="1" hangingPunct="1">
              <a:spcBef>
                <a:spcPct val="0"/>
              </a:spcBef>
              <a:buFontTx/>
              <a:buNone/>
            </a:pPr>
            <a:endParaRPr lang="cs-CZ" altLang="cs-CZ" sz="1000" b="0">
              <a:solidFill>
                <a:schemeClr val="bg1"/>
              </a:solidFill>
              <a:latin typeface="Arial Black" pitchFamily="34" charset="0"/>
            </a:endParaRPr>
          </a:p>
          <a:p>
            <a:pPr eaLnBrk="1" hangingPunct="1">
              <a:spcBef>
                <a:spcPct val="0"/>
              </a:spcBef>
              <a:buFontTx/>
              <a:buNone/>
            </a:pPr>
            <a:r>
              <a:rPr lang="cs-CZ" altLang="cs-CZ" sz="2200" b="0">
                <a:solidFill>
                  <a:schemeClr val="bg1"/>
                </a:solidFill>
              </a:rPr>
              <a:t>odstranění stále populárního Dubčeka z funkce </a:t>
            </a:r>
          </a:p>
          <a:p>
            <a:pPr eaLnBrk="1" hangingPunct="1">
              <a:spcBef>
                <a:spcPct val="0"/>
              </a:spcBef>
              <a:buFontTx/>
              <a:buNone/>
            </a:pPr>
            <a:r>
              <a:rPr lang="cs-CZ" altLang="cs-CZ" sz="2200" b="0">
                <a:solidFill>
                  <a:schemeClr val="bg1"/>
                </a:solidFill>
              </a:rPr>
              <a:t>1. tajemník strany </a:t>
            </a:r>
            <a:r>
              <a:rPr lang="cs-CZ" altLang="cs-CZ" sz="2200" b="0">
                <a:solidFill>
                  <a:schemeClr val="bg1"/>
                </a:solidFill>
                <a:cs typeface="Arial" charset="0"/>
              </a:rPr>
              <a:t>→</a:t>
            </a:r>
            <a:r>
              <a:rPr lang="cs-CZ" altLang="cs-CZ" sz="2200" b="0">
                <a:solidFill>
                  <a:schemeClr val="bg1"/>
                </a:solidFill>
              </a:rPr>
              <a:t> předseda parlamentu</a:t>
            </a:r>
          </a:p>
          <a:p>
            <a:pPr eaLnBrk="1" hangingPunct="1">
              <a:spcBef>
                <a:spcPct val="0"/>
              </a:spcBef>
              <a:buFontTx/>
              <a:buNone/>
            </a:pPr>
            <a:r>
              <a:rPr lang="cs-CZ" altLang="cs-CZ" sz="2200" b="0">
                <a:solidFill>
                  <a:schemeClr val="bg1"/>
                </a:solidFill>
              </a:rPr>
              <a:t>do čela strany </a:t>
            </a:r>
          </a:p>
          <a:p>
            <a:pPr eaLnBrk="1" hangingPunct="1">
              <a:spcBef>
                <a:spcPct val="0"/>
              </a:spcBef>
              <a:buFontTx/>
              <a:buNone/>
            </a:pPr>
            <a:r>
              <a:rPr lang="cs-CZ" altLang="cs-CZ" sz="3500">
                <a:solidFill>
                  <a:srgbClr val="C0C0C0"/>
                </a:solidFill>
                <a:latin typeface="Arial Black" pitchFamily="34" charset="0"/>
              </a:rPr>
              <a:t>GUSTÁV HUSÁK</a:t>
            </a:r>
          </a:p>
          <a:p>
            <a:pPr eaLnBrk="1" hangingPunct="1">
              <a:spcBef>
                <a:spcPct val="0"/>
              </a:spcBef>
              <a:buFontTx/>
              <a:buNone/>
            </a:pPr>
            <a:endParaRPr lang="cs-CZ" altLang="cs-CZ" sz="2200" b="0">
              <a:solidFill>
                <a:schemeClr val="bg1"/>
              </a:solidFill>
            </a:endParaRPr>
          </a:p>
          <a:p>
            <a:pPr eaLnBrk="1" hangingPunct="1">
              <a:spcBef>
                <a:spcPct val="0"/>
              </a:spcBef>
            </a:pPr>
            <a:r>
              <a:rPr lang="cs-CZ" altLang="cs-CZ" sz="2200" b="0">
                <a:solidFill>
                  <a:schemeClr val="bg1"/>
                </a:solidFill>
              </a:rPr>
              <a:t> čistky ve straně (30 tis. osob!)</a:t>
            </a:r>
          </a:p>
          <a:p>
            <a:pPr eaLnBrk="1" hangingPunct="1">
              <a:spcBef>
                <a:spcPct val="0"/>
              </a:spcBef>
            </a:pPr>
            <a:r>
              <a:rPr lang="cs-CZ" altLang="cs-CZ" sz="2200" b="0">
                <a:solidFill>
                  <a:schemeClr val="bg1"/>
                </a:solidFill>
              </a:rPr>
              <a:t> odvolávání reformistů, nástup   kolaborantů</a:t>
            </a:r>
          </a:p>
          <a:p>
            <a:pPr eaLnBrk="1" hangingPunct="1">
              <a:spcBef>
                <a:spcPct val="0"/>
              </a:spcBef>
            </a:pPr>
            <a:r>
              <a:rPr lang="cs-CZ" altLang="cs-CZ" sz="2200" b="0">
                <a:solidFill>
                  <a:schemeClr val="bg1"/>
                </a:solidFill>
              </a:rPr>
              <a:t> reformisté využíváni ke špinavé práci </a:t>
            </a:r>
          </a:p>
          <a:p>
            <a:pPr eaLnBrk="1" hangingPunct="1">
              <a:spcBef>
                <a:spcPct val="0"/>
              </a:spcBef>
              <a:buFontTx/>
              <a:buNone/>
            </a:pPr>
            <a:endParaRPr lang="cs-CZ" altLang="cs-CZ" sz="2200" b="0">
              <a:solidFill>
                <a:schemeClr val="bg1"/>
              </a:solidFill>
            </a:endParaRPr>
          </a:p>
        </p:txBody>
      </p:sp>
      <p:sp>
        <p:nvSpPr>
          <p:cNvPr id="5125" name="Rectangle 5"/>
          <p:cNvSpPr>
            <a:spLocks noChangeArrowheads="1"/>
          </p:cNvSpPr>
          <p:nvPr/>
        </p:nvSpPr>
        <p:spPr bwMode="auto">
          <a:xfrm>
            <a:off x="250825" y="6003925"/>
            <a:ext cx="8713788"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500" b="0" i="1">
                <a:solidFill>
                  <a:schemeClr val="bg1"/>
                </a:solidFill>
              </a:rPr>
              <a:t>"Vymáchat Dubčekovi hubu v marasmu do něhož přivedl stranu a republiku"  </a:t>
            </a:r>
            <a:r>
              <a:rPr lang="cs-CZ" altLang="cs-CZ" sz="2500" b="0">
                <a:solidFill>
                  <a:schemeClr val="bg1"/>
                </a:solidFill>
              </a:rPr>
              <a:t>Vasil Biľak</a:t>
            </a:r>
          </a:p>
        </p:txBody>
      </p:sp>
      <p:sp>
        <p:nvSpPr>
          <p:cNvPr id="5126" name="Rectangle 6"/>
          <p:cNvSpPr>
            <a:spLocks noChangeArrowheads="1"/>
          </p:cNvSpPr>
          <p:nvPr/>
        </p:nvSpPr>
        <p:spPr bwMode="auto">
          <a:xfrm>
            <a:off x="250825" y="188913"/>
            <a:ext cx="4105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3000" b="0">
                <a:solidFill>
                  <a:srgbClr val="FF3300"/>
                </a:solidFill>
                <a:latin typeface="Arial Black" pitchFamily="34" charset="0"/>
              </a:rPr>
              <a:t>„Hokejový týden“ </a:t>
            </a:r>
          </a:p>
        </p:txBody>
      </p:sp>
      <p:sp>
        <p:nvSpPr>
          <p:cNvPr id="5127" name="Line 7"/>
          <p:cNvSpPr>
            <a:spLocks noChangeShapeType="1"/>
          </p:cNvSpPr>
          <p:nvPr/>
        </p:nvSpPr>
        <p:spPr bwMode="auto">
          <a:xfrm>
            <a:off x="4140200" y="404813"/>
            <a:ext cx="0" cy="180022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2092722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00448">
            <a:off x="7237413" y="1073150"/>
            <a:ext cx="1482725"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Rectangle 3"/>
          <p:cNvSpPr>
            <a:spLocks noChangeArrowheads="1"/>
          </p:cNvSpPr>
          <p:nvPr/>
        </p:nvSpPr>
        <p:spPr bwMode="auto">
          <a:xfrm>
            <a:off x="684213" y="2205038"/>
            <a:ext cx="806608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cs-CZ" altLang="cs-CZ" sz="2500" b="0">
                <a:solidFill>
                  <a:schemeClr val="bg1"/>
                </a:solidFill>
              </a:rPr>
              <a:t> stupňování cenzury</a:t>
            </a:r>
          </a:p>
          <a:p>
            <a:pPr eaLnBrk="1" hangingPunct="1">
              <a:spcBef>
                <a:spcPct val="0"/>
              </a:spcBef>
              <a:buFontTx/>
              <a:buNone/>
            </a:pPr>
            <a:r>
              <a:rPr lang="cs-CZ" altLang="cs-CZ" sz="2500" b="0">
                <a:solidFill>
                  <a:schemeClr val="bg1"/>
                </a:solidFill>
              </a:rPr>
              <a:t>	útoky KSČ proti svobodnému projevu v médiích </a:t>
            </a:r>
          </a:p>
        </p:txBody>
      </p:sp>
      <p:sp>
        <p:nvSpPr>
          <p:cNvPr id="6148" name="Rectangle 4"/>
          <p:cNvSpPr>
            <a:spLocks noChangeArrowheads="1"/>
          </p:cNvSpPr>
          <p:nvPr/>
        </p:nvSpPr>
        <p:spPr bwMode="auto">
          <a:xfrm>
            <a:off x="684213" y="3213100"/>
            <a:ext cx="8066087"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cs-CZ" altLang="cs-CZ" sz="2500" b="0">
                <a:solidFill>
                  <a:schemeClr val="bg1"/>
                </a:solidFill>
              </a:rPr>
              <a:t> posílení stavů sovětské armády</a:t>
            </a:r>
          </a:p>
          <a:p>
            <a:pPr eaLnBrk="1" hangingPunct="1">
              <a:spcBef>
                <a:spcPct val="0"/>
              </a:spcBef>
            </a:pPr>
            <a:r>
              <a:rPr lang="cs-CZ" altLang="cs-CZ" sz="2500" b="0">
                <a:solidFill>
                  <a:schemeClr val="bg1"/>
                </a:solidFill>
              </a:rPr>
              <a:t> časté cesty představitelů státu do Moskvy</a:t>
            </a:r>
          </a:p>
          <a:p>
            <a:pPr eaLnBrk="1" hangingPunct="1">
              <a:spcBef>
                <a:spcPct val="0"/>
              </a:spcBef>
            </a:pPr>
            <a:r>
              <a:rPr lang="cs-CZ" altLang="cs-CZ" sz="2500" b="0">
                <a:solidFill>
                  <a:schemeClr val="bg1"/>
                </a:solidFill>
              </a:rPr>
              <a:t> </a:t>
            </a:r>
            <a:r>
              <a:rPr lang="cs-CZ" altLang="cs-CZ" sz="2500">
                <a:solidFill>
                  <a:schemeClr val="bg1"/>
                </a:solidFill>
              </a:rPr>
              <a:t>kontrola televize a rozhlasu</a:t>
            </a:r>
            <a:r>
              <a:rPr lang="cs-CZ" altLang="cs-CZ" sz="2500" b="0">
                <a:solidFill>
                  <a:schemeClr val="bg1"/>
                </a:solidFill>
              </a:rPr>
              <a:t> - výměna vedení</a:t>
            </a:r>
          </a:p>
          <a:p>
            <a:pPr eaLnBrk="1" hangingPunct="1">
              <a:spcBef>
                <a:spcPct val="0"/>
              </a:spcBef>
              <a:buFontTx/>
              <a:buNone/>
            </a:pPr>
            <a:r>
              <a:rPr lang="cs-CZ" altLang="cs-CZ" sz="2500" b="0">
                <a:solidFill>
                  <a:schemeClr val="bg1"/>
                </a:solidFill>
              </a:rPr>
              <a:t>	populární reportéři z doby invaze propuštěni</a:t>
            </a:r>
          </a:p>
          <a:p>
            <a:pPr eaLnBrk="1" hangingPunct="1">
              <a:spcBef>
                <a:spcPct val="0"/>
              </a:spcBef>
              <a:buFontTx/>
              <a:buNone/>
            </a:pPr>
            <a:r>
              <a:rPr lang="cs-CZ" altLang="cs-CZ" sz="2500" b="0">
                <a:solidFill>
                  <a:schemeClr val="bg1"/>
                </a:solidFill>
              </a:rPr>
              <a:t>	nové normalizační pořady z historie</a:t>
            </a:r>
          </a:p>
          <a:p>
            <a:pPr eaLnBrk="1" hangingPunct="1">
              <a:spcBef>
                <a:spcPct val="0"/>
              </a:spcBef>
              <a:buFontTx/>
              <a:buNone/>
            </a:pPr>
            <a:r>
              <a:rPr lang="cs-CZ" altLang="cs-CZ" sz="2500" b="0">
                <a:solidFill>
                  <a:schemeClr val="bg1"/>
                </a:solidFill>
              </a:rPr>
              <a:t>	(„nová“ fakta o srpnu - antisocialistické živly, ...)</a:t>
            </a:r>
          </a:p>
          <a:p>
            <a:pPr eaLnBrk="1" hangingPunct="1">
              <a:spcBef>
                <a:spcPct val="0"/>
              </a:spcBef>
            </a:pPr>
            <a:r>
              <a:rPr lang="cs-CZ" altLang="cs-CZ" sz="2500" b="0">
                <a:solidFill>
                  <a:schemeClr val="bg1"/>
                </a:solidFill>
              </a:rPr>
              <a:t> pokračuje zatýkání „kriminálních antisocialistických živlů“</a:t>
            </a:r>
          </a:p>
        </p:txBody>
      </p:sp>
      <p:sp>
        <p:nvSpPr>
          <p:cNvPr id="6149" name="Rectangle 5"/>
          <p:cNvSpPr>
            <a:spLocks noChangeArrowheads="1"/>
          </p:cNvSpPr>
          <p:nvPr/>
        </p:nvSpPr>
        <p:spPr bwMode="auto">
          <a:xfrm>
            <a:off x="468313" y="784225"/>
            <a:ext cx="61356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4000" b="0">
                <a:solidFill>
                  <a:schemeClr val="bg1"/>
                </a:solidFill>
                <a:latin typeface="Arial Black" pitchFamily="34" charset="0"/>
              </a:rPr>
              <a:t>kroky k „normalizaci“</a:t>
            </a:r>
          </a:p>
        </p:txBody>
      </p:sp>
      <p:sp>
        <p:nvSpPr>
          <p:cNvPr id="6150" name="Line 6"/>
          <p:cNvSpPr>
            <a:spLocks noChangeShapeType="1"/>
          </p:cNvSpPr>
          <p:nvPr/>
        </p:nvSpPr>
        <p:spPr bwMode="auto">
          <a:xfrm>
            <a:off x="900113" y="2009775"/>
            <a:ext cx="8101012" cy="0"/>
          </a:xfrm>
          <a:prstGeom prst="line">
            <a:avLst/>
          </a:prstGeom>
          <a:noFill/>
          <a:ln w="1270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6151" name="Rectangle 7"/>
          <p:cNvSpPr>
            <a:spLocks noChangeArrowheads="1"/>
          </p:cNvSpPr>
          <p:nvPr/>
        </p:nvSpPr>
        <p:spPr bwMode="auto">
          <a:xfrm>
            <a:off x="7021513" y="2081213"/>
            <a:ext cx="1979612" cy="574675"/>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500"/>
          </a:p>
        </p:txBody>
      </p:sp>
    </p:spTree>
    <p:extLst>
      <p:ext uri="{BB962C8B-B14F-4D97-AF65-F5344CB8AC3E}">
        <p14:creationId xmlns:p14="http://schemas.microsoft.com/office/powerpoint/2010/main" val="3729220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4706938"/>
            <a:ext cx="2484437" cy="157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Rectangle 4"/>
          <p:cNvSpPr>
            <a:spLocks noChangeArrowheads="1"/>
          </p:cNvSpPr>
          <p:nvPr/>
        </p:nvSpPr>
        <p:spPr bwMode="auto">
          <a:xfrm>
            <a:off x="179388" y="1284288"/>
            <a:ext cx="8351837" cy="557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cs-CZ" altLang="cs-CZ" sz="2200" b="0">
                <a:solidFill>
                  <a:schemeClr val="bg1"/>
                </a:solidFill>
              </a:rPr>
              <a:t> vyloučení prvních „pravicových revizionistů“ ze strany</a:t>
            </a:r>
          </a:p>
          <a:p>
            <a:pPr eaLnBrk="1" hangingPunct="1">
              <a:spcBef>
                <a:spcPct val="0"/>
              </a:spcBef>
            </a:pPr>
            <a:r>
              <a:rPr lang="cs-CZ" altLang="cs-CZ" sz="2200" b="0">
                <a:solidFill>
                  <a:schemeClr val="bg1"/>
                </a:solidFill>
              </a:rPr>
              <a:t> zrušení všech vládních usnesení ze srpna 1968</a:t>
            </a:r>
          </a:p>
          <a:p>
            <a:pPr eaLnBrk="1" hangingPunct="1">
              <a:spcBef>
                <a:spcPct val="0"/>
              </a:spcBef>
            </a:pPr>
            <a:r>
              <a:rPr lang="cs-CZ" altLang="cs-CZ" sz="2200" b="0">
                <a:solidFill>
                  <a:schemeClr val="bg1"/>
                </a:solidFill>
              </a:rPr>
              <a:t> návštěva SSSR - Moskva žádá odchod konkrétních  osob</a:t>
            </a:r>
          </a:p>
          <a:p>
            <a:pPr eaLnBrk="1" hangingPunct="1">
              <a:spcBef>
                <a:spcPct val="0"/>
              </a:spcBef>
            </a:pPr>
            <a:r>
              <a:rPr lang="cs-CZ" altLang="cs-CZ" sz="2200" b="0">
                <a:solidFill>
                  <a:schemeClr val="bg1"/>
                </a:solidFill>
              </a:rPr>
              <a:t>zrušení řady organizací(Junák...), zákaz časopisů </a:t>
            </a:r>
            <a:r>
              <a:rPr lang="cs-CZ" altLang="cs-CZ" sz="2200" b="0" u="sng">
                <a:solidFill>
                  <a:schemeClr val="bg1"/>
                </a:solidFill>
              </a:rPr>
              <a:t>Reportér, Listy</a:t>
            </a:r>
          </a:p>
          <a:p>
            <a:pPr eaLnBrk="1" hangingPunct="1">
              <a:spcBef>
                <a:spcPct val="0"/>
              </a:spcBef>
            </a:pPr>
            <a:r>
              <a:rPr lang="cs-CZ" altLang="cs-CZ" sz="2200" b="0">
                <a:solidFill>
                  <a:schemeClr val="bg1"/>
                </a:solidFill>
              </a:rPr>
              <a:t> odchod Černíka z čela vlády - </a:t>
            </a:r>
            <a:r>
              <a:rPr lang="cs-CZ" altLang="cs-CZ" sz="3000" b="0">
                <a:solidFill>
                  <a:srgbClr val="FF3300"/>
                </a:solidFill>
                <a:latin typeface="Arial Black" pitchFamily="34" charset="0"/>
              </a:rPr>
              <a:t>L. Štrougal</a:t>
            </a:r>
          </a:p>
          <a:p>
            <a:pPr eaLnBrk="1" hangingPunct="1">
              <a:spcBef>
                <a:spcPct val="0"/>
              </a:spcBef>
              <a:buFontTx/>
              <a:buNone/>
            </a:pPr>
            <a:r>
              <a:rPr lang="cs-CZ" altLang="cs-CZ" sz="2200" b="0">
                <a:solidFill>
                  <a:schemeClr val="bg1"/>
                </a:solidFill>
              </a:rPr>
              <a:t>  čistky na ministerstvech</a:t>
            </a:r>
          </a:p>
          <a:p>
            <a:pPr eaLnBrk="1" hangingPunct="1">
              <a:spcBef>
                <a:spcPct val="0"/>
              </a:spcBef>
              <a:buFontTx/>
              <a:buNone/>
            </a:pPr>
            <a:endParaRPr lang="cs-CZ" altLang="cs-CZ" sz="2200" b="0">
              <a:solidFill>
                <a:schemeClr val="bg1"/>
              </a:solidFill>
            </a:endParaRPr>
          </a:p>
          <a:p>
            <a:pPr eaLnBrk="1" hangingPunct="1">
              <a:spcBef>
                <a:spcPct val="0"/>
              </a:spcBef>
            </a:pPr>
            <a:r>
              <a:rPr lang="cs-CZ" altLang="cs-CZ" sz="2200" b="0">
                <a:solidFill>
                  <a:schemeClr val="bg1"/>
                </a:solidFill>
              </a:rPr>
              <a:t> stvrzení vazalské závislosti na Sovětském svazu</a:t>
            </a:r>
          </a:p>
          <a:p>
            <a:pPr eaLnBrk="1" hangingPunct="1">
              <a:spcBef>
                <a:spcPct val="0"/>
              </a:spcBef>
              <a:buFontTx/>
              <a:buNone/>
            </a:pPr>
            <a:endParaRPr lang="cs-CZ" altLang="cs-CZ" sz="2200" b="0">
              <a:solidFill>
                <a:schemeClr val="bg1"/>
              </a:solidFill>
            </a:endParaRPr>
          </a:p>
          <a:p>
            <a:pPr eaLnBrk="1" hangingPunct="1">
              <a:spcBef>
                <a:spcPct val="0"/>
              </a:spcBef>
              <a:buFontTx/>
              <a:buNone/>
            </a:pPr>
            <a:endParaRPr lang="cs-CZ" altLang="cs-CZ" sz="2200" b="0">
              <a:solidFill>
                <a:schemeClr val="bg1"/>
              </a:solidFill>
            </a:endParaRPr>
          </a:p>
          <a:p>
            <a:pPr eaLnBrk="1" hangingPunct="1">
              <a:spcBef>
                <a:spcPct val="0"/>
              </a:spcBef>
              <a:buFontTx/>
              <a:buNone/>
            </a:pPr>
            <a:endParaRPr lang="cs-CZ" altLang="cs-CZ" sz="2200" b="0">
              <a:solidFill>
                <a:schemeClr val="bg1"/>
              </a:solidFill>
            </a:endParaRPr>
          </a:p>
          <a:p>
            <a:pPr eaLnBrk="1" hangingPunct="1">
              <a:spcBef>
                <a:spcPct val="0"/>
              </a:spcBef>
              <a:buFontTx/>
              <a:buNone/>
            </a:pPr>
            <a:endParaRPr lang="cs-CZ" altLang="cs-CZ" sz="2200" b="0">
              <a:solidFill>
                <a:schemeClr val="bg1"/>
              </a:solidFill>
            </a:endParaRPr>
          </a:p>
          <a:p>
            <a:pPr eaLnBrk="1" hangingPunct="1">
              <a:spcBef>
                <a:spcPct val="0"/>
              </a:spcBef>
              <a:buFontTx/>
              <a:buNone/>
            </a:pPr>
            <a:r>
              <a:rPr lang="cs-CZ" altLang="cs-CZ" sz="2200" b="0">
                <a:solidFill>
                  <a:schemeClr val="bg1"/>
                </a:solidFill>
                <a:latin typeface="Arial Black" pitchFamily="34" charset="0"/>
              </a:rPr>
              <a:t>                  6. května 1970</a:t>
            </a:r>
            <a:r>
              <a:rPr lang="cs-CZ" altLang="cs-CZ" sz="2200" b="0">
                <a:solidFill>
                  <a:schemeClr val="bg1"/>
                </a:solidFill>
              </a:rPr>
              <a:t> </a:t>
            </a:r>
            <a:r>
              <a:rPr lang="cs-CZ" altLang="cs-CZ" sz="2200" b="0">
                <a:solidFill>
                  <a:schemeClr val="bg1"/>
                </a:solidFill>
                <a:latin typeface="Arial Black" pitchFamily="34" charset="0"/>
              </a:rPr>
              <a:t>Brežněv v Praze</a:t>
            </a:r>
          </a:p>
          <a:p>
            <a:pPr eaLnBrk="1" hangingPunct="1">
              <a:spcBef>
                <a:spcPct val="0"/>
              </a:spcBef>
              <a:buFontTx/>
              <a:buNone/>
            </a:pPr>
            <a:r>
              <a:rPr lang="cs-CZ" altLang="cs-CZ" sz="2200" b="0">
                <a:solidFill>
                  <a:schemeClr val="bg1"/>
                </a:solidFill>
              </a:rPr>
              <a:t>                     na příštích 20 let podepsána </a:t>
            </a:r>
          </a:p>
          <a:p>
            <a:pPr eaLnBrk="1" hangingPunct="1">
              <a:spcBef>
                <a:spcPct val="0"/>
              </a:spcBef>
              <a:buFontTx/>
              <a:buNone/>
            </a:pPr>
            <a:r>
              <a:rPr lang="cs-CZ" altLang="cs-CZ" sz="2200" b="0">
                <a:solidFill>
                  <a:schemeClr val="bg1"/>
                </a:solidFill>
              </a:rPr>
              <a:t>	        „</a:t>
            </a:r>
            <a:r>
              <a:rPr lang="cs-CZ" altLang="cs-CZ" sz="2200" u="sng">
                <a:solidFill>
                  <a:schemeClr val="bg1"/>
                </a:solidFill>
              </a:rPr>
              <a:t>Smlouva o přátelství, spolupráci a vzájemné </a:t>
            </a:r>
            <a:r>
              <a:rPr lang="cs-CZ" altLang="cs-CZ" sz="2200">
                <a:solidFill>
                  <a:schemeClr val="bg1"/>
                </a:solidFill>
              </a:rPr>
              <a:t>  	 	</a:t>
            </a:r>
            <a:r>
              <a:rPr lang="cs-CZ" altLang="cs-CZ" sz="2200" u="sng">
                <a:solidFill>
                  <a:schemeClr val="bg1"/>
                </a:solidFill>
              </a:rPr>
              <a:t>pomoci mezi ČSSR a SSSR".</a:t>
            </a:r>
          </a:p>
        </p:txBody>
      </p:sp>
      <p:sp>
        <p:nvSpPr>
          <p:cNvPr id="7172" name="Line 5"/>
          <p:cNvSpPr>
            <a:spLocks noChangeShapeType="1"/>
          </p:cNvSpPr>
          <p:nvPr/>
        </p:nvSpPr>
        <p:spPr bwMode="auto">
          <a:xfrm>
            <a:off x="323850" y="909638"/>
            <a:ext cx="7561263" cy="0"/>
          </a:xfrm>
          <a:prstGeom prst="line">
            <a:avLst/>
          </a:prstGeom>
          <a:noFill/>
          <a:ln w="1270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173" name="Rectangle 6"/>
          <p:cNvSpPr>
            <a:spLocks noChangeArrowheads="1"/>
          </p:cNvSpPr>
          <p:nvPr/>
        </p:nvSpPr>
        <p:spPr bwMode="auto">
          <a:xfrm>
            <a:off x="179388" y="188913"/>
            <a:ext cx="66690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4000" b="0">
                <a:solidFill>
                  <a:srgbClr val="FF3300"/>
                </a:solidFill>
                <a:latin typeface="Arial Black" pitchFamily="34" charset="0"/>
              </a:rPr>
              <a:t>start ostré normalizace</a:t>
            </a:r>
          </a:p>
        </p:txBody>
      </p:sp>
      <p:pic>
        <p:nvPicPr>
          <p:cNvPr id="717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88913"/>
            <a:ext cx="1482725" cy="126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563" y="2781300"/>
            <a:ext cx="2484437" cy="171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4149725"/>
            <a:ext cx="3384550"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7226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0"/>
            <a:ext cx="4716462" cy="277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Rectangle 5"/>
          <p:cNvSpPr>
            <a:spLocks noChangeArrowheads="1"/>
          </p:cNvSpPr>
          <p:nvPr/>
        </p:nvSpPr>
        <p:spPr bwMode="auto">
          <a:xfrm>
            <a:off x="1258888" y="2924175"/>
            <a:ext cx="68961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3000" b="0">
                <a:solidFill>
                  <a:schemeClr val="bg1"/>
                </a:solidFill>
                <a:latin typeface="Arial Black" pitchFamily="34" charset="0"/>
              </a:rPr>
              <a:t>Okamžitě po Brežněvově odletu </a:t>
            </a:r>
          </a:p>
          <a:p>
            <a:pPr algn="ctr" eaLnBrk="1" hangingPunct="1">
              <a:spcBef>
                <a:spcPct val="0"/>
              </a:spcBef>
              <a:buFontTx/>
              <a:buNone/>
            </a:pPr>
            <a:r>
              <a:rPr lang="cs-CZ" altLang="cs-CZ" sz="3000" b="0">
                <a:solidFill>
                  <a:schemeClr val="bg1"/>
                </a:solidFill>
                <a:latin typeface="Arial Black" pitchFamily="34" charset="0"/>
              </a:rPr>
              <a:t>začala </a:t>
            </a:r>
            <a:r>
              <a:rPr lang="cs-CZ" altLang="cs-CZ" sz="3000" b="0">
                <a:solidFill>
                  <a:srgbClr val="FF3300"/>
                </a:solidFill>
                <a:latin typeface="Arial Black" pitchFamily="34" charset="0"/>
              </a:rPr>
              <a:t>nová vlna čistek</a:t>
            </a:r>
            <a:r>
              <a:rPr lang="cs-CZ" altLang="cs-CZ" sz="3000" b="0">
                <a:solidFill>
                  <a:schemeClr val="bg1"/>
                </a:solidFill>
                <a:latin typeface="Arial Black" pitchFamily="34" charset="0"/>
              </a:rPr>
              <a:t>.</a:t>
            </a:r>
          </a:p>
        </p:txBody>
      </p:sp>
      <p:sp>
        <p:nvSpPr>
          <p:cNvPr id="8196" name="Rectangle 6"/>
          <p:cNvSpPr>
            <a:spLocks noChangeArrowheads="1"/>
          </p:cNvSpPr>
          <p:nvPr/>
        </p:nvSpPr>
        <p:spPr bwMode="auto">
          <a:xfrm>
            <a:off x="755650" y="3860800"/>
            <a:ext cx="8069263"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2500" b="0">
                <a:solidFill>
                  <a:schemeClr val="bg1"/>
                </a:solidFill>
              </a:rPr>
              <a:t>Dubček vyloučen ze strany</a:t>
            </a:r>
          </a:p>
          <a:p>
            <a:pPr algn="ctr" eaLnBrk="1" hangingPunct="1">
              <a:spcBef>
                <a:spcPct val="0"/>
              </a:spcBef>
              <a:buFontTx/>
              <a:buNone/>
            </a:pPr>
            <a:r>
              <a:rPr lang="cs-CZ" altLang="cs-CZ" sz="2500" b="0">
                <a:solidFill>
                  <a:schemeClr val="bg1"/>
                </a:solidFill>
              </a:rPr>
              <a:t>odstraněn z politiky, </a:t>
            </a:r>
          </a:p>
          <a:p>
            <a:pPr algn="ctr" eaLnBrk="1" hangingPunct="1">
              <a:spcBef>
                <a:spcPct val="0"/>
              </a:spcBef>
              <a:buFontTx/>
              <a:buNone/>
            </a:pPr>
            <a:r>
              <a:rPr lang="cs-CZ" altLang="cs-CZ" sz="2500" b="0">
                <a:solidFill>
                  <a:schemeClr val="bg1"/>
                </a:solidFill>
              </a:rPr>
              <a:t>do 1985 zaměstnanec Západoslovenských státních lesů</a:t>
            </a:r>
          </a:p>
        </p:txBody>
      </p:sp>
      <p:sp>
        <p:nvSpPr>
          <p:cNvPr id="8197" name="Line 7"/>
          <p:cNvSpPr>
            <a:spLocks noChangeShapeType="1"/>
          </p:cNvSpPr>
          <p:nvPr/>
        </p:nvSpPr>
        <p:spPr bwMode="auto">
          <a:xfrm>
            <a:off x="4716463" y="5229225"/>
            <a:ext cx="0" cy="1366838"/>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3441268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913" y="5014913"/>
            <a:ext cx="3240087" cy="184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Rectangle 4"/>
          <p:cNvSpPr>
            <a:spLocks noChangeArrowheads="1"/>
          </p:cNvSpPr>
          <p:nvPr/>
        </p:nvSpPr>
        <p:spPr bwMode="auto">
          <a:xfrm>
            <a:off x="179388" y="0"/>
            <a:ext cx="8569325"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3000" b="0">
                <a:solidFill>
                  <a:schemeClr val="bg1"/>
                </a:solidFill>
                <a:latin typeface="Arial Black" pitchFamily="34" charset="0"/>
              </a:rPr>
              <a:t>prověrkové komise:</a:t>
            </a:r>
          </a:p>
          <a:p>
            <a:pPr eaLnBrk="1" hangingPunct="1">
              <a:spcBef>
                <a:spcPct val="0"/>
              </a:spcBef>
              <a:buFontTx/>
              <a:buNone/>
            </a:pPr>
            <a:r>
              <a:rPr lang="cs-CZ" altLang="cs-CZ" sz="2200" b="0">
                <a:solidFill>
                  <a:schemeClr val="bg1"/>
                </a:solidFill>
              </a:rPr>
              <a:t>přezkoumání  politických názorů </a:t>
            </a:r>
            <a:br>
              <a:rPr lang="cs-CZ" altLang="cs-CZ" sz="2200" b="0">
                <a:solidFill>
                  <a:schemeClr val="bg1"/>
                </a:solidFill>
              </a:rPr>
            </a:br>
            <a:r>
              <a:rPr lang="cs-CZ" altLang="cs-CZ" sz="2200" b="0">
                <a:solidFill>
                  <a:schemeClr val="bg1"/>
                </a:solidFill>
              </a:rPr>
              <a:t>a hodnocení chování v letech 68/69, </a:t>
            </a:r>
          </a:p>
          <a:p>
            <a:pPr eaLnBrk="1" hangingPunct="1">
              <a:spcBef>
                <a:spcPct val="0"/>
              </a:spcBef>
              <a:buFontTx/>
              <a:buNone/>
            </a:pPr>
            <a:endParaRPr lang="cs-CZ" altLang="cs-CZ" sz="2200" b="0">
              <a:solidFill>
                <a:schemeClr val="bg1"/>
              </a:solidFill>
            </a:endParaRPr>
          </a:p>
          <a:p>
            <a:pPr eaLnBrk="1" hangingPunct="1">
              <a:spcBef>
                <a:spcPct val="0"/>
              </a:spcBef>
              <a:buFontTx/>
              <a:buNone/>
            </a:pPr>
            <a:endParaRPr lang="cs-CZ" altLang="cs-CZ" sz="2200" b="0">
              <a:solidFill>
                <a:schemeClr val="bg1"/>
              </a:solidFill>
            </a:endParaRPr>
          </a:p>
          <a:p>
            <a:pPr eaLnBrk="1" hangingPunct="1">
              <a:spcBef>
                <a:spcPct val="0"/>
              </a:spcBef>
              <a:buFontTx/>
              <a:buNone/>
            </a:pPr>
            <a:endParaRPr lang="cs-CZ" altLang="cs-CZ" sz="2200" b="0">
              <a:solidFill>
                <a:schemeClr val="bg1"/>
              </a:solidFill>
            </a:endParaRPr>
          </a:p>
          <a:p>
            <a:pPr eaLnBrk="1" hangingPunct="1">
              <a:spcBef>
                <a:spcPct val="0"/>
              </a:spcBef>
              <a:buFontTx/>
              <a:buNone/>
            </a:pPr>
            <a:endParaRPr lang="cs-CZ" altLang="cs-CZ" sz="2200" b="0">
              <a:solidFill>
                <a:schemeClr val="bg1"/>
              </a:solidFill>
            </a:endParaRPr>
          </a:p>
          <a:p>
            <a:pPr eaLnBrk="1" hangingPunct="1">
              <a:spcBef>
                <a:spcPct val="0"/>
              </a:spcBef>
              <a:buFontTx/>
              <a:buNone/>
            </a:pPr>
            <a:r>
              <a:rPr lang="cs-CZ" altLang="cs-CZ" sz="2200" b="0" u="sng">
                <a:solidFill>
                  <a:schemeClr val="bg1"/>
                </a:solidFill>
              </a:rPr>
              <a:t>VYLOUČENÍ</a:t>
            </a:r>
            <a:r>
              <a:rPr lang="cs-CZ" altLang="cs-CZ" sz="2200" b="0">
                <a:solidFill>
                  <a:schemeClr val="bg1"/>
                </a:solidFill>
              </a:rPr>
              <a:t> ze strany 474 000 (28 % členů KSČ)</a:t>
            </a:r>
          </a:p>
          <a:p>
            <a:pPr eaLnBrk="1" hangingPunct="1">
              <a:spcBef>
                <a:spcPct val="0"/>
              </a:spcBef>
              <a:buFontTx/>
              <a:buNone/>
            </a:pPr>
            <a:r>
              <a:rPr lang="cs-CZ" altLang="cs-CZ" sz="2200" b="0" u="sng">
                <a:solidFill>
                  <a:schemeClr val="bg1"/>
                </a:solidFill>
              </a:rPr>
              <a:t>ZTRÁTA ZAMĚSTNÁNÍ</a:t>
            </a:r>
            <a:r>
              <a:rPr lang="cs-CZ" altLang="cs-CZ" sz="2200" b="0">
                <a:solidFill>
                  <a:schemeClr val="bg1"/>
                </a:solidFill>
              </a:rPr>
              <a:t> 350 000 osob</a:t>
            </a:r>
          </a:p>
          <a:p>
            <a:pPr eaLnBrk="1" hangingPunct="1">
              <a:spcBef>
                <a:spcPct val="0"/>
              </a:spcBef>
              <a:buFontTx/>
              <a:buNone/>
            </a:pPr>
            <a:r>
              <a:rPr lang="cs-CZ" altLang="cs-CZ" sz="2200" b="0">
                <a:solidFill>
                  <a:schemeClr val="bg1"/>
                </a:solidFill>
              </a:rPr>
              <a:t>		osoby ve vyšších funkcích, veřejných službách</a:t>
            </a:r>
          </a:p>
          <a:p>
            <a:pPr eaLnBrk="1" hangingPunct="1">
              <a:spcBef>
                <a:spcPct val="0"/>
              </a:spcBef>
              <a:buFontTx/>
              <a:buNone/>
            </a:pPr>
            <a:r>
              <a:rPr lang="cs-CZ" altLang="cs-CZ" sz="2200" b="0">
                <a:solidFill>
                  <a:schemeClr val="bg1"/>
                </a:solidFill>
              </a:rPr>
              <a:t>		1/4 učitelů</a:t>
            </a:r>
          </a:p>
          <a:p>
            <a:pPr eaLnBrk="1" hangingPunct="1">
              <a:spcBef>
                <a:spcPct val="0"/>
              </a:spcBef>
              <a:buFontTx/>
              <a:buNone/>
            </a:pPr>
            <a:r>
              <a:rPr lang="cs-CZ" altLang="cs-CZ" sz="2200" b="0">
                <a:solidFill>
                  <a:schemeClr val="bg1"/>
                </a:solidFill>
              </a:rPr>
              <a:t>		1/2 důstojníků</a:t>
            </a:r>
          </a:p>
          <a:p>
            <a:pPr eaLnBrk="1" hangingPunct="1">
              <a:spcBef>
                <a:spcPct val="0"/>
              </a:spcBef>
              <a:buFontTx/>
              <a:buNone/>
            </a:pPr>
            <a:r>
              <a:rPr lang="cs-CZ" altLang="cs-CZ" sz="2200" b="0">
                <a:solidFill>
                  <a:schemeClr val="bg1"/>
                </a:solidFill>
              </a:rPr>
              <a:t>		1/3 důstojníků StB</a:t>
            </a:r>
          </a:p>
          <a:p>
            <a:pPr eaLnBrk="1" hangingPunct="1">
              <a:spcBef>
                <a:spcPct val="0"/>
              </a:spcBef>
              <a:buFontTx/>
              <a:buNone/>
            </a:pPr>
            <a:r>
              <a:rPr lang="cs-CZ" altLang="cs-CZ" sz="2200" b="0">
                <a:solidFill>
                  <a:schemeClr val="bg1"/>
                </a:solidFill>
              </a:rPr>
              <a:t>		Akademie věd, umělci...</a:t>
            </a:r>
          </a:p>
          <a:p>
            <a:pPr eaLnBrk="1" hangingPunct="1">
              <a:spcBef>
                <a:spcPct val="0"/>
              </a:spcBef>
              <a:buFontTx/>
              <a:buNone/>
            </a:pPr>
            <a:endParaRPr lang="cs-CZ" altLang="cs-CZ" sz="2200" b="0">
              <a:solidFill>
                <a:schemeClr val="bg1"/>
              </a:solidFill>
            </a:endParaRPr>
          </a:p>
          <a:p>
            <a:pPr eaLnBrk="1" hangingPunct="1">
              <a:spcBef>
                <a:spcPct val="0"/>
              </a:spcBef>
              <a:buFontTx/>
              <a:buNone/>
            </a:pPr>
            <a:r>
              <a:rPr lang="cs-CZ" altLang="cs-CZ" sz="2200">
                <a:solidFill>
                  <a:schemeClr val="bg1"/>
                </a:solidFill>
              </a:rPr>
              <a:t>EMIGRACE</a:t>
            </a:r>
            <a:r>
              <a:rPr lang="cs-CZ" altLang="cs-CZ" sz="2200" b="0">
                <a:solidFill>
                  <a:schemeClr val="bg1"/>
                </a:solidFill>
              </a:rPr>
              <a:t> do svobodného světa: 700 - 800 000 osob</a:t>
            </a:r>
          </a:p>
          <a:p>
            <a:pPr eaLnBrk="1" hangingPunct="1">
              <a:spcBef>
                <a:spcPct val="0"/>
              </a:spcBef>
              <a:buFontTx/>
              <a:buNone/>
            </a:pPr>
            <a:r>
              <a:rPr lang="cs-CZ" altLang="cs-CZ" sz="2200" b="0">
                <a:solidFill>
                  <a:schemeClr val="bg1"/>
                </a:solidFill>
              </a:rPr>
              <a:t>	2/3 osob ve věku 20-40 let !, „odliv mozků“</a:t>
            </a:r>
          </a:p>
          <a:p>
            <a:pPr eaLnBrk="1" hangingPunct="1">
              <a:spcBef>
                <a:spcPct val="0"/>
              </a:spcBef>
              <a:buFontTx/>
              <a:buNone/>
            </a:pPr>
            <a:endParaRPr lang="cs-CZ" altLang="cs-CZ" sz="2200" b="0">
              <a:solidFill>
                <a:schemeClr val="bg1"/>
              </a:solidFill>
            </a:endParaRPr>
          </a:p>
          <a:p>
            <a:pPr eaLnBrk="1" hangingPunct="1">
              <a:spcBef>
                <a:spcPct val="0"/>
              </a:spcBef>
              <a:buFontTx/>
              <a:buNone/>
            </a:pPr>
            <a:r>
              <a:rPr lang="cs-CZ" altLang="cs-CZ" sz="2200" b="0">
                <a:solidFill>
                  <a:schemeClr val="bg1"/>
                </a:solidFill>
              </a:rPr>
              <a:t>nástup kariéristů, úpadek ekonomiky, vědy kultury</a:t>
            </a:r>
          </a:p>
          <a:p>
            <a:pPr eaLnBrk="1" hangingPunct="1">
              <a:spcBef>
                <a:spcPct val="0"/>
              </a:spcBef>
              <a:buFontTx/>
              <a:buNone/>
            </a:pPr>
            <a:r>
              <a:rPr lang="cs-CZ" altLang="cs-CZ" sz="2200" b="0">
                <a:solidFill>
                  <a:schemeClr val="bg1"/>
                </a:solidFill>
              </a:rPr>
              <a:t>morální rozklad</a:t>
            </a:r>
          </a:p>
        </p:txBody>
      </p:sp>
      <p:pic>
        <p:nvPicPr>
          <p:cNvPr id="9220" name="Picture 7"/>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179388" y="1268413"/>
            <a:ext cx="882015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284538"/>
            <a:ext cx="1382712"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Line 9"/>
          <p:cNvSpPr>
            <a:spLocks noChangeShapeType="1"/>
          </p:cNvSpPr>
          <p:nvPr/>
        </p:nvSpPr>
        <p:spPr bwMode="auto">
          <a:xfrm>
            <a:off x="539750" y="5589588"/>
            <a:ext cx="0" cy="576262"/>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12924574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alent">
  <a:themeElements>
    <a:clrScheme name="Talent">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Talent">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alent">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Aerodynamika">
  <a:themeElements>
    <a:clrScheme name="Aerodynamik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erodynamik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erodynamik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Verve</Template>
  <TotalTime>2829</TotalTime>
  <Words>1853</Words>
  <Application>Microsoft Office PowerPoint</Application>
  <PresentationFormat>Předvádění na obrazovce (4:3)</PresentationFormat>
  <Paragraphs>319</Paragraphs>
  <Slides>40</Slides>
  <Notes>2</Notes>
  <HiddenSlides>0</HiddenSlides>
  <MMClips>0</MMClips>
  <ScaleCrop>false</ScaleCrop>
  <HeadingPairs>
    <vt:vector size="4" baseType="variant">
      <vt:variant>
        <vt:lpstr>Motiv</vt:lpstr>
      </vt:variant>
      <vt:variant>
        <vt:i4>2</vt:i4>
      </vt:variant>
      <vt:variant>
        <vt:lpstr>Nadpisy snímků</vt:lpstr>
      </vt:variant>
      <vt:variant>
        <vt:i4>40</vt:i4>
      </vt:variant>
    </vt:vector>
  </HeadingPairs>
  <TitlesOfParts>
    <vt:vector size="42" baseType="lpstr">
      <vt:lpstr>Talent</vt:lpstr>
      <vt:lpstr>Aerodynamika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Domov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ŽIVOT NA STÁTNÍ HRANICI</dc:title>
  <dc:creator>Jirka</dc:creator>
  <cp:lastModifiedBy>Michal Škerle</cp:lastModifiedBy>
  <cp:revision>125</cp:revision>
  <dcterms:created xsi:type="dcterms:W3CDTF">2011-08-25T21:37:20Z</dcterms:created>
  <dcterms:modified xsi:type="dcterms:W3CDTF">2019-12-08T10:15:21Z</dcterms:modified>
</cp:coreProperties>
</file>