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03B1F26-3B0F-491A-8F14-624C7C8A4A78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80AE727-78A5-445C-9C9B-99DBC7C6DCD6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322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1F26-3B0F-491A-8F14-624C7C8A4A78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E727-78A5-445C-9C9B-99DBC7C6DC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7402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1F26-3B0F-491A-8F14-624C7C8A4A78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E727-78A5-445C-9C9B-99DBC7C6DCD6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705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1F26-3B0F-491A-8F14-624C7C8A4A78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E727-78A5-445C-9C9B-99DBC7C6DCD6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285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1F26-3B0F-491A-8F14-624C7C8A4A78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E727-78A5-445C-9C9B-99DBC7C6DC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127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1F26-3B0F-491A-8F14-624C7C8A4A78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E727-78A5-445C-9C9B-99DBC7C6DCD6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556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1F26-3B0F-491A-8F14-624C7C8A4A78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E727-78A5-445C-9C9B-99DBC7C6DCD6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087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1F26-3B0F-491A-8F14-624C7C8A4A78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E727-78A5-445C-9C9B-99DBC7C6DCD6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949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1F26-3B0F-491A-8F14-624C7C8A4A78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E727-78A5-445C-9C9B-99DBC7C6DCD6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145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1F26-3B0F-491A-8F14-624C7C8A4A78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E727-78A5-445C-9C9B-99DBC7C6DC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148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1F26-3B0F-491A-8F14-624C7C8A4A78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E727-78A5-445C-9C9B-99DBC7C6DCD6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57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1F26-3B0F-491A-8F14-624C7C8A4A78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E727-78A5-445C-9C9B-99DBC7C6DC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937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1F26-3B0F-491A-8F14-624C7C8A4A78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E727-78A5-445C-9C9B-99DBC7C6DCD6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664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1F26-3B0F-491A-8F14-624C7C8A4A78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E727-78A5-445C-9C9B-99DBC7C6DCD6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339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1F26-3B0F-491A-8F14-624C7C8A4A78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E727-78A5-445C-9C9B-99DBC7C6DC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6375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1F26-3B0F-491A-8F14-624C7C8A4A78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E727-78A5-445C-9C9B-99DBC7C6DCD6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49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1F26-3B0F-491A-8F14-624C7C8A4A78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E727-78A5-445C-9C9B-99DBC7C6DC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7874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3B1F26-3B0F-491A-8F14-624C7C8A4A78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80AE727-78A5-445C-9C9B-99DBC7C6DC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731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Izrael a Palestina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/>
              <a:t>Petr Ostrý</a:t>
            </a:r>
          </a:p>
        </p:txBody>
      </p:sp>
    </p:spTree>
    <p:extLst>
      <p:ext uri="{BB962C8B-B14F-4D97-AF65-F5344CB8AC3E}">
        <p14:creationId xmlns:p14="http://schemas.microsoft.com/office/powerpoint/2010/main" val="2734425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Egyptsko-izraelská smlouva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26. března 1979 Washington D.C.</a:t>
            </a:r>
          </a:p>
          <a:p>
            <a:r>
              <a:rPr lang="cs-CZ" dirty="0"/>
              <a:t>Uznání obou zemí a ukončení válečného stavu, stažení Izraele ze Sinaje, Tiranská úžina a </a:t>
            </a:r>
            <a:r>
              <a:rPr lang="cs-CZ" dirty="0" err="1"/>
              <a:t>Akabský</a:t>
            </a:r>
            <a:r>
              <a:rPr lang="cs-CZ" dirty="0"/>
              <a:t> záliv obdržel statut mezinárodních vod, Izraelské lodě smějí proplouvat Suezským průplavem</a:t>
            </a:r>
          </a:p>
          <a:p>
            <a:r>
              <a:rPr lang="cs-CZ" dirty="0"/>
              <a:t>1994 Jordánsko-izraelská smlouva</a:t>
            </a:r>
          </a:p>
        </p:txBody>
      </p:sp>
    </p:spTree>
    <p:extLst>
      <p:ext uri="{BB962C8B-B14F-4D97-AF65-F5344CB8AC3E}">
        <p14:creationId xmlns:p14="http://schemas.microsoft.com/office/powerpoint/2010/main" val="3848970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Organizace pro osvobození Palestiny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Založena v 60. letech Ligou arabských států a skládá se z arabského obyvatelstva Palestiny na jejím území i těch co emigrovali</a:t>
            </a:r>
          </a:p>
          <a:p>
            <a:r>
              <a:rPr lang="cs-CZ" dirty="0"/>
              <a:t>Deklarován záměr zničení Izraele </a:t>
            </a:r>
          </a:p>
          <a:p>
            <a:r>
              <a:rPr lang="cs-CZ" dirty="0"/>
              <a:t>Hlavní nepřítel Izraele v 70. a 80. letech, ostřelování Izraele ze sousedních států nebo pásma Gazy</a:t>
            </a:r>
          </a:p>
          <a:p>
            <a:r>
              <a:rPr lang="cs-CZ" dirty="0"/>
              <a:t>Podniknuto mnoho operací proti těmto teroristickým složkám</a:t>
            </a:r>
          </a:p>
          <a:p>
            <a:r>
              <a:rPr lang="cs-CZ" dirty="0"/>
              <a:t>1993 ustanovení Palestinské samosprávy</a:t>
            </a:r>
          </a:p>
        </p:txBody>
      </p:sp>
    </p:spTree>
    <p:extLst>
      <p:ext uri="{BB962C8B-B14F-4D97-AF65-F5344CB8AC3E}">
        <p14:creationId xmlns:p14="http://schemas.microsoft.com/office/powerpoint/2010/main" val="2737451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po roce 2000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Bombardování jaderných reaktorů Sýrie a Iráku</a:t>
            </a:r>
          </a:p>
          <a:p>
            <a:r>
              <a:rPr lang="cs-CZ" dirty="0"/>
              <a:t>Tzv. bezpečnostní bariéra: budována zčásti na zelené linii kolem západního břehu Jordánu</a:t>
            </a:r>
          </a:p>
          <a:p>
            <a:r>
              <a:rPr lang="cs-CZ" dirty="0"/>
              <a:t>Účast v libanonských občanských válkách</a:t>
            </a:r>
          </a:p>
          <a:p>
            <a:r>
              <a:rPr lang="cs-CZ" dirty="0"/>
              <a:t>2005 se stáhl Izrael z pásma Gazy – od té doby nepřetržité útoky a protiútoky</a:t>
            </a:r>
          </a:p>
          <a:p>
            <a:r>
              <a:rPr lang="cs-CZ" dirty="0"/>
              <a:t>Protiraketový systém Železná kopule</a:t>
            </a:r>
          </a:p>
        </p:txBody>
      </p:sp>
    </p:spTree>
    <p:extLst>
      <p:ext uri="{BB962C8B-B14F-4D97-AF65-F5344CB8AC3E}">
        <p14:creationId xmlns:p14="http://schemas.microsoft.com/office/powerpoint/2010/main" val="146093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po roce 2010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Dalšími státy navazující styky s Izraelem se stávají Sýrie (</a:t>
            </a:r>
            <a:r>
              <a:rPr lang="cs-CZ" dirty="0" err="1"/>
              <a:t>zbržděno</a:t>
            </a:r>
            <a:r>
              <a:rPr lang="cs-CZ" dirty="0"/>
              <a:t> IS), Saudská Arábie, Spojené Arabské Emiráty (2020)</a:t>
            </a:r>
          </a:p>
          <a:p>
            <a:r>
              <a:rPr lang="cs-CZ" dirty="0"/>
              <a:t>Pokračující problematika západního břehu Jordánu: původní arabské obyvatelstvo, nové židovské obyvatelstvo přistěhované po šestidenní válce, vojenská a civilní infrastruktura vedená mimo osídlení Palestinců, přerozdělování vodních zdrojů v suché krajině </a:t>
            </a:r>
            <a:r>
              <a:rPr lang="cs-CZ" dirty="0" err="1"/>
              <a:t>atd</a:t>
            </a:r>
            <a:r>
              <a:rPr lang="cs-CZ" dirty="0"/>
              <a:t>…</a:t>
            </a:r>
          </a:p>
          <a:p>
            <a:r>
              <a:rPr lang="cs-CZ" dirty="0"/>
              <a:t>Nové pokusy Donalda </a:t>
            </a:r>
            <a:r>
              <a:rPr lang="cs-CZ" dirty="0" err="1"/>
              <a:t>Trumpa</a:t>
            </a:r>
            <a:r>
              <a:rPr lang="cs-CZ" dirty="0"/>
              <a:t> o řešení: neúspěch</a:t>
            </a:r>
          </a:p>
        </p:txBody>
      </p:sp>
    </p:spTree>
    <p:extLst>
      <p:ext uri="{BB962C8B-B14F-4D97-AF65-F5344CB8AC3E}">
        <p14:creationId xmlns:p14="http://schemas.microsoft.com/office/powerpoint/2010/main" val="884261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Přílohy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576" y="2447105"/>
            <a:ext cx="4337065" cy="347898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590" y="2447105"/>
            <a:ext cx="1902949" cy="347898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236" y="2447105"/>
            <a:ext cx="2316293" cy="347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20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Přílohy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026" y="2446672"/>
            <a:ext cx="3115848" cy="331787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075" y="2446672"/>
            <a:ext cx="3248298" cy="351564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807131" y="2690949"/>
            <a:ext cx="22206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Izraelské distrikty:</a:t>
            </a:r>
          </a:p>
          <a:p>
            <a:pPr marL="342900" indent="-342900">
              <a:buAutoNum type="arabicPeriod"/>
            </a:pPr>
            <a:r>
              <a:rPr lang="cs-CZ" dirty="0"/>
              <a:t>Severní</a:t>
            </a:r>
          </a:p>
          <a:p>
            <a:pPr marL="342900" indent="-342900">
              <a:buAutoNum type="arabicPeriod"/>
            </a:pPr>
            <a:r>
              <a:rPr lang="cs-CZ" dirty="0"/>
              <a:t>Haifský</a:t>
            </a:r>
          </a:p>
          <a:p>
            <a:pPr marL="342900" indent="-342900">
              <a:buAutoNum type="arabicPeriod"/>
            </a:pPr>
            <a:r>
              <a:rPr lang="cs-CZ" dirty="0"/>
              <a:t>Centrální</a:t>
            </a:r>
          </a:p>
          <a:p>
            <a:pPr marL="342900" indent="-342900">
              <a:buAutoNum type="arabicPeriod"/>
            </a:pPr>
            <a:r>
              <a:rPr lang="cs-CZ" dirty="0"/>
              <a:t>Telavivský</a:t>
            </a:r>
          </a:p>
          <a:p>
            <a:pPr marL="342900" indent="-342900">
              <a:buAutoNum type="arabicPeriod"/>
            </a:pPr>
            <a:r>
              <a:rPr lang="cs-CZ" dirty="0" err="1"/>
              <a:t>Jeruzalem</a:t>
            </a:r>
            <a:endParaRPr lang="cs-CZ" dirty="0"/>
          </a:p>
          <a:p>
            <a:pPr marL="342900" indent="-342900">
              <a:buAutoNum type="arabicPeriod"/>
            </a:pPr>
            <a:r>
              <a:rPr lang="cs-CZ" dirty="0"/>
              <a:t>Jižní</a:t>
            </a:r>
          </a:p>
          <a:p>
            <a:pPr marL="342900" indent="-342900">
              <a:buAutoNum type="alphaUcPeriod"/>
            </a:pPr>
            <a:r>
              <a:rPr lang="cs-CZ" dirty="0"/>
              <a:t>Golanské výšiny</a:t>
            </a:r>
          </a:p>
          <a:p>
            <a:pPr marL="342900" indent="-342900">
              <a:buAutoNum type="alphaUcPeriod"/>
            </a:pPr>
            <a:r>
              <a:rPr lang="cs-CZ" dirty="0"/>
              <a:t>Západní břeh Jordánu</a:t>
            </a:r>
          </a:p>
          <a:p>
            <a:pPr marL="342900" indent="-342900">
              <a:buAutoNum type="alphaUcPeriod"/>
            </a:pPr>
            <a:r>
              <a:rPr lang="cs-CZ" dirty="0"/>
              <a:t>Pásmo Gazy</a:t>
            </a:r>
          </a:p>
        </p:txBody>
      </p:sp>
    </p:spTree>
    <p:extLst>
      <p:ext uri="{BB962C8B-B14F-4D97-AF65-F5344CB8AC3E}">
        <p14:creationId xmlns:p14="http://schemas.microsoft.com/office/powerpoint/2010/main" val="2876033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Historický vývoj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Křižovatka obchodních cest starověkého světa</a:t>
            </a:r>
          </a:p>
          <a:p>
            <a:r>
              <a:rPr lang="cs-CZ" dirty="0"/>
              <a:t>Hraniční území všech starověkých říší blízkého východu</a:t>
            </a:r>
          </a:p>
          <a:p>
            <a:r>
              <a:rPr lang="cs-CZ" dirty="0"/>
              <a:t>Římská říše – diaspora</a:t>
            </a:r>
          </a:p>
          <a:p>
            <a:r>
              <a:rPr lang="cs-CZ" dirty="0"/>
              <a:t>Byzantská říše</a:t>
            </a:r>
          </a:p>
          <a:p>
            <a:r>
              <a:rPr lang="cs-CZ" dirty="0"/>
              <a:t>Arabská říše</a:t>
            </a:r>
          </a:p>
          <a:p>
            <a:r>
              <a:rPr lang="cs-CZ" dirty="0"/>
              <a:t>Křižácké království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1256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Historický vývoj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Osmanská říše</a:t>
            </a:r>
          </a:p>
          <a:p>
            <a:r>
              <a:rPr lang="cs-CZ" dirty="0"/>
              <a:t>Od konce 19. století myšlenky sionismu a migrace převážně východoevropských židů na území dnešního Izraele</a:t>
            </a:r>
          </a:p>
          <a:p>
            <a:r>
              <a:rPr lang="cs-CZ" dirty="0"/>
              <a:t>1 světová válka – Britský protektorát Palestina</a:t>
            </a:r>
          </a:p>
          <a:p>
            <a:r>
              <a:rPr lang="cs-CZ" dirty="0"/>
              <a:t>1947 plán OSN na rozdělení Palestiny – nepřijato z arabské strany</a:t>
            </a:r>
          </a:p>
          <a:p>
            <a:r>
              <a:rPr lang="cs-CZ" dirty="0"/>
              <a:t>1948 konec Britského protektorátu</a:t>
            </a:r>
          </a:p>
        </p:txBody>
      </p:sp>
    </p:spTree>
    <p:extLst>
      <p:ext uri="{BB962C8B-B14F-4D97-AF65-F5344CB8AC3E}">
        <p14:creationId xmlns:p14="http://schemas.microsoft.com/office/powerpoint/2010/main" val="2764063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arabsko-izraelská válka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14. května 1948 vyhlášena nezávislost státu Izrael</a:t>
            </a:r>
          </a:p>
          <a:p>
            <a:r>
              <a:rPr lang="cs-CZ" dirty="0"/>
              <a:t>15. května útok spojených arabských sil</a:t>
            </a:r>
          </a:p>
          <a:p>
            <a:r>
              <a:rPr lang="cs-CZ" dirty="0"/>
              <a:t>Izrael podporován evropskými zeměmi, včetně ČSR</a:t>
            </a:r>
          </a:p>
          <a:p>
            <a:r>
              <a:rPr lang="cs-CZ" dirty="0"/>
              <a:t>Únor až červenec 1949 příměří, tzv. Zelená linie – dočasná hranice po válce</a:t>
            </a:r>
          </a:p>
          <a:p>
            <a:r>
              <a:rPr lang="cs-CZ" dirty="0"/>
              <a:t>Izrael uhájil svoji existenci, Egypt obsadil pásmo Gazy, západní břeh Jordánu připadl Jordánsku. Následovala emigrační vlna arabského obyvatelstva.</a:t>
            </a:r>
          </a:p>
        </p:txBody>
      </p:sp>
    </p:spTree>
    <p:extLst>
      <p:ext uri="{BB962C8B-B14F-4D97-AF65-F5344CB8AC3E}">
        <p14:creationId xmlns:p14="http://schemas.microsoft.com/office/powerpoint/2010/main" val="755590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Suezská krize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Egypt znárodnil Suezský průplav, kde byly finančně zainteresovány VB a Francie</a:t>
            </a:r>
          </a:p>
          <a:p>
            <a:r>
              <a:rPr lang="cs-CZ" dirty="0"/>
              <a:t>29. října 1956 společný útok Izraele, Francie a VB na Egypt</a:t>
            </a:r>
          </a:p>
          <a:p>
            <a:r>
              <a:rPr lang="cs-CZ" dirty="0"/>
              <a:t>Společná intervence USSR a USA, stáhnutí sjednocených sil</a:t>
            </a:r>
          </a:p>
          <a:p>
            <a:r>
              <a:rPr lang="cs-CZ" dirty="0"/>
              <a:t>Egypt ovládl průplav a byla mu navrácena obsazená území Sinaj a pásmo Gazy. Izrael obdržel právo plavit se v Tiranské úžině a průplavu.</a:t>
            </a:r>
          </a:p>
        </p:txBody>
      </p:sp>
    </p:spTree>
    <p:extLst>
      <p:ext uri="{BB962C8B-B14F-4D97-AF65-F5344CB8AC3E}">
        <p14:creationId xmlns:p14="http://schemas.microsoft.com/office/powerpoint/2010/main" val="2143786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Šestidenní válka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 dubna 1967 menší střety mezi arabskými státy a Izraelem</a:t>
            </a:r>
          </a:p>
          <a:p>
            <a:r>
              <a:rPr lang="cs-CZ" dirty="0"/>
              <a:t>Provokace Izraele Egyptem: uzavření Tiranské úžiny</a:t>
            </a:r>
          </a:p>
          <a:p>
            <a:r>
              <a:rPr lang="cs-CZ" dirty="0"/>
              <a:t>18. května stahování jednotek OSN ze Sinaje</a:t>
            </a:r>
          </a:p>
          <a:p>
            <a:r>
              <a:rPr lang="cs-CZ" dirty="0"/>
              <a:t>Velmi špatné vyhlídky Izraele: obklopen ze všech stran nepřáteli</a:t>
            </a:r>
          </a:p>
          <a:p>
            <a:r>
              <a:rPr lang="cs-CZ" dirty="0"/>
              <a:t>5. června začátek války: preemptivní útok Izraelské armády – letecká bitva, Izrael vyhrál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1467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Šestidenní válka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Postupné vojenské vítězství Izraele, obsazení západního břehu Jordánu, Golanských výšin, Sinaje, pásma Gazy a Suezského průplavu (milion obyvatel arabského původu)</a:t>
            </a:r>
          </a:p>
          <a:p>
            <a:r>
              <a:rPr lang="cs-CZ" dirty="0"/>
              <a:t>Egypt ve zmatku protestů a nedostatku financí se přiklání k SSSR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8488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Přelom 60/70 let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Tzv. opotřebovávací válka: Izrael x Liga arabských států</a:t>
            </a:r>
          </a:p>
          <a:p>
            <a:r>
              <a:rPr lang="cs-CZ" dirty="0"/>
              <a:t>Osidlování západního břehu Jordánu židovským obyvatelstvem</a:t>
            </a:r>
          </a:p>
          <a:p>
            <a:r>
              <a:rPr lang="cs-CZ" dirty="0"/>
              <a:t>Masakr izraelských atletů na LOH v Mnichově 1972</a:t>
            </a:r>
          </a:p>
          <a:p>
            <a:r>
              <a:rPr lang="cs-CZ" dirty="0"/>
              <a:t>Operace boží hněv</a:t>
            </a:r>
          </a:p>
        </p:txBody>
      </p:sp>
    </p:spTree>
    <p:extLst>
      <p:ext uri="{BB962C8B-B14F-4D97-AF65-F5344CB8AC3E}">
        <p14:creationId xmlns:p14="http://schemas.microsoft.com/office/powerpoint/2010/main" val="799479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Válka na </a:t>
            </a:r>
            <a:r>
              <a:rPr lang="cs-CZ" dirty="0" err="1"/>
              <a:t>Jom</a:t>
            </a:r>
            <a:r>
              <a:rPr lang="cs-CZ" dirty="0"/>
              <a:t> </a:t>
            </a:r>
            <a:r>
              <a:rPr lang="cs-CZ" dirty="0" err="1"/>
              <a:t>kipur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6. října 1973 překvapivý útok Egypta a Sýrie na Izrael v den největšího svátku </a:t>
            </a:r>
            <a:r>
              <a:rPr lang="cs-CZ" dirty="0" err="1"/>
              <a:t>Jom</a:t>
            </a:r>
            <a:r>
              <a:rPr lang="cs-CZ" dirty="0"/>
              <a:t> </a:t>
            </a:r>
            <a:r>
              <a:rPr lang="cs-CZ" dirty="0" err="1"/>
              <a:t>kipur</a:t>
            </a:r>
            <a:endParaRPr lang="cs-CZ" dirty="0"/>
          </a:p>
          <a:p>
            <a:r>
              <a:rPr lang="cs-CZ" dirty="0"/>
              <a:t>Izrael nejdříve překvapen a zatlačen do obrany, poté přebírá iniciativu a přechází do protiútoku</a:t>
            </a:r>
          </a:p>
          <a:p>
            <a:r>
              <a:rPr lang="cs-CZ" dirty="0"/>
              <a:t>Vítězství Izraele přes velké ztráty, ztráta vojenské dominance v regionu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9683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172</TotalTime>
  <Words>601</Words>
  <Application>Microsoft Office PowerPoint</Application>
  <PresentationFormat>Širokoúhlá obrazovka</PresentationFormat>
  <Paragraphs>77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Arial</vt:lpstr>
      <vt:lpstr>Garamond</vt:lpstr>
      <vt:lpstr>Organika</vt:lpstr>
      <vt:lpstr>Izrael a Palestina</vt:lpstr>
      <vt:lpstr>Historický vývoj</vt:lpstr>
      <vt:lpstr>Historický vývoj</vt:lpstr>
      <vt:lpstr>První arabsko-izraelská válka</vt:lpstr>
      <vt:lpstr>Suezská krize</vt:lpstr>
      <vt:lpstr>Šestidenní válka</vt:lpstr>
      <vt:lpstr>Šestidenní válka</vt:lpstr>
      <vt:lpstr>Přelom 60/70 let</vt:lpstr>
      <vt:lpstr>Válka na Jom kipur</vt:lpstr>
      <vt:lpstr>Egyptsko-izraelská smlouva</vt:lpstr>
      <vt:lpstr>Organizace pro osvobození Palestiny</vt:lpstr>
      <vt:lpstr>Vývoj po roce 2000</vt:lpstr>
      <vt:lpstr>Vývoj po roce 2010</vt:lpstr>
      <vt:lpstr>Přílohy</vt:lpstr>
      <vt:lpstr>Přílohy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Izrael a Palestina</dc:title>
  <dc:creator>Darča-SSD</dc:creator>
  <cp:lastModifiedBy>Marta Goňcová</cp:lastModifiedBy>
  <cp:revision>17</cp:revision>
  <dcterms:created xsi:type="dcterms:W3CDTF">2021-02-16T10:27:57Z</dcterms:created>
  <dcterms:modified xsi:type="dcterms:W3CDTF">2021-02-17T09:05:30Z</dcterms:modified>
</cp:coreProperties>
</file>