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06.01.2021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Historie_konfliktu_Hutu%C5%AF_a_Tutsi%C5%AF" TargetMode="External"/><Relationship Id="rId3" Type="http://schemas.openxmlformats.org/officeDocument/2006/relationships/hyperlink" Target="https://www.irozhlas.cz/veda-technologie/historie/rwanda-genocida-vyroci-hutuove-tutsiove-vrazdeni_1904061200_och" TargetMode="External"/><Relationship Id="rId7" Type="http://schemas.openxmlformats.org/officeDocument/2006/relationships/hyperlink" Target="https://cs.wikipedia.org/wiki/Juv%C3%A9nal_Habyarimana" TargetMode="External"/><Relationship Id="rId2" Type="http://schemas.openxmlformats.org/officeDocument/2006/relationships/hyperlink" Target="https://www.valka.cz/14408-OSN-a-genocida-ve-Rwan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ugustin_Bizimungu" TargetMode="External"/><Relationship Id="rId5" Type="http://schemas.openxmlformats.org/officeDocument/2006/relationships/hyperlink" Target="https://cs.wikipedia.org/wiki/Rwandsk%C3%A1_genocida" TargetMode="External"/><Relationship Id="rId4" Type="http://schemas.openxmlformats.org/officeDocument/2006/relationships/hyperlink" Target="https://www.televizeseznam.cz/video/slavnedny/den-kdy-zacala-rwandska-genocida-6-duben-15150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1280px-Flag_of_Rwanda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96552" y="0"/>
            <a:ext cx="9899895" cy="685800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9512" y="566124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Mezinárodní vztahy</a:t>
            </a:r>
          </a:p>
          <a:p>
            <a:r>
              <a:rPr lang="cs-CZ" dirty="0"/>
              <a:t>Podzim 2020</a:t>
            </a:r>
          </a:p>
          <a:p>
            <a:r>
              <a:rPr lang="cs-CZ" dirty="0"/>
              <a:t>Tomáš Keprt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39552" y="3645024"/>
            <a:ext cx="82089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0" dirty="0"/>
              <a:t>RWANDA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9512" y="1988840"/>
            <a:ext cx="8064896" cy="4709160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/>
              <a:t>Film se odehrává v hlavním městě Kigali</a:t>
            </a:r>
          </a:p>
          <a:p>
            <a:r>
              <a:rPr lang="cs-CZ" sz="2400" dirty="0"/>
              <a:t>Soustředí se na to, že milice </a:t>
            </a:r>
            <a:r>
              <a:rPr lang="cs-CZ" sz="2400" dirty="0" err="1"/>
              <a:t>Hutů</a:t>
            </a:r>
            <a:r>
              <a:rPr lang="cs-CZ" sz="2400" dirty="0"/>
              <a:t> vyvražďují všechny členy </a:t>
            </a:r>
            <a:r>
              <a:rPr lang="cs-CZ" sz="2400" dirty="0" err="1"/>
              <a:t>Tutsi</a:t>
            </a:r>
            <a:r>
              <a:rPr lang="cs-CZ" sz="2400" dirty="0"/>
              <a:t> a OSN tomu pouze přihlíží. </a:t>
            </a:r>
          </a:p>
          <a:p>
            <a:r>
              <a:rPr lang="cs-CZ" sz="2400" dirty="0"/>
              <a:t>Prezident </a:t>
            </a:r>
            <a:r>
              <a:rPr lang="cs-CZ" sz="2400" dirty="0" err="1"/>
              <a:t>Habyarimana</a:t>
            </a:r>
            <a:r>
              <a:rPr lang="cs-CZ" sz="2400" dirty="0"/>
              <a:t> byl zavražděn</a:t>
            </a:r>
          </a:p>
          <a:p>
            <a:r>
              <a:rPr lang="cs-CZ" sz="2400" dirty="0"/>
              <a:t>Jeden ze členů </a:t>
            </a:r>
            <a:r>
              <a:rPr lang="cs-CZ" sz="2400" dirty="0" err="1"/>
              <a:t>Hutů</a:t>
            </a:r>
            <a:r>
              <a:rPr lang="cs-CZ" sz="2400" dirty="0"/>
              <a:t> – Paul </a:t>
            </a:r>
            <a:r>
              <a:rPr lang="cs-CZ" sz="2400" dirty="0" err="1"/>
              <a:t>Rusesabagina</a:t>
            </a:r>
            <a:r>
              <a:rPr lang="cs-CZ" sz="2400" dirty="0"/>
              <a:t> – manažer hotelu     </a:t>
            </a:r>
            <a:r>
              <a:rPr lang="cs-CZ" sz="2400" dirty="0">
                <a:solidFill>
                  <a:schemeClr val="bg1"/>
                </a:solidFill>
              </a:rPr>
              <a:t>des </a:t>
            </a:r>
            <a:r>
              <a:rPr lang="cs-CZ" sz="2400" dirty="0" err="1">
                <a:solidFill>
                  <a:schemeClr val="bg1"/>
                </a:solidFill>
              </a:rPr>
              <a:t>Mille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Collines</a:t>
            </a:r>
            <a:r>
              <a:rPr lang="cs-CZ" sz="2400" dirty="0">
                <a:solidFill>
                  <a:schemeClr val="bg1"/>
                </a:solidFill>
              </a:rPr>
              <a:t> má za manželku ženu z </a:t>
            </a:r>
            <a:r>
              <a:rPr lang="cs-CZ" sz="2400" dirty="0" err="1">
                <a:solidFill>
                  <a:schemeClr val="bg1"/>
                </a:solidFill>
              </a:rPr>
              <a:t>Tutsi</a:t>
            </a:r>
            <a:r>
              <a:rPr lang="cs-CZ" sz="2400" dirty="0">
                <a:solidFill>
                  <a:schemeClr val="bg1"/>
                </a:solidFill>
              </a:rPr>
              <a:t>. Sousedé jsou také kmene </a:t>
            </a:r>
            <a:r>
              <a:rPr lang="cs-CZ" sz="2400" dirty="0" err="1">
                <a:solidFill>
                  <a:schemeClr val="bg1"/>
                </a:solidFill>
              </a:rPr>
              <a:t>Tutsi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Nepokoje se hromadí a vedení hotelu opouští zemi</a:t>
            </a:r>
          </a:p>
          <a:p>
            <a:r>
              <a:rPr lang="cs-CZ" sz="2400" dirty="0">
                <a:solidFill>
                  <a:schemeClr val="bg1"/>
                </a:solidFill>
              </a:rPr>
              <a:t>Paul se stává vedoucím hotelu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Poté, co </a:t>
            </a:r>
            <a:r>
              <a:rPr lang="cs-CZ" sz="2400" dirty="0" err="1"/>
              <a:t>Hutuové</a:t>
            </a:r>
            <a:r>
              <a:rPr lang="cs-CZ" sz="2400" dirty="0"/>
              <a:t> (</a:t>
            </a:r>
            <a:r>
              <a:rPr lang="cs-CZ" sz="2400" dirty="0" err="1"/>
              <a:t>Interhamwe</a:t>
            </a:r>
            <a:r>
              <a:rPr lang="cs-CZ" sz="2400" dirty="0"/>
              <a:t>-</a:t>
            </a:r>
            <a:r>
              <a:rPr lang="cs-CZ" sz="2400" dirty="0" err="1"/>
              <a:t>Hutuské</a:t>
            </a:r>
            <a:r>
              <a:rPr lang="cs-CZ" sz="2400" dirty="0"/>
              <a:t> milice) vypalují všechny domy </a:t>
            </a:r>
            <a:r>
              <a:rPr lang="cs-CZ" sz="2400" dirty="0" err="1"/>
              <a:t>Tutsi</a:t>
            </a:r>
            <a:r>
              <a:rPr lang="cs-CZ" sz="2400" dirty="0"/>
              <a:t>, schová se k Paulovi mnoho sousedů i s dětmi a prosí o pomoc</a:t>
            </a:r>
          </a:p>
          <a:p>
            <a:r>
              <a:rPr lang="cs-CZ" sz="2400" dirty="0"/>
              <a:t>K Paulovi domů dorazí </a:t>
            </a:r>
            <a:r>
              <a:rPr lang="cs-CZ" sz="2400" dirty="0" err="1"/>
              <a:t>Hutuové</a:t>
            </a:r>
            <a:r>
              <a:rPr lang="cs-CZ" sz="2400" dirty="0"/>
              <a:t> a najdou všechny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196752"/>
            <a:ext cx="8229600" cy="4709160"/>
          </a:xfrm>
        </p:spPr>
        <p:txBody>
          <a:bodyPr/>
          <a:lstStyle/>
          <a:p>
            <a:r>
              <a:rPr lang="cs-CZ" dirty="0"/>
              <a:t>Paul uplatí velitele </a:t>
            </a:r>
            <a:r>
              <a:rPr lang="cs-CZ" dirty="0" err="1"/>
              <a:t>Hutů</a:t>
            </a:r>
            <a:r>
              <a:rPr lang="cs-CZ" dirty="0"/>
              <a:t> mnoha tisíci franků, aby ho nezabili a nechali žít i sousedy</a:t>
            </a:r>
          </a:p>
          <a:p>
            <a:r>
              <a:rPr lang="cs-CZ" dirty="0"/>
              <a:t>Všichni se následně schovají v hotelu des </a:t>
            </a:r>
            <a:r>
              <a:rPr lang="cs-CZ" dirty="0" err="1"/>
              <a:t>Milles</a:t>
            </a:r>
            <a:r>
              <a:rPr lang="cs-CZ" dirty="0"/>
              <a:t> </a:t>
            </a:r>
            <a:r>
              <a:rPr lang="cs-CZ" dirty="0" err="1"/>
              <a:t>Collines</a:t>
            </a:r>
            <a:r>
              <a:rPr lang="cs-CZ" dirty="0"/>
              <a:t>, což je „sídlo“ pro boháče a diplomaty</a:t>
            </a:r>
          </a:p>
          <a:p>
            <a:r>
              <a:rPr lang="cs-CZ" dirty="0">
                <a:solidFill>
                  <a:schemeClr val="bg1"/>
                </a:solidFill>
              </a:rPr>
              <a:t>OSN zde má pouze několik málo vojáků a do bojů se nehrne, vše světu zatajuje a bagatelizuje </a:t>
            </a:r>
            <a:r>
              <a:rPr lang="cs-CZ" sz="2400" dirty="0">
                <a:solidFill>
                  <a:schemeClr val="bg1"/>
                </a:solidFill>
              </a:rPr>
              <a:t>(a to má dohlížet na dodržování mírové dohody)</a:t>
            </a:r>
          </a:p>
          <a:p>
            <a:endParaRPr lang="cs-CZ" dirty="0"/>
          </a:p>
          <a:p>
            <a:r>
              <a:rPr lang="cs-CZ" dirty="0"/>
              <a:t>Situace se neustále zhoršuje</a:t>
            </a:r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-180528" y="1412776"/>
            <a:ext cx="7848872" cy="470916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členy </a:t>
            </a:r>
            <a:r>
              <a:rPr lang="cs-CZ" sz="2000" dirty="0" err="1"/>
              <a:t>Hutu</a:t>
            </a:r>
            <a:r>
              <a:rPr lang="cs-CZ" sz="2000" dirty="0"/>
              <a:t> žene těžká propaganda vedená vládou, která je šířena rozhlasem, televizí</a:t>
            </a:r>
          </a:p>
          <a:p>
            <a:r>
              <a:rPr lang="cs-CZ" sz="2000" dirty="0"/>
              <a:t>Jsou zde slyšet rasistické myšlenky </a:t>
            </a:r>
          </a:p>
          <a:p>
            <a:r>
              <a:rPr lang="cs-CZ" sz="2000" dirty="0" err="1"/>
              <a:t>Tutsi</a:t>
            </a:r>
            <a:r>
              <a:rPr lang="cs-CZ" sz="2000" dirty="0"/>
              <a:t> byli definováni jako „švábi“a mluvili zde o konečném řešení – </a:t>
            </a:r>
            <a:r>
              <a:rPr lang="cs-CZ" sz="2000" dirty="0" err="1"/>
              <a:t>Tutsi</a:t>
            </a:r>
            <a:r>
              <a:rPr lang="cs-CZ" sz="2000" dirty="0"/>
              <a:t> jsou plevel který je potřeba odplevelit</a:t>
            </a:r>
          </a:p>
          <a:p>
            <a:r>
              <a:rPr lang="cs-CZ" sz="2000" dirty="0"/>
              <a:t>Do hotelu des </a:t>
            </a:r>
            <a:r>
              <a:rPr lang="cs-CZ" sz="2000" dirty="0" err="1"/>
              <a:t>Milles</a:t>
            </a:r>
            <a:r>
              <a:rPr lang="cs-CZ" sz="2000" dirty="0"/>
              <a:t> </a:t>
            </a:r>
            <a:r>
              <a:rPr lang="cs-CZ" sz="2000" dirty="0" err="1"/>
              <a:t>Collines</a:t>
            </a:r>
            <a:r>
              <a:rPr lang="cs-CZ" sz="2000" dirty="0"/>
              <a:t> následně přijíždí stovky lidí, aby se zde ukryli před tímto masakrem, ale hotel již moc členů nepojme. </a:t>
            </a:r>
            <a:r>
              <a:rPr lang="cs-CZ" sz="2000" dirty="0">
                <a:solidFill>
                  <a:schemeClr val="bg1"/>
                </a:solidFill>
              </a:rPr>
              <a:t>Přijíždí sem i davy dětí ze sirotčinců</a:t>
            </a:r>
          </a:p>
          <a:p>
            <a:r>
              <a:rPr lang="cs-CZ" sz="2000" dirty="0">
                <a:solidFill>
                  <a:schemeClr val="bg1"/>
                </a:solidFill>
              </a:rPr>
              <a:t>OSN stále dohlíží na příměří, vůbec nezasahuje a násilí popírá</a:t>
            </a:r>
          </a:p>
          <a:p>
            <a:pPr>
              <a:buNone/>
            </a:pPr>
            <a:r>
              <a:rPr lang="cs-CZ" sz="2000" dirty="0">
                <a:solidFill>
                  <a:schemeClr val="bg1"/>
                </a:solidFill>
              </a:rPr>
              <a:t> 	- Poté, co byli belgičtí ministranti zavražděni tvrdí, že mají přijít intervenční síly. Ty sice dojely, ale evakuovaly všechny „bělochy“. S nimi odjíždí všechna vojska.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Do hotelu přichází další a další </a:t>
            </a:r>
            <a:r>
              <a:rPr lang="cs-CZ" sz="2000" dirty="0" err="1"/>
              <a:t>Tutsiové</a:t>
            </a:r>
            <a:r>
              <a:rPr lang="cs-CZ" sz="2000" dirty="0"/>
              <a:t>. Jeden večer přišla do hotelu armáda </a:t>
            </a:r>
            <a:r>
              <a:rPr lang="cs-CZ" sz="2000" dirty="0" err="1"/>
              <a:t>Hutů</a:t>
            </a:r>
            <a:r>
              <a:rPr lang="cs-CZ" sz="2000" dirty="0"/>
              <a:t>. Chtějí vystěhovat celý hotel. Paul si zajistil trochu času a volá do světa informovat, že asi brzo umřou.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 pár okamžicích volá vojákovi </a:t>
            </a:r>
            <a:r>
              <a:rPr lang="cs-CZ" dirty="0" err="1"/>
              <a:t>Hutu</a:t>
            </a:r>
            <a:r>
              <a:rPr lang="cs-CZ" dirty="0"/>
              <a:t> jeho velitel a stahuje všechny pryč.</a:t>
            </a:r>
          </a:p>
          <a:p>
            <a:r>
              <a:rPr lang="cs-CZ" dirty="0"/>
              <a:t>Paul následně volá s prezidentem hotelu a zjišťuje, že se jich dál nikdo nezastane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bg1"/>
                </a:solidFill>
              </a:rPr>
              <a:t>Zásoby v hotelu dochází, Paul tedy musí vyjet do základny kterou obývají </a:t>
            </a:r>
            <a:r>
              <a:rPr lang="cs-CZ" dirty="0" err="1">
                <a:solidFill>
                  <a:schemeClr val="bg1"/>
                </a:solidFill>
              </a:rPr>
              <a:t>Hutuové</a:t>
            </a:r>
            <a:r>
              <a:rPr lang="cs-CZ" dirty="0">
                <a:solidFill>
                  <a:schemeClr val="bg1"/>
                </a:solidFill>
              </a:rPr>
              <a:t>. Zde díky svému kamarádovi získá zásoby pro celý hotel</a:t>
            </a:r>
          </a:p>
          <a:p>
            <a:endParaRPr lang="cs-CZ" dirty="0"/>
          </a:p>
          <a:p>
            <a:r>
              <a:rPr lang="cs-CZ" dirty="0">
                <a:solidFill>
                  <a:schemeClr val="bg1"/>
                </a:solidFill>
              </a:rPr>
              <a:t>Zjistí, že ženy kmene </a:t>
            </a:r>
            <a:r>
              <a:rPr lang="cs-CZ" dirty="0" err="1">
                <a:solidFill>
                  <a:schemeClr val="bg1"/>
                </a:solidFill>
              </a:rPr>
              <a:t>Tutsi</a:t>
            </a:r>
            <a:r>
              <a:rPr lang="cs-CZ" dirty="0">
                <a:solidFill>
                  <a:schemeClr val="bg1"/>
                </a:solidFill>
              </a:rPr>
              <a:t> jsou zde zneužívány a týrány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/>
              <a:t>Paulův kamarád mu řekne, aby jel zpátky do hotelu kolem řeky. Tam přejíždí v mlze spoustu mrtvol a následně se z toho všeho zhroutí.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Své ženě následně sdělí „plán smrti“ – chce po ní, aby v případě nouze skočila ze střechy hotelu než aby byla rozsekána mačetou</a:t>
            </a:r>
          </a:p>
          <a:p>
            <a:r>
              <a:rPr lang="cs-CZ" dirty="0"/>
              <a:t>Přijela další pomoc pro </a:t>
            </a:r>
            <a:r>
              <a:rPr lang="cs-CZ" dirty="0" err="1"/>
              <a:t>Tutsi</a:t>
            </a:r>
            <a:r>
              <a:rPr lang="cs-CZ" dirty="0"/>
              <a:t>. Z hotelu jich několik odjíždí v autě OSN.</a:t>
            </a:r>
          </a:p>
          <a:p>
            <a:r>
              <a:rPr lang="cs-CZ" dirty="0">
                <a:solidFill>
                  <a:schemeClr val="bg1"/>
                </a:solidFill>
              </a:rPr>
              <a:t>Jeden zrádce (asi recepční – </a:t>
            </a:r>
            <a:r>
              <a:rPr lang="cs-CZ" dirty="0" err="1">
                <a:solidFill>
                  <a:schemeClr val="bg1"/>
                </a:solidFill>
              </a:rPr>
              <a:t>Hutu</a:t>
            </a:r>
            <a:r>
              <a:rPr lang="cs-CZ" dirty="0">
                <a:solidFill>
                  <a:schemeClr val="bg1"/>
                </a:solidFill>
              </a:rPr>
              <a:t>), je udal, aby je při cestě přepadla armáda </a:t>
            </a:r>
            <a:r>
              <a:rPr lang="cs-CZ" dirty="0" err="1">
                <a:solidFill>
                  <a:schemeClr val="bg1"/>
                </a:solidFill>
              </a:rPr>
              <a:t>Hutu</a:t>
            </a:r>
            <a:r>
              <a:rPr lang="cs-CZ" dirty="0">
                <a:solidFill>
                  <a:schemeClr val="bg1"/>
                </a:solidFill>
              </a:rPr>
              <a:t> a tím pádem aby neutekli</a:t>
            </a:r>
          </a:p>
          <a:p>
            <a:r>
              <a:rPr lang="cs-CZ" dirty="0">
                <a:solidFill>
                  <a:schemeClr val="bg1"/>
                </a:solidFill>
              </a:rPr>
              <a:t>Byl to ozbrojený konflikt a bylo zde několik </a:t>
            </a:r>
            <a:r>
              <a:rPr lang="cs-CZ" dirty="0"/>
              <a:t>mrtvých. Část </a:t>
            </a:r>
            <a:r>
              <a:rPr lang="cs-CZ" dirty="0" err="1"/>
              <a:t>Tutsiů</a:t>
            </a:r>
            <a:r>
              <a:rPr lang="cs-CZ" dirty="0"/>
              <a:t> přežila a vrátila se zpátky do hotelu.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Paul potřebuje peníze na úplatky, proto se vydává do hotelu Diplomat, tam má alkohol, šperky atd. a díky tomu získá nějaký čas navíc</a:t>
            </a:r>
          </a:p>
          <a:p>
            <a:r>
              <a:rPr lang="cs-CZ" dirty="0"/>
              <a:t>Stal se zázrak, všichni odjíždí „do bezpečí“</a:t>
            </a:r>
          </a:p>
          <a:p>
            <a:r>
              <a:rPr lang="cs-CZ" dirty="0">
                <a:solidFill>
                  <a:schemeClr val="bg1"/>
                </a:solidFill>
              </a:rPr>
              <a:t>Po cestě potkají </a:t>
            </a:r>
            <a:r>
              <a:rPr lang="cs-CZ" dirty="0" err="1">
                <a:solidFill>
                  <a:schemeClr val="bg1"/>
                </a:solidFill>
              </a:rPr>
              <a:t>Huty</a:t>
            </a:r>
            <a:r>
              <a:rPr lang="cs-CZ" dirty="0">
                <a:solidFill>
                  <a:schemeClr val="bg1"/>
                </a:solidFill>
              </a:rPr>
              <a:t>, kteří jsou následně přepadeni povstalci. Díky tomu projede Pól do uprchlického tábora. Je mu nabídnut autobus do </a:t>
            </a:r>
            <a:r>
              <a:rPr lang="cs-CZ" dirty="0" err="1">
                <a:solidFill>
                  <a:schemeClr val="bg1"/>
                </a:solidFill>
              </a:rPr>
              <a:t>Tanzánie</a:t>
            </a:r>
            <a:endParaRPr lang="cs-CZ" dirty="0">
              <a:solidFill>
                <a:schemeClr val="bg1"/>
              </a:solidFill>
            </a:endParaRPr>
          </a:p>
          <a:p>
            <a:endParaRPr lang="cs-CZ" dirty="0"/>
          </a:p>
          <a:p>
            <a:pPr>
              <a:buNone/>
            </a:pPr>
            <a:r>
              <a:rPr lang="cs-CZ" dirty="0"/>
              <a:t>	Po dobu celého filmu se snaží zachránit děti od bratra asi jeho ženy, který byl zavražděn. Nachází je až v táboře a odjíždí s nimi.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Film Hotel Rwanda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09160"/>
          </a:xfrm>
        </p:spPr>
        <p:txBody>
          <a:bodyPr>
            <a:normAutofit/>
          </a:bodyPr>
          <a:lstStyle/>
          <a:p>
            <a:r>
              <a:rPr lang="cs-CZ" sz="2400" dirty="0"/>
              <a:t>Paul </a:t>
            </a:r>
            <a:r>
              <a:rPr lang="cs-CZ" sz="2400" dirty="0" err="1"/>
              <a:t>Rusesabagina</a:t>
            </a:r>
            <a:r>
              <a:rPr lang="cs-CZ" sz="2400" dirty="0"/>
              <a:t> zachránil v hotelu des </a:t>
            </a:r>
            <a:r>
              <a:rPr lang="cs-CZ" sz="2400" dirty="0" err="1"/>
              <a:t>Mille</a:t>
            </a:r>
            <a:r>
              <a:rPr lang="cs-CZ" sz="2400" dirty="0"/>
              <a:t> </a:t>
            </a:r>
            <a:r>
              <a:rPr lang="cs-CZ" sz="2400" dirty="0" err="1"/>
              <a:t>Collines</a:t>
            </a:r>
            <a:r>
              <a:rPr lang="cs-CZ" sz="2400" dirty="0"/>
              <a:t> 1268 bezbranných uprchlíků</a:t>
            </a:r>
          </a:p>
          <a:p>
            <a:r>
              <a:rPr lang="cs-CZ" sz="2400" dirty="0"/>
              <a:t>Migroval následně s rodinou do Belgie</a:t>
            </a:r>
          </a:p>
          <a:p>
            <a:endParaRPr lang="cs-CZ" sz="2400" dirty="0"/>
          </a:p>
          <a:p>
            <a:r>
              <a:rPr lang="cs-CZ" sz="2400" dirty="0" err="1">
                <a:solidFill>
                  <a:schemeClr val="bg1"/>
                </a:solidFill>
              </a:rPr>
              <a:t>Bizimunga</a:t>
            </a:r>
            <a:r>
              <a:rPr lang="cs-CZ" sz="2400" dirty="0">
                <a:solidFill>
                  <a:schemeClr val="bg1"/>
                </a:solidFill>
              </a:rPr>
              <a:t> byl pro válečné zločiny odsouzen v Tasmánii</a:t>
            </a:r>
          </a:p>
          <a:p>
            <a:r>
              <a:rPr lang="cs-CZ" sz="2400" dirty="0">
                <a:solidFill>
                  <a:schemeClr val="bg1"/>
                </a:solidFill>
              </a:rPr>
              <a:t>Genocida skončila 1994 a bylo zde téměř milion mrtvých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709160"/>
          </a:xfrm>
        </p:spPr>
        <p:txBody>
          <a:bodyPr>
            <a:normAutofit/>
          </a:bodyPr>
          <a:lstStyle/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2"/>
              </a:rPr>
              <a:t>https://www.valka.cz/14408-OSN-a-genocida-ve-Rwande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3"/>
              </a:rPr>
              <a:t>https://www.irozhlas.cz/veda-technologie/historie/rwanda-genocida-vyroci-hutuove-tutsiove-vrazdeni_1904061200_och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4"/>
              </a:rPr>
              <a:t>https://www.televizeseznam.cz/video/slavnedny/den-kdy-zacala-rwandska-genocida-6-duben-151502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5"/>
              </a:rPr>
              <a:t>https://cs.wikipedia.org/wiki/Rwandsk%C3%A1_genocida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6"/>
              </a:rPr>
              <a:t>https://en.wikipedia.org/wiki/Augustin_Bizimungu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7"/>
              </a:rPr>
              <a:t>https://cs.wikipedia.org/wiki/Juv%C3%A9nal_Habyarimana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dirty="0">
                <a:solidFill>
                  <a:schemeClr val="accent3">
                    <a:lumMod val="75000"/>
                  </a:schemeClr>
                </a:solidFill>
                <a:hlinkClick r:id="rId8"/>
              </a:rPr>
              <a:t>https://cs.wikipedia.org/wiki/Historie_konfliktu_Hutu%C5%AF_a_Tutsi%C5%AF</a:t>
            </a:r>
            <a:endParaRPr lang="cs-CZ" sz="12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cs-CZ" sz="1200" u="sng" dirty="0">
                <a:solidFill>
                  <a:schemeClr val="accent3">
                    <a:lumMod val="75000"/>
                  </a:schemeClr>
                </a:solidFill>
              </a:rPr>
              <a:t>https://cs.wikipedia.org/wiki/Ob%C4%8Dansk%C3%A1_v%C3%A1lka_ve_Rwand%C4%9B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7200" dirty="0"/>
              <a:t>Rwanda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5868144" cy="47091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dirty="0"/>
              <a:t>	Oficiálně Rwandská republika, je vnitrozemním státem ve Střední Africe.</a:t>
            </a:r>
            <a:endParaRPr lang="cs-CZ" b="1" u="sng" dirty="0"/>
          </a:p>
          <a:p>
            <a:pPr>
              <a:buNone/>
            </a:pPr>
            <a:endParaRPr lang="cs-CZ" b="1" u="sng" dirty="0"/>
          </a:p>
          <a:p>
            <a:pPr>
              <a:buNone/>
            </a:pPr>
            <a:r>
              <a:rPr lang="cs-CZ" b="1" u="sng" dirty="0"/>
              <a:t>Sousedé:</a:t>
            </a:r>
          </a:p>
          <a:p>
            <a:pPr>
              <a:buNone/>
            </a:pPr>
            <a:endParaRPr lang="cs-CZ" b="1" u="sng" dirty="0"/>
          </a:p>
          <a:p>
            <a:pPr>
              <a:buNone/>
            </a:pPr>
            <a:r>
              <a:rPr lang="cs-CZ" sz="2600" dirty="0">
                <a:solidFill>
                  <a:schemeClr val="bg1"/>
                </a:solidFill>
              </a:rPr>
              <a:t>Uganda (na severu)</a:t>
            </a:r>
          </a:p>
          <a:p>
            <a:pPr>
              <a:buNone/>
            </a:pPr>
            <a:r>
              <a:rPr lang="cs-CZ" sz="2600" dirty="0">
                <a:solidFill>
                  <a:schemeClr val="bg1"/>
                </a:solidFill>
              </a:rPr>
              <a:t>Tanzanie (na východě)</a:t>
            </a:r>
          </a:p>
          <a:p>
            <a:pPr>
              <a:buNone/>
            </a:pPr>
            <a:r>
              <a:rPr lang="cs-CZ" sz="2600" dirty="0">
                <a:solidFill>
                  <a:schemeClr val="bg1"/>
                </a:solidFill>
              </a:rPr>
              <a:t>Burundi (na jihu) </a:t>
            </a:r>
          </a:p>
          <a:p>
            <a:pPr>
              <a:buNone/>
            </a:pPr>
            <a:r>
              <a:rPr lang="cs-CZ" sz="2600" dirty="0">
                <a:solidFill>
                  <a:schemeClr val="bg1"/>
                </a:solidFill>
              </a:rPr>
              <a:t>Demokratická republika Kongo </a:t>
            </a:r>
            <a:r>
              <a:rPr lang="cs-CZ" sz="1900" dirty="0">
                <a:solidFill>
                  <a:schemeClr val="bg1"/>
                </a:solidFill>
              </a:rPr>
              <a:t>(na západě)</a:t>
            </a:r>
            <a:endParaRPr lang="cs-CZ" sz="2200" dirty="0">
              <a:solidFill>
                <a:schemeClr val="bg1"/>
              </a:solidFill>
            </a:endParaRPr>
          </a:p>
          <a:p>
            <a:endParaRPr lang="cs-CZ" dirty="0"/>
          </a:p>
          <a:p>
            <a:pPr>
              <a:buNone/>
            </a:pPr>
            <a:r>
              <a:rPr lang="cs-CZ" dirty="0"/>
              <a:t>Hlavním městem je Kigali </a:t>
            </a:r>
          </a:p>
          <a:p>
            <a:pPr>
              <a:buNone/>
            </a:pPr>
            <a:r>
              <a:rPr lang="cs-CZ" sz="1500" dirty="0"/>
              <a:t>(ve srovnáním s Prahou má o 300 000 obyvatel méně, ale větší rozlohu)</a:t>
            </a:r>
            <a:endParaRPr lang="cs-CZ" sz="2600" dirty="0"/>
          </a:p>
        </p:txBody>
      </p:sp>
      <p:pic>
        <p:nvPicPr>
          <p:cNvPr id="1026" name="Picture 2" descr="C:\Users\Admin\Desktop\Škola\Podzimní semestr  20-21\Mezinárodní vztahy\prezentace\Mapa_Rwandy.pn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5796136" y="2132856"/>
            <a:ext cx="3243783" cy="348032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Mapa</a:t>
            </a:r>
          </a:p>
        </p:txBody>
      </p:sp>
      <p:pic>
        <p:nvPicPr>
          <p:cNvPr id="8" name="Zástupný symbol pro obsah 7" descr="rwand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612576" y="0"/>
            <a:ext cx="10195940" cy="6957392"/>
          </a:xfrm>
        </p:spPr>
      </p:pic>
      <p:sp>
        <p:nvSpPr>
          <p:cNvPr id="9" name="TextovéPole 8"/>
          <p:cNvSpPr txBox="1"/>
          <p:nvPr/>
        </p:nvSpPr>
        <p:spPr>
          <a:xfrm>
            <a:off x="0" y="1484784"/>
            <a:ext cx="1991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Umístění v Africe</a:t>
            </a: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2051720" y="1700808"/>
            <a:ext cx="410445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dle provincií</a:t>
            </a:r>
          </a:p>
        </p:txBody>
      </p:sp>
      <p:pic>
        <p:nvPicPr>
          <p:cNvPr id="6" name="Zástupný symbol pro obsah 5" descr="300_800_ruzickova_1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3356992"/>
            <a:ext cx="3831370" cy="3384376"/>
          </a:xfrm>
        </p:spPr>
      </p:pic>
      <p:sp>
        <p:nvSpPr>
          <p:cNvPr id="7" name="TextovéPole 6"/>
          <p:cNvSpPr txBox="1"/>
          <p:nvPr/>
        </p:nvSpPr>
        <p:spPr>
          <a:xfrm>
            <a:off x="539552" y="3429000"/>
            <a:ext cx="406874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Země je rozdělena na 5 provincií, a to:</a:t>
            </a:r>
          </a:p>
          <a:p>
            <a:pPr marL="342900" indent="-342900">
              <a:buAutoNum type="arabicParenR"/>
            </a:pPr>
            <a:r>
              <a:rPr lang="cs-CZ" dirty="0">
                <a:solidFill>
                  <a:schemeClr val="bg1"/>
                </a:solidFill>
              </a:rPr>
              <a:t>Severní</a:t>
            </a:r>
          </a:p>
          <a:p>
            <a:pPr marL="342900" indent="-342900">
              <a:buAutoNum type="arabicParenR"/>
            </a:pPr>
            <a:r>
              <a:rPr lang="cs-CZ" dirty="0">
                <a:solidFill>
                  <a:schemeClr val="bg1"/>
                </a:solidFill>
              </a:rPr>
              <a:t>Jižní</a:t>
            </a:r>
          </a:p>
          <a:p>
            <a:pPr marL="342900" indent="-342900">
              <a:buAutoNum type="arabicParenR"/>
            </a:pPr>
            <a:r>
              <a:rPr lang="cs-CZ" dirty="0">
                <a:solidFill>
                  <a:schemeClr val="bg1"/>
                </a:solidFill>
              </a:rPr>
              <a:t>Západní</a:t>
            </a:r>
          </a:p>
          <a:p>
            <a:pPr marL="342900" indent="-342900">
              <a:buAutoNum type="arabicParenR"/>
            </a:pPr>
            <a:r>
              <a:rPr lang="cs-CZ" dirty="0">
                <a:solidFill>
                  <a:schemeClr val="bg1"/>
                </a:solidFill>
              </a:rPr>
              <a:t>Východní</a:t>
            </a:r>
          </a:p>
          <a:p>
            <a:pPr marL="342900" indent="-342900">
              <a:buAutoNum type="arabicParenR"/>
            </a:pPr>
            <a:r>
              <a:rPr lang="cs-CZ" dirty="0">
                <a:solidFill>
                  <a:schemeClr val="bg1"/>
                </a:solidFill>
              </a:rPr>
              <a:t>Provincie hlavního města Kigali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Národnostní složení</a:t>
            </a:r>
          </a:p>
        </p:txBody>
      </p:sp>
      <p:pic>
        <p:nvPicPr>
          <p:cNvPr id="6" name="Zástupný symbol pro obsah 5" descr="374_800_ruzickova_1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62358" y="2863516"/>
            <a:ext cx="5881642" cy="3994484"/>
          </a:xfrm>
        </p:spPr>
      </p:pic>
      <p:sp>
        <p:nvSpPr>
          <p:cNvPr id="7" name="TextovéPole 6"/>
          <p:cNvSpPr txBox="1"/>
          <p:nvPr/>
        </p:nvSpPr>
        <p:spPr>
          <a:xfrm>
            <a:off x="251520" y="1484784"/>
            <a:ext cx="64087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Celkový počet obyvatel k roku 2020  je 12 831 266.</a:t>
            </a:r>
          </a:p>
          <a:p>
            <a:r>
              <a:rPr lang="cs-CZ" dirty="0"/>
              <a:t>Přibližné složení populace:</a:t>
            </a:r>
          </a:p>
          <a:p>
            <a:r>
              <a:rPr lang="cs-CZ" dirty="0" err="1"/>
              <a:t>Hutu</a:t>
            </a:r>
            <a:r>
              <a:rPr lang="cs-CZ" dirty="0"/>
              <a:t> – 85 % (cca 10,9 mil.)</a:t>
            </a:r>
          </a:p>
          <a:p>
            <a:r>
              <a:rPr lang="cs-CZ" dirty="0" err="1"/>
              <a:t>Tutsi</a:t>
            </a:r>
            <a:r>
              <a:rPr lang="cs-CZ" dirty="0"/>
              <a:t> – 14% (cca 1,8 mil.)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 err="1"/>
              <a:t>Hutuové</a:t>
            </a:r>
            <a:endParaRPr lang="cs-CZ" sz="6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-180528" y="1700808"/>
            <a:ext cx="7128792" cy="4320480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chemeClr val="accent1"/>
                </a:solidFill>
              </a:rPr>
              <a:t>Etnikum žijící ve střední Africe, především v zemích Rwanda, Burundi. Značná část v Demokratické republice Kongo </a:t>
            </a:r>
            <a:r>
              <a:rPr lang="cs-CZ" sz="1600" dirty="0">
                <a:solidFill>
                  <a:schemeClr val="accent1"/>
                </a:solidFill>
              </a:rPr>
              <a:t>(tuto část tvoří převážně uprchlíci vyhnaní  občanskou válkou a genocidou)</a:t>
            </a:r>
            <a:endParaRPr lang="cs-CZ" dirty="0"/>
          </a:p>
          <a:p>
            <a:pPr algn="just"/>
            <a:r>
              <a:rPr lang="cs-CZ" sz="2000" dirty="0"/>
              <a:t>Ve Rwandě tvoří cca 85% obyvatelstva. </a:t>
            </a:r>
          </a:p>
          <a:p>
            <a:pPr algn="just">
              <a:buNone/>
            </a:pPr>
            <a:endParaRPr lang="cs-CZ" sz="2000" dirty="0"/>
          </a:p>
          <a:p>
            <a:pPr algn="just"/>
            <a:r>
              <a:rPr lang="cs-CZ" sz="2000" dirty="0">
                <a:solidFill>
                  <a:schemeClr val="bg1"/>
                </a:solidFill>
              </a:rPr>
              <a:t>Jejich společnost je založena na kmenech, které obývají spíše venkov a jsou rozmístěny různě po kopcích Rwandy.</a:t>
            </a:r>
          </a:p>
          <a:p>
            <a:pPr algn="just"/>
            <a:r>
              <a:rPr lang="cs-CZ" sz="2000" dirty="0" err="1">
                <a:solidFill>
                  <a:schemeClr val="bg1"/>
                </a:solidFill>
              </a:rPr>
              <a:t>Hutuové</a:t>
            </a:r>
            <a:r>
              <a:rPr lang="cs-CZ" sz="2000" dirty="0">
                <a:solidFill>
                  <a:schemeClr val="bg1"/>
                </a:solidFill>
              </a:rPr>
              <a:t> jsou převážně římští katolíci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Tutsiové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772816"/>
            <a:ext cx="7740352" cy="6912768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Podobně jako </a:t>
            </a:r>
            <a:r>
              <a:rPr lang="cs-CZ" sz="2000" dirty="0" err="1"/>
              <a:t>Hutuové</a:t>
            </a:r>
            <a:r>
              <a:rPr lang="cs-CZ" sz="2000" dirty="0"/>
              <a:t>; etnikum žijící ve střední Africe.</a:t>
            </a:r>
          </a:p>
          <a:p>
            <a:pPr algn="just"/>
            <a:r>
              <a:rPr lang="cs-CZ" sz="2000" dirty="0"/>
              <a:t>Jedná se o jednu ze tří původních národností Rwandy. </a:t>
            </a:r>
          </a:p>
          <a:p>
            <a:pPr algn="just"/>
            <a:r>
              <a:rPr lang="cs-CZ" sz="2000" dirty="0" err="1"/>
              <a:t>Hutuové</a:t>
            </a:r>
            <a:r>
              <a:rPr lang="cs-CZ" sz="2000" dirty="0"/>
              <a:t> se stali nesmiřitelnými nepřáteli </a:t>
            </a:r>
            <a:r>
              <a:rPr lang="cs-CZ" sz="2000" dirty="0" err="1"/>
              <a:t>Tutsiů</a:t>
            </a:r>
            <a:r>
              <a:rPr lang="cs-CZ" sz="2000" dirty="0"/>
              <a:t> a během genocidy za občanské války ve Rwandě povraždili více než třetinu jejich populace.</a:t>
            </a:r>
          </a:p>
          <a:p>
            <a:pPr algn="just"/>
            <a:r>
              <a:rPr lang="cs-CZ" sz="2000" dirty="0" err="1">
                <a:solidFill>
                  <a:schemeClr val="bg1"/>
                </a:solidFill>
              </a:rPr>
              <a:t>Tutsiové</a:t>
            </a:r>
            <a:r>
              <a:rPr lang="cs-CZ" sz="2000" dirty="0">
                <a:solidFill>
                  <a:schemeClr val="bg1"/>
                </a:solidFill>
              </a:rPr>
              <a:t> byli především pastevci skotu a válečníci.</a:t>
            </a:r>
          </a:p>
          <a:p>
            <a:pPr algn="just"/>
            <a:r>
              <a:rPr lang="cs-CZ" sz="2000" dirty="0">
                <a:solidFill>
                  <a:schemeClr val="bg1"/>
                </a:solidFill>
              </a:rPr>
              <a:t>V minulosti žili s </a:t>
            </a:r>
            <a:r>
              <a:rPr lang="cs-CZ" sz="2000" dirty="0" err="1">
                <a:solidFill>
                  <a:schemeClr val="bg1"/>
                </a:solidFill>
              </a:rPr>
              <a:t>Huty</a:t>
            </a:r>
            <a:r>
              <a:rPr lang="cs-CZ" sz="2000" dirty="0">
                <a:solidFill>
                  <a:schemeClr val="bg1"/>
                </a:solidFill>
              </a:rPr>
              <a:t>, kteří byli rolníci.</a:t>
            </a:r>
          </a:p>
          <a:p>
            <a:pPr algn="just"/>
            <a:r>
              <a:rPr lang="cs-CZ" sz="2000" dirty="0">
                <a:solidFill>
                  <a:schemeClr val="bg1"/>
                </a:solidFill>
              </a:rPr>
              <a:t>Bojovní </a:t>
            </a:r>
            <a:r>
              <a:rPr lang="cs-CZ" sz="2000" dirty="0" err="1">
                <a:solidFill>
                  <a:schemeClr val="bg1"/>
                </a:solidFill>
              </a:rPr>
              <a:t>Tutsiové</a:t>
            </a:r>
            <a:r>
              <a:rPr lang="cs-CZ" sz="2000" dirty="0">
                <a:solidFill>
                  <a:schemeClr val="bg1"/>
                </a:solidFill>
              </a:rPr>
              <a:t> ovládli </a:t>
            </a:r>
            <a:r>
              <a:rPr lang="cs-CZ" sz="2000" dirty="0" err="1">
                <a:solidFill>
                  <a:schemeClr val="bg1"/>
                </a:solidFill>
              </a:rPr>
              <a:t>Huty</a:t>
            </a:r>
            <a:r>
              <a:rPr lang="cs-CZ" sz="2000" dirty="0">
                <a:solidFill>
                  <a:schemeClr val="bg1"/>
                </a:solidFill>
              </a:rPr>
              <a:t> a </a:t>
            </a:r>
            <a:r>
              <a:rPr lang="cs-CZ" sz="2000" dirty="0" err="1">
                <a:solidFill>
                  <a:schemeClr val="bg1"/>
                </a:solidFill>
              </a:rPr>
              <a:t>Tawy</a:t>
            </a:r>
            <a:r>
              <a:rPr lang="cs-CZ" sz="2000" dirty="0">
                <a:solidFill>
                  <a:schemeClr val="bg1"/>
                </a:solidFill>
              </a:rPr>
              <a:t>, nad nimiž si vytvořili privilegované postavení a z toho následně pramení nenávist </a:t>
            </a:r>
            <a:r>
              <a:rPr lang="cs-CZ" sz="2000" dirty="0" err="1">
                <a:solidFill>
                  <a:schemeClr val="bg1"/>
                </a:solidFill>
              </a:rPr>
              <a:t>Hutů</a:t>
            </a:r>
            <a:r>
              <a:rPr lang="cs-CZ" sz="2000" dirty="0">
                <a:solidFill>
                  <a:schemeClr val="bg1"/>
                </a:solidFill>
              </a:rPr>
              <a:t> k nim.</a:t>
            </a:r>
          </a:p>
          <a:p>
            <a:pPr algn="just"/>
            <a:r>
              <a:rPr lang="cs-CZ" sz="2000" dirty="0">
                <a:solidFill>
                  <a:schemeClr val="bg1"/>
                </a:solidFill>
              </a:rPr>
              <a:t>Zvláštností </a:t>
            </a:r>
            <a:r>
              <a:rPr lang="cs-CZ" sz="2000" dirty="0" err="1">
                <a:solidFill>
                  <a:schemeClr val="bg1"/>
                </a:solidFill>
              </a:rPr>
              <a:t>Tutsiů</a:t>
            </a:r>
            <a:r>
              <a:rPr lang="cs-CZ" sz="2000" dirty="0">
                <a:solidFill>
                  <a:schemeClr val="bg1"/>
                </a:solidFill>
              </a:rPr>
              <a:t> je jejich výška. Průměrná výška u mužů je nad 190 cm.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Genocida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148840"/>
            <a:ext cx="8229600" cy="47091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Rwandskou genocidou můžeme označit masové vyvražďování kmene </a:t>
            </a:r>
            <a:r>
              <a:rPr lang="cs-CZ" dirty="0" err="1"/>
              <a:t>Tutsiů</a:t>
            </a:r>
            <a:r>
              <a:rPr lang="cs-CZ" dirty="0"/>
              <a:t> a umírněných </a:t>
            </a:r>
            <a:r>
              <a:rPr lang="cs-CZ" dirty="0" err="1"/>
              <a:t>Hutů</a:t>
            </a:r>
            <a:endParaRPr lang="cs-CZ" dirty="0"/>
          </a:p>
          <a:p>
            <a:r>
              <a:rPr lang="cs-CZ" dirty="0"/>
              <a:t>Probíhala od dubna do června roku 1994. </a:t>
            </a:r>
          </a:p>
          <a:p>
            <a:r>
              <a:rPr lang="cs-CZ" dirty="0" err="1">
                <a:solidFill>
                  <a:schemeClr val="bg1"/>
                </a:solidFill>
              </a:rPr>
              <a:t>Hutuové</a:t>
            </a:r>
            <a:r>
              <a:rPr lang="cs-CZ" dirty="0">
                <a:solidFill>
                  <a:schemeClr val="bg1"/>
                </a:solidFill>
              </a:rPr>
              <a:t> zavraždili téměř milion obyvatel Rwandy a přes 2,5 milionu lidí bylo vyhnáno ze svých domovů</a:t>
            </a:r>
          </a:p>
          <a:p>
            <a:r>
              <a:rPr lang="cs-CZ" dirty="0">
                <a:solidFill>
                  <a:schemeClr val="bg1"/>
                </a:solidFill>
              </a:rPr>
              <a:t>Symbolem genocidy se stalo rádio a mačeta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/>
              <a:t>Prezident </a:t>
            </a:r>
            <a:r>
              <a:rPr lang="cs-CZ" dirty="0" err="1"/>
              <a:t>Habyarimana</a:t>
            </a:r>
            <a:r>
              <a:rPr lang="cs-CZ" dirty="0"/>
              <a:t> plánoval genocidu od roku 1992. Sestřelením jeho letadla v zemi vypukla vlna nevole a násilí což vyústilo v genocidu.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OSN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OSN měla kontrolovat situaci a dohlížet na dodržování mírové smlouvy z </a:t>
            </a:r>
            <a:r>
              <a:rPr lang="cs-CZ" dirty="0" err="1"/>
              <a:t>Aruše</a:t>
            </a:r>
            <a:r>
              <a:rPr lang="cs-CZ" dirty="0"/>
              <a:t> pod vedením kanadského generála </a:t>
            </a:r>
            <a:r>
              <a:rPr lang="cs-CZ" dirty="0" err="1"/>
              <a:t>Dallaira</a:t>
            </a:r>
            <a:endParaRPr lang="cs-CZ" dirty="0"/>
          </a:p>
          <a:p>
            <a:r>
              <a:rPr lang="cs-CZ" dirty="0"/>
              <a:t>Bylo jich velice málo a nebyli dostatečně vybaveni, aby mohli aktivněji zasahovat</a:t>
            </a:r>
          </a:p>
          <a:p>
            <a:endParaRPr lang="cs-CZ" dirty="0"/>
          </a:p>
          <a:p>
            <a:r>
              <a:rPr lang="cs-CZ" dirty="0"/>
              <a:t>O pomoc bylo žádáno delší dobu, ale nebylo vyhověno</a:t>
            </a:r>
          </a:p>
          <a:p>
            <a:endParaRPr lang="cs-CZ" dirty="0"/>
          </a:p>
          <a:p>
            <a:r>
              <a:rPr lang="cs-CZ" dirty="0" err="1">
                <a:solidFill>
                  <a:schemeClr val="bg1"/>
                </a:solidFill>
              </a:rPr>
              <a:t>Dallaire</a:t>
            </a:r>
            <a:r>
              <a:rPr lang="cs-CZ" dirty="0">
                <a:solidFill>
                  <a:schemeClr val="bg1"/>
                </a:solidFill>
              </a:rPr>
              <a:t> tušil, že se chystají masakry, ale OSN ho nevyslyšelo</a:t>
            </a:r>
          </a:p>
          <a:p>
            <a:r>
              <a:rPr lang="cs-CZ" dirty="0">
                <a:solidFill>
                  <a:schemeClr val="bg1"/>
                </a:solidFill>
              </a:rPr>
              <a:t>Jakmile propukly masakry, </a:t>
            </a:r>
            <a:r>
              <a:rPr lang="cs-CZ" dirty="0" err="1">
                <a:solidFill>
                  <a:schemeClr val="bg1"/>
                </a:solidFill>
              </a:rPr>
              <a:t>Dallaire</a:t>
            </a:r>
            <a:r>
              <a:rPr lang="cs-CZ" dirty="0">
                <a:solidFill>
                  <a:schemeClr val="bg1"/>
                </a:solidFill>
              </a:rPr>
              <a:t> chtěl zakročit, ale jelikož Belgie stáhla své vojáky, nebyla jeho armáda nijak početná. OSN mu nařídila, aby se stáhl ze země. On odmítl a nadále se snažil omezit genocidu.</a:t>
            </a:r>
          </a:p>
          <a:p>
            <a:endParaRPr lang="cs-CZ" dirty="0"/>
          </a:p>
          <a:p>
            <a:r>
              <a:rPr lang="cs-CZ" dirty="0"/>
              <a:t>Po skončení obvinil OSN, že částečně mohla za genocidu kvůli nečinnosti.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lastní 3">
      <a:dk1>
        <a:sysClr val="windowText" lastClr="000000"/>
      </a:dk1>
      <a:lt1>
        <a:sysClr val="window" lastClr="FFFFFF"/>
      </a:lt1>
      <a:dk2>
        <a:srgbClr val="F2F2F2"/>
      </a:dk2>
      <a:lt2>
        <a:srgbClr val="E0E0E2"/>
      </a:lt2>
      <a:accent1>
        <a:srgbClr val="FFFFFF"/>
      </a:accent1>
      <a:accent2>
        <a:srgbClr val="9CB084"/>
      </a:accent2>
      <a:accent3>
        <a:srgbClr val="6BB1C9"/>
      </a:accent3>
      <a:accent4>
        <a:srgbClr val="6585CF"/>
      </a:accent4>
      <a:accent5>
        <a:srgbClr val="A6D0DE"/>
      </a:accent5>
      <a:accent6>
        <a:srgbClr val="C3DFE9"/>
      </a:accent6>
      <a:hlink>
        <a:srgbClr val="3D8DA9"/>
      </a:hlink>
      <a:folHlink>
        <a:srgbClr val="295E70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283</TotalTime>
  <Words>1249</Words>
  <Application>Microsoft Office PowerPoint</Application>
  <PresentationFormat>Předvádění na obrazovce (4:3)</PresentationFormat>
  <Paragraphs>125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Book Antiqua</vt:lpstr>
      <vt:lpstr>Lucida Sans</vt:lpstr>
      <vt:lpstr>Wingdings</vt:lpstr>
      <vt:lpstr>Wingdings 2</vt:lpstr>
      <vt:lpstr>Wingdings 3</vt:lpstr>
      <vt:lpstr>Vrchol</vt:lpstr>
      <vt:lpstr>Prezentace aplikace PowerPoint</vt:lpstr>
      <vt:lpstr>Rwanda</vt:lpstr>
      <vt:lpstr>Mapa</vt:lpstr>
      <vt:lpstr>Rozdělení dle provincií</vt:lpstr>
      <vt:lpstr>Národnostní složení</vt:lpstr>
      <vt:lpstr>Hutuové</vt:lpstr>
      <vt:lpstr>Tutsiové</vt:lpstr>
      <vt:lpstr>Genocida</vt:lpstr>
      <vt:lpstr>Role OSN</vt:lpstr>
      <vt:lpstr>Film Hotel Rwanda</vt:lpstr>
      <vt:lpstr>Film Hotel Rwanda</vt:lpstr>
      <vt:lpstr>Film Hotel Rwanda</vt:lpstr>
      <vt:lpstr>Film Hotel Rwanda</vt:lpstr>
      <vt:lpstr>Film Hotel Rwanda</vt:lpstr>
      <vt:lpstr>Film Hotel Rwanda</vt:lpstr>
      <vt:lpstr>Film Hotel Rwanda</vt:lpstr>
      <vt:lpstr>Děkuji za pozornost!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Marta Goňcová</cp:lastModifiedBy>
  <cp:revision>31</cp:revision>
  <dcterms:created xsi:type="dcterms:W3CDTF">2020-12-29T12:41:16Z</dcterms:created>
  <dcterms:modified xsi:type="dcterms:W3CDTF">2021-01-06T22:25:30Z</dcterms:modified>
</cp:coreProperties>
</file>