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26" r:id="rId2"/>
  </p:sldMasterIdLst>
  <p:sldIdLst>
    <p:sldId id="256" r:id="rId3"/>
    <p:sldId id="275" r:id="rId4"/>
    <p:sldId id="258" r:id="rId5"/>
    <p:sldId id="257" r:id="rId6"/>
    <p:sldId id="259" r:id="rId7"/>
    <p:sldId id="261" r:id="rId8"/>
    <p:sldId id="262" r:id="rId9"/>
    <p:sldId id="274" r:id="rId10"/>
    <p:sldId id="276" r:id="rId11"/>
    <p:sldId id="267" r:id="rId12"/>
    <p:sldId id="269" r:id="rId13"/>
    <p:sldId id="271" r:id="rId14"/>
    <p:sldId id="272" r:id="rId15"/>
    <p:sldId id="277" r:id="rId16"/>
    <p:sldId id="273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9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09:26:54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3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9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2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52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71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68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7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8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79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39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00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17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0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1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6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7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8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24" r:id="rId7"/>
    <p:sldLayoutId id="2147483725" r:id="rId8"/>
    <p:sldLayoutId id="2147483714" r:id="rId9"/>
    <p:sldLayoutId id="2147483715" r:id="rId10"/>
    <p:sldLayoutId id="2147483716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nes.cz/zpravy/zahranicni/pracovali-jsme-18-hodin-a-dostavali-elektricke-soky-rekl-cinsky-otrok.A100531_194311_zahranicni_stf" TargetMode="External"/><Relationship Id="rId3" Type="http://schemas.openxmlformats.org/officeDocument/2006/relationships/hyperlink" Target="https://www.pbs.org/education/blog/9-auspicious-dates-that-shaped-chinas-history" TargetMode="External"/><Relationship Id="rId7" Type="http://schemas.openxmlformats.org/officeDocument/2006/relationships/hyperlink" Target="https://ct24.ceskatelevize.cz/domaci/3173841-jsem-tchaj-wanec-vystrcil-dostal-medaili-za-parlamentni-diplomacii" TargetMode="External"/><Relationship Id="rId2" Type="http://schemas.openxmlformats.org/officeDocument/2006/relationships/hyperlink" Target="https://www.pbs.org/story-china/timeline/#/*/beijing-olymp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imeline_of_Chinese_history" TargetMode="External"/><Relationship Id="rId5" Type="http://schemas.openxmlformats.org/officeDocument/2006/relationships/hyperlink" Target="https://www.bbc.com/news/world-asia-pacific-13017882" TargetMode="External"/><Relationship Id="rId10" Type="http://schemas.openxmlformats.org/officeDocument/2006/relationships/hyperlink" Target="https://www.ceskenoviny.cz/zpravy/asijsko-pacificke-zeme-uzavrely-nejvetsi-dohodu-o-volnem-obchodu/1958627" TargetMode="External"/><Relationship Id="rId4" Type="http://schemas.openxmlformats.org/officeDocument/2006/relationships/hyperlink" Target="https://www.chipublib.org/timeline-of-chinas-modern-history/" TargetMode="External"/><Relationship Id="rId9" Type="http://schemas.openxmlformats.org/officeDocument/2006/relationships/hyperlink" Target="https://zahranicni.ihned.cz/c1-39179160-v-cine-popravili-dva-lidi-zodpovedne-za-lonsky-skandal-se-zavadnym-mleke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CPQNqZ_-CM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A56F70-E3F9-4737-A37E-6BFB1609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5532" y="640080"/>
            <a:ext cx="4196932" cy="3566160"/>
          </a:xfrm>
        </p:spPr>
        <p:txBody>
          <a:bodyPr anchor="b">
            <a:normAutofit/>
          </a:bodyPr>
          <a:lstStyle/>
          <a:p>
            <a:r>
              <a:rPr lang="cs-CZ" sz="8000" dirty="0"/>
              <a:t>CÍNA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62B57F-42E7-4734-B39C-3542686FC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831" y="4636008"/>
            <a:ext cx="4198634" cy="1572768"/>
          </a:xfrm>
        </p:spPr>
        <p:txBody>
          <a:bodyPr>
            <a:normAutofit/>
          </a:bodyPr>
          <a:lstStyle/>
          <a:p>
            <a:r>
              <a:rPr lang="cs-CZ" dirty="0"/>
              <a:t>Zuzana Miková 430075 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B115ED86-2886-4E40-99CC-E59790AF8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6" r="7457" b="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4326382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9A652"/>
          </a:solidFill>
          <a:ln w="38100" cap="rnd">
            <a:solidFill>
              <a:srgbClr val="D9A65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4805D8-6A37-4CC5-83DC-8BA0C383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489" y="2626588"/>
            <a:ext cx="5429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4DD220-CD68-4FEA-B222-AABBA4B7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cs-CZ" sz="6000"/>
              <a:t>Tchaj-wan</a:t>
            </a:r>
            <a:endParaRPr lang="en-US" sz="6000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8100" cap="rnd">
            <a:solidFill>
              <a:srgbClr val="FF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2C43782-67A1-4034-B648-29CD5DF57827}"/>
              </a:ext>
            </a:extLst>
          </p:cNvPr>
          <p:cNvSpPr txBox="1"/>
          <p:nvPr/>
        </p:nvSpPr>
        <p:spPr>
          <a:xfrm>
            <a:off x="640080" y="2872899"/>
            <a:ext cx="4588868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1600" dirty="0">
                <a:latin typeface="Palatino Linotype" panose="02040502050505030304" pitchFamily="18" charset="0"/>
              </a:rPr>
              <a:t>O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ficiální</a:t>
            </a:r>
            <a:r>
              <a:rPr lang="en-US" altLang="cs-CZ" sz="1600" dirty="0">
                <a:latin typeface="Palatino Linotype" panose="02040502050505030304" pitchFamily="18" charset="0"/>
              </a:rPr>
              <a:t> 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jméno</a:t>
            </a:r>
            <a:r>
              <a:rPr lang="en-US" altLang="cs-CZ" sz="1600" dirty="0">
                <a:latin typeface="Palatino Linotype" panose="02040502050505030304" pitchFamily="18" charset="0"/>
              </a:rPr>
              <a:t> 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tohoto</a:t>
            </a:r>
            <a:r>
              <a:rPr lang="en-US" altLang="cs-CZ" sz="1600" dirty="0">
                <a:latin typeface="Palatino Linotype" panose="02040502050505030304" pitchFamily="18" charset="0"/>
              </a:rPr>
              <a:t> 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státního</a:t>
            </a:r>
            <a:r>
              <a:rPr lang="en-US" altLang="cs-CZ" sz="1600" dirty="0">
                <a:latin typeface="Palatino Linotype" panose="02040502050505030304" pitchFamily="18" charset="0"/>
              </a:rPr>
              <a:t> 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útvaru</a:t>
            </a:r>
            <a:r>
              <a:rPr lang="en-US" altLang="cs-CZ" sz="1600" dirty="0">
                <a:latin typeface="Palatino Linotype" panose="02040502050505030304" pitchFamily="18" charset="0"/>
              </a:rPr>
              <a:t> je </a:t>
            </a:r>
            <a:r>
              <a:rPr lang="cs-CZ" altLang="cs-CZ" sz="1600" dirty="0">
                <a:latin typeface="Palatino Linotype" panose="02040502050505030304" pitchFamily="18" charset="0"/>
              </a:rPr>
              <a:t> 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Čínská</a:t>
            </a:r>
            <a:r>
              <a:rPr lang="en-US" altLang="cs-CZ" sz="1600" dirty="0">
                <a:latin typeface="Palatino Linotype" panose="02040502050505030304" pitchFamily="18" charset="0"/>
              </a:rPr>
              <a:t> 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republika</a:t>
            </a:r>
            <a:endParaRPr lang="en-US" altLang="cs-CZ" sz="1600" dirty="0">
              <a:latin typeface="Palatino Linotype" panose="02040502050505030304" pitchFamily="18" charset="0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1600" dirty="0">
                <a:latin typeface="Palatino Linotype" panose="02040502050505030304" pitchFamily="18" charset="0"/>
              </a:rPr>
              <a:t>N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ezávislost</a:t>
            </a:r>
            <a:r>
              <a:rPr lang="en-US" altLang="cs-CZ" sz="1600" dirty="0">
                <a:latin typeface="Palatino Linotype" panose="02040502050505030304" pitchFamily="18" charset="0"/>
              </a:rPr>
              <a:t> 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na</a:t>
            </a:r>
            <a:r>
              <a:rPr lang="en-US" altLang="cs-CZ" sz="1600" dirty="0">
                <a:latin typeface="Palatino Linotype" panose="02040502050505030304" pitchFamily="18" charset="0"/>
              </a:rPr>
              <a:t> 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kontinentu</a:t>
            </a:r>
            <a:r>
              <a:rPr lang="en-US" altLang="cs-CZ" sz="1600" dirty="0">
                <a:latin typeface="Palatino Linotype" panose="02040502050505030304" pitchFamily="18" charset="0"/>
              </a:rPr>
              <a:t> 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si</a:t>
            </a:r>
            <a:r>
              <a:rPr lang="en-US" altLang="cs-CZ" sz="1600" dirty="0">
                <a:latin typeface="Palatino Linotype" panose="02040502050505030304" pitchFamily="18" charset="0"/>
              </a:rPr>
              <a:t> 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dochoval</a:t>
            </a:r>
            <a:r>
              <a:rPr lang="en-US" altLang="cs-CZ" sz="1600" dirty="0">
                <a:latin typeface="Palatino Linotype" panose="02040502050505030304" pitchFamily="18" charset="0"/>
              </a:rPr>
              <a:t> 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až</a:t>
            </a:r>
            <a:r>
              <a:rPr lang="en-US" altLang="cs-CZ" sz="1600" dirty="0">
                <a:latin typeface="Palatino Linotype" panose="02040502050505030304" pitchFamily="18" charset="0"/>
              </a:rPr>
              <a:t> </a:t>
            </a:r>
            <a:r>
              <a:rPr lang="cs-CZ" altLang="cs-CZ" sz="1600" dirty="0">
                <a:latin typeface="Palatino Linotype" panose="02040502050505030304" pitchFamily="18" charset="0"/>
              </a:rPr>
              <a:t>    </a:t>
            </a:r>
            <a:r>
              <a:rPr lang="en-US" altLang="cs-CZ" sz="1600" dirty="0" err="1">
                <a:latin typeface="Palatino Linotype" panose="02040502050505030304" pitchFamily="18" charset="0"/>
              </a:rPr>
              <a:t>dodnes</a:t>
            </a:r>
            <a:endParaRPr lang="cs-CZ" altLang="cs-CZ" sz="1600" dirty="0">
              <a:latin typeface="Palatino Linotype" panose="02040502050505030304" pitchFamily="18" charset="0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1600" dirty="0">
                <a:latin typeface="Palatino Linotype" panose="02040502050505030304" pitchFamily="18" charset="0"/>
              </a:rPr>
              <a:t>Pouze Vatikánem uznán jako samostatný stát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1600" dirty="0">
                <a:latin typeface="Palatino Linotype" panose="02040502050505030304" pitchFamily="18" charset="0"/>
              </a:rPr>
              <a:t>USA pouze do 1979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1600" dirty="0">
                <a:latin typeface="Palatino Linotype" panose="02040502050505030304" pitchFamily="18" charset="0"/>
              </a:rPr>
              <a:t>Není členem OSN, ani WHO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1600" dirty="0">
                <a:latin typeface="Palatino Linotype" panose="02040502050505030304" pitchFamily="18" charset="0"/>
              </a:rPr>
              <a:t>Výrok předsedy Senátu ČR Miloše Vystrčila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9CBCDE-94F4-48CA-99B7-17E14E32F7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E853C0F-F6B7-40D1-9076-A2F494F20DC6}"/>
              </a:ext>
            </a:extLst>
          </p:cNvPr>
          <p:cNvSpPr txBox="1"/>
          <p:nvPr/>
        </p:nvSpPr>
        <p:spPr>
          <a:xfrm>
            <a:off x="5843637" y="4001755"/>
            <a:ext cx="60612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1" dirty="0">
                <a:effectLst/>
                <a:latin typeface="Palatino Linotype" panose="02040502050505030304" pitchFamily="18" charset="0"/>
              </a:rPr>
              <a:t>„Dovolte mi tedy nyní, abych i já vyslovil osobně svoji podporu Tchaj-wanu a nejvyšší hodnotě svobody, abych skončil své vystoupení tady u vás v Legislativním dvoře, tady u vás na Tchaj-wanu, možná skromnějším, ale stejně důrazným prohlášením: Jsem Tchajwanec. </a:t>
            </a:r>
            <a:r>
              <a:rPr lang="cs-CZ" b="0" i="1" dirty="0" err="1">
                <a:effectLst/>
                <a:latin typeface="Palatino Linotype" panose="02040502050505030304" pitchFamily="18" charset="0"/>
              </a:rPr>
              <a:t>Wo</a:t>
            </a:r>
            <a:r>
              <a:rPr lang="cs-CZ" b="0" i="1" dirty="0">
                <a:effectLst/>
                <a:latin typeface="Palatino Linotype" panose="02040502050505030304" pitchFamily="18" charset="0"/>
              </a:rPr>
              <a:t> </a:t>
            </a:r>
            <a:r>
              <a:rPr lang="cs-CZ" b="0" i="1" dirty="0" err="1">
                <a:effectLst/>
                <a:latin typeface="Palatino Linotype" panose="02040502050505030304" pitchFamily="18" charset="0"/>
              </a:rPr>
              <a:t>shi</a:t>
            </a:r>
            <a:r>
              <a:rPr lang="cs-CZ" b="0" i="1" dirty="0">
                <a:effectLst/>
                <a:latin typeface="Palatino Linotype" panose="02040502050505030304" pitchFamily="18" charset="0"/>
              </a:rPr>
              <a:t> Taiwan </a:t>
            </a:r>
            <a:r>
              <a:rPr lang="cs-CZ" b="0" i="1" dirty="0" err="1">
                <a:effectLst/>
                <a:latin typeface="Palatino Linotype" panose="02040502050505030304" pitchFamily="18" charset="0"/>
              </a:rPr>
              <a:t>ren</a:t>
            </a:r>
            <a:r>
              <a:rPr lang="cs-CZ" b="0" i="1" dirty="0">
                <a:effectLst/>
                <a:latin typeface="Palatino Linotype" panose="02040502050505030304" pitchFamily="18" charset="0"/>
              </a:rPr>
              <a:t>.“</a:t>
            </a:r>
            <a:endParaRPr lang="cs-CZ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7A849F-D2B5-4298-B099-0A2A0FE8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r>
              <a:rPr lang="cs-CZ" sz="6000" dirty="0"/>
              <a:t>Tibet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3A3AF-4EA3-4007-9684-FDD7BEFE5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r="17115" b="3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6FE07"/>
          </a:solidFill>
          <a:ln w="38100" cap="rnd">
            <a:solidFill>
              <a:srgbClr val="F6FE0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86F9E7-3243-4D87-B14E-76327023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164618"/>
            <a:ext cx="4584921" cy="3021497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300" dirty="0">
                <a:latin typeface="Palatino Linotype" panose="02040502050505030304" pitchFamily="18" charset="0"/>
              </a:rPr>
              <a:t> </a:t>
            </a:r>
            <a:r>
              <a:rPr lang="en-GB" altLang="cs-CZ" sz="1300" dirty="0" err="1">
                <a:latin typeface="Palatino Linotype" panose="02040502050505030304" pitchFamily="18" charset="0"/>
              </a:rPr>
              <a:t>provincie</a:t>
            </a:r>
            <a:r>
              <a:rPr lang="en-GB" altLang="cs-CZ" sz="1300" dirty="0">
                <a:latin typeface="Palatino Linotype" panose="02040502050505030304" pitchFamily="18" charset="0"/>
              </a:rPr>
              <a:t> </a:t>
            </a:r>
            <a:r>
              <a:rPr lang="en-GB" altLang="cs-CZ" sz="1300" dirty="0" err="1">
                <a:latin typeface="Palatino Linotype" panose="02040502050505030304" pitchFamily="18" charset="0"/>
              </a:rPr>
              <a:t>Čínské</a:t>
            </a:r>
            <a:r>
              <a:rPr lang="en-GB" altLang="cs-CZ" sz="1300" dirty="0">
                <a:latin typeface="Palatino Linotype" panose="02040502050505030304" pitchFamily="18" charset="0"/>
              </a:rPr>
              <a:t> </a:t>
            </a:r>
            <a:r>
              <a:rPr lang="en-GB" altLang="cs-CZ" sz="1300" dirty="0" err="1">
                <a:latin typeface="Palatino Linotype" panose="02040502050505030304" pitchFamily="18" charset="0"/>
              </a:rPr>
              <a:t>lidové</a:t>
            </a:r>
            <a:r>
              <a:rPr lang="en-GB" altLang="cs-CZ" sz="1300" dirty="0">
                <a:latin typeface="Palatino Linotype" panose="02040502050505030304" pitchFamily="18" charset="0"/>
              </a:rPr>
              <a:t> </a:t>
            </a:r>
            <a:r>
              <a:rPr lang="en-GB" altLang="cs-CZ" sz="1300" dirty="0" err="1">
                <a:latin typeface="Palatino Linotype" panose="02040502050505030304" pitchFamily="18" charset="0"/>
              </a:rPr>
              <a:t>republiky</a:t>
            </a:r>
            <a:endParaRPr lang="cs-CZ" altLang="cs-CZ" sz="13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sz="1300" dirty="0">
                <a:latin typeface="Palatino Linotype" panose="02040502050505030304" pitchFamily="18" charset="0"/>
              </a:rPr>
              <a:t>Střídání mongolské a čínské nadvlády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sz="1300" dirty="0">
                <a:latin typeface="Palatino Linotype" panose="02040502050505030304" pitchFamily="18" charset="0"/>
              </a:rPr>
              <a:t>1913 si vyhlásil Tibet nezávislost, avšak bez souhlasu Číny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sz="1300" dirty="0">
                <a:latin typeface="Palatino Linotype" panose="02040502050505030304" pitchFamily="18" charset="0"/>
              </a:rPr>
              <a:t>Někdy spojován s územím Bhútánu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sz="1300" dirty="0">
                <a:latin typeface="Palatino Linotype" panose="02040502050505030304" pitchFamily="18" charset="0"/>
              </a:rPr>
              <a:t>2009 protest proti čínské politice vůči Tibeťanům – </a:t>
            </a:r>
            <a:r>
              <a:rPr lang="cs-CZ" sz="1300" dirty="0" err="1">
                <a:latin typeface="Palatino Linotype" panose="02040502050505030304" pitchFamily="18" charset="0"/>
              </a:rPr>
              <a:t>sebeupalování</a:t>
            </a:r>
            <a:endParaRPr lang="cs-CZ" sz="13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sz="1300" dirty="0">
                <a:latin typeface="Palatino Linotype" panose="02040502050505030304" pitchFamily="18" charset="0"/>
              </a:rPr>
              <a:t>2012 uvězněni v provincii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sz="1300" dirty="0">
                <a:latin typeface="Palatino Linotype" panose="02040502050505030304" pitchFamily="18" charset="0"/>
              </a:rPr>
              <a:t>2016 ničení klášterů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sz="1300" dirty="0">
                <a:latin typeface="Palatino Linotype" panose="02040502050505030304" pitchFamily="18" charset="0"/>
              </a:rPr>
              <a:t>2018 globální podpora Tibetu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sz="1300" dirty="0">
                <a:latin typeface="Palatino Linotype" panose="02040502050505030304" pitchFamily="18" charset="0"/>
              </a:rPr>
              <a:t>Tibetský dalajláma žije v exilu v </a:t>
            </a:r>
            <a:r>
              <a:rPr lang="cs-CZ" sz="1300" dirty="0" err="1">
                <a:latin typeface="Palatino Linotype" panose="02040502050505030304" pitchFamily="18" charset="0"/>
              </a:rPr>
              <a:t>Dharamsale</a:t>
            </a:r>
            <a:r>
              <a:rPr lang="cs-CZ" sz="1300" dirty="0">
                <a:latin typeface="Palatino Linotype" panose="02040502050505030304" pitchFamily="18" charset="0"/>
              </a:rPr>
              <a:t> v indickém státě </a:t>
            </a:r>
            <a:r>
              <a:rPr lang="cs-CZ" sz="1300" dirty="0" err="1">
                <a:latin typeface="Palatino Linotype" panose="02040502050505030304" pitchFamily="18" charset="0"/>
              </a:rPr>
              <a:t>Himáčalpradéš</a:t>
            </a:r>
            <a:r>
              <a:rPr lang="cs-CZ" sz="13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65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D088ED-37B4-42CD-9CE1-66392950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altLang="cs-CZ" sz="7200"/>
              <a:t>Hongkong</a:t>
            </a:r>
            <a:endParaRPr lang="cs-CZ" sz="720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E1000"/>
          </a:solidFill>
          <a:ln w="38100" cap="rnd">
            <a:solidFill>
              <a:srgbClr val="FE1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CF3D3E-FA8C-4DD9-B9BC-59F0B86E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800" err="1">
                <a:latin typeface="Palatino Linotype" panose="02040502050505030304" pitchFamily="18" charset="0"/>
              </a:rPr>
              <a:t>zvláštní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administrativní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zóna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Čínské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lidové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republiky</a:t>
            </a:r>
            <a:endParaRPr lang="en-GB" altLang="cs-CZ" sz="180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800">
                <a:latin typeface="Palatino Linotype" panose="02040502050505030304" pitchFamily="18" charset="0"/>
              </a:rPr>
              <a:t>toto </a:t>
            </a:r>
            <a:r>
              <a:rPr lang="en-GB" altLang="cs-CZ" sz="1800" err="1">
                <a:latin typeface="Palatino Linotype" panose="02040502050505030304" pitchFamily="18" charset="0"/>
              </a:rPr>
              <a:t>území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má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vysoký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stupeň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autonomie</a:t>
            </a:r>
            <a:r>
              <a:rPr lang="en-GB" altLang="cs-CZ" sz="1800">
                <a:latin typeface="Palatino Linotype" panose="02040502050505030304" pitchFamily="18" charset="0"/>
              </a:rPr>
              <a:t>, Peking </a:t>
            </a:r>
            <a:r>
              <a:rPr lang="en-GB" altLang="cs-CZ" sz="1800" err="1">
                <a:latin typeface="Palatino Linotype" panose="02040502050505030304" pitchFamily="18" charset="0"/>
              </a:rPr>
              <a:t>zodpovídá</a:t>
            </a:r>
            <a:r>
              <a:rPr lang="en-GB" altLang="cs-CZ" sz="1800">
                <a:latin typeface="Palatino Linotype" panose="02040502050505030304" pitchFamily="18" charset="0"/>
              </a:rPr>
              <a:t> za </a:t>
            </a:r>
            <a:r>
              <a:rPr lang="en-GB" altLang="cs-CZ" sz="1800" err="1">
                <a:latin typeface="Palatino Linotype" panose="02040502050505030304" pitchFamily="18" charset="0"/>
              </a:rPr>
              <a:t>mezinárodní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politiku</a:t>
            </a:r>
            <a:r>
              <a:rPr lang="en-GB" altLang="cs-CZ" sz="1800">
                <a:latin typeface="Palatino Linotype" panose="02040502050505030304" pitchFamily="18" charset="0"/>
              </a:rPr>
              <a:t> a </a:t>
            </a:r>
            <a:r>
              <a:rPr lang="en-GB" altLang="cs-CZ" sz="1800" err="1">
                <a:latin typeface="Palatino Linotype" panose="02040502050505030304" pitchFamily="18" charset="0"/>
              </a:rPr>
              <a:t>ozbrojené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síly</a:t>
            </a:r>
            <a:endParaRPr lang="en-GB" altLang="cs-CZ" sz="180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800" err="1">
                <a:latin typeface="Palatino Linotype" panose="02040502050505030304" pitchFamily="18" charset="0"/>
              </a:rPr>
              <a:t>součástí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Čínského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území</a:t>
            </a:r>
            <a:r>
              <a:rPr lang="en-GB" altLang="cs-CZ" sz="1800">
                <a:latin typeface="Palatino Linotype" panose="02040502050505030304" pitchFamily="18" charset="0"/>
              </a:rPr>
              <a:t> se </a:t>
            </a:r>
            <a:r>
              <a:rPr lang="en-GB" altLang="cs-CZ" sz="1800" err="1">
                <a:latin typeface="Palatino Linotype" panose="02040502050505030304" pitchFamily="18" charset="0"/>
              </a:rPr>
              <a:t>stal</a:t>
            </a:r>
            <a:r>
              <a:rPr lang="en-GB" altLang="cs-CZ" sz="1800">
                <a:latin typeface="Palatino Linotype" panose="02040502050505030304" pitchFamily="18" charset="0"/>
              </a:rPr>
              <a:t> po </a:t>
            </a:r>
            <a:r>
              <a:rPr lang="en-GB" altLang="cs-CZ" sz="1800" err="1">
                <a:latin typeface="Palatino Linotype" panose="02040502050505030304" pitchFamily="18" charset="0"/>
              </a:rPr>
              <a:t>podepsání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Čínsko-britského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společného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prohlášení</a:t>
            </a:r>
            <a:r>
              <a:rPr lang="en-GB" altLang="cs-CZ" sz="1800">
                <a:latin typeface="Palatino Linotype" panose="02040502050505030304" pitchFamily="18" charset="0"/>
              </a:rPr>
              <a:t> – 19. 12. 1984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800">
                <a:latin typeface="Palatino Linotype" panose="02040502050505030304" pitchFamily="18" charset="0"/>
              </a:rPr>
              <a:t>1. 7.1997 – Hongkong – </a:t>
            </a:r>
            <a:r>
              <a:rPr lang="en-GB" altLang="cs-CZ" sz="1800" err="1">
                <a:latin typeface="Palatino Linotype" panose="02040502050505030304" pitchFamily="18" charset="0"/>
              </a:rPr>
              <a:t>zvláštní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administrativní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zóna</a:t>
            </a:r>
            <a:r>
              <a:rPr lang="en-GB" altLang="cs-CZ" sz="1800">
                <a:latin typeface="Palatino Linotype" panose="02040502050505030304" pitchFamily="18" charset="0"/>
              </a:rPr>
              <a:t> ČLR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800" err="1">
                <a:latin typeface="Palatino Linotype" panose="02040502050505030304" pitchFamily="18" charset="0"/>
              </a:rPr>
              <a:t>Čína</a:t>
            </a:r>
            <a:r>
              <a:rPr lang="en-GB" altLang="cs-CZ" sz="1800">
                <a:latin typeface="Palatino Linotype" panose="02040502050505030304" pitchFamily="18" charset="0"/>
              </a:rPr>
              <a:t> se </a:t>
            </a:r>
            <a:r>
              <a:rPr lang="en-GB" altLang="cs-CZ" sz="1800" err="1">
                <a:latin typeface="Palatino Linotype" panose="02040502050505030304" pitchFamily="18" charset="0"/>
              </a:rPr>
              <a:t>na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padesát</a:t>
            </a:r>
            <a:r>
              <a:rPr lang="en-GB" altLang="cs-CZ" sz="1800">
                <a:latin typeface="Palatino Linotype" panose="02040502050505030304" pitchFamily="18" charset="0"/>
              </a:rPr>
              <a:t> let </a:t>
            </a:r>
            <a:r>
              <a:rPr lang="en-GB" altLang="cs-CZ" sz="1800" err="1">
                <a:latin typeface="Palatino Linotype" panose="02040502050505030304" pitchFamily="18" charset="0"/>
              </a:rPr>
              <a:t>zavázala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nezasahovat</a:t>
            </a:r>
            <a:r>
              <a:rPr lang="en-GB" altLang="cs-CZ" sz="1800">
                <a:latin typeface="Palatino Linotype" panose="02040502050505030304" pitchFamily="18" charset="0"/>
              </a:rPr>
              <a:t> do </a:t>
            </a:r>
            <a:r>
              <a:rPr lang="en-GB" altLang="cs-CZ" sz="1800" err="1">
                <a:latin typeface="Palatino Linotype" panose="02040502050505030304" pitchFamily="18" charset="0"/>
              </a:rPr>
              <a:t>tamního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kapitalistického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systému</a:t>
            </a:r>
            <a:r>
              <a:rPr lang="en-GB" altLang="cs-CZ" sz="1800">
                <a:latin typeface="Palatino Linotype" panose="02040502050505030304" pitchFamily="18" charset="0"/>
              </a:rPr>
              <a:t> a </a:t>
            </a:r>
            <a:r>
              <a:rPr lang="en-GB" altLang="cs-CZ" sz="1800" err="1">
                <a:latin typeface="Palatino Linotype" panose="02040502050505030304" pitchFamily="18" charset="0"/>
              </a:rPr>
              <a:t>životního</a:t>
            </a:r>
            <a:r>
              <a:rPr lang="en-GB" altLang="cs-CZ" sz="1800">
                <a:latin typeface="Palatino Linotype" panose="02040502050505030304" pitchFamily="18" charset="0"/>
              </a:rPr>
              <a:t> </a:t>
            </a:r>
            <a:r>
              <a:rPr lang="en-GB" altLang="cs-CZ" sz="1800" err="1">
                <a:latin typeface="Palatino Linotype" panose="02040502050505030304" pitchFamily="18" charset="0"/>
              </a:rPr>
              <a:t>stylu</a:t>
            </a:r>
            <a:endParaRPr lang="en-GB" altLang="cs-CZ" sz="180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endParaRPr lang="cs-CZ" sz="18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864E7F1-EDEE-4DA5-8640-6D8A9DE6B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9" r="27190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31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9987BA-E7BD-4B34-A00F-DED2BA12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altLang="cs-CZ" sz="6600"/>
              <a:t>Macao</a:t>
            </a:r>
            <a:endParaRPr lang="cs-CZ" sz="660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ACF16"/>
          </a:solidFill>
          <a:ln w="38100" cap="rnd">
            <a:solidFill>
              <a:srgbClr val="FACF1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5D2A85-7827-453A-B520-31C95F17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500" dirty="0" err="1">
                <a:latin typeface="Palatino Linotype" panose="02040502050505030304" pitchFamily="18" charset="0"/>
              </a:rPr>
              <a:t>bývalá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portugalská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kolonie</a:t>
            </a:r>
            <a:endParaRPr lang="en-GB" altLang="cs-CZ" sz="15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500" dirty="0" err="1">
                <a:latin typeface="Palatino Linotype" panose="02040502050505030304" pitchFamily="18" charset="0"/>
              </a:rPr>
              <a:t>Čínská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lidová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republika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usilovala</a:t>
            </a:r>
            <a:r>
              <a:rPr lang="en-GB" altLang="cs-CZ" sz="1500" dirty="0">
                <a:latin typeface="Palatino Linotype" panose="02040502050505030304" pitchFamily="18" charset="0"/>
              </a:rPr>
              <a:t> o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obnovení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své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suverenity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nad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Macaem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500" dirty="0">
                <a:latin typeface="Palatino Linotype" panose="02040502050505030304" pitchFamily="18" charset="0"/>
              </a:rPr>
              <a:t>od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roku</a:t>
            </a:r>
            <a:r>
              <a:rPr lang="en-GB" altLang="cs-CZ" sz="1500" dirty="0">
                <a:latin typeface="Palatino Linotype" panose="02040502050505030304" pitchFamily="18" charset="0"/>
              </a:rPr>
              <a:t> 1999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zvláštní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administrativní</a:t>
            </a:r>
            <a:r>
              <a:rPr lang="en-GB" altLang="cs-CZ" sz="1500" dirty="0">
                <a:latin typeface="Palatino Linotype" panose="02040502050505030304" pitchFamily="18" charset="0"/>
              </a:rPr>
              <a:t> oblast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Čínské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lidové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republiky</a:t>
            </a:r>
            <a:endParaRPr lang="en-GB" altLang="cs-CZ" sz="15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500" dirty="0" err="1">
                <a:latin typeface="Palatino Linotype" panose="02040502050505030304" pitchFamily="18" charset="0"/>
              </a:rPr>
              <a:t>stejně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jako</a:t>
            </a:r>
            <a:r>
              <a:rPr lang="en-GB" altLang="cs-CZ" sz="1500" dirty="0">
                <a:latin typeface="Palatino Linotype" panose="02040502050505030304" pitchFamily="18" charset="0"/>
              </a:rPr>
              <a:t> v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Hongkongu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zde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Čína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dodržuje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následující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principy</a:t>
            </a:r>
            <a:r>
              <a:rPr lang="en-GB" altLang="cs-CZ" sz="1500" dirty="0">
                <a:latin typeface="Palatino Linotype" panose="02040502050505030304" pitchFamily="18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500" dirty="0">
                <a:latin typeface="Palatino Linotype" panose="02040502050505030304" pitchFamily="18" charset="0"/>
              </a:rPr>
              <a:t> „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jedna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země</a:t>
            </a:r>
            <a:r>
              <a:rPr lang="en-GB" altLang="cs-CZ" sz="1500" dirty="0">
                <a:latin typeface="Palatino Linotype" panose="02040502050505030304" pitchFamily="18" charset="0"/>
              </a:rPr>
              <a:t>,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dva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systémy</a:t>
            </a:r>
            <a:r>
              <a:rPr lang="en-GB" altLang="cs-CZ" sz="1500" dirty="0">
                <a:latin typeface="Palatino Linotype" panose="02040502050505030304" pitchFamily="18" charset="0"/>
              </a:rPr>
              <a:t>“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500" dirty="0">
                <a:latin typeface="Palatino Linotype" panose="02040502050505030304" pitchFamily="18" charset="0"/>
              </a:rPr>
              <a:t>„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správa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Macaa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obyvateli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Macaa</a:t>
            </a:r>
            <a:r>
              <a:rPr lang="en-GB" altLang="cs-CZ" sz="1500" dirty="0">
                <a:latin typeface="Palatino Linotype" panose="02040502050505030304" pitchFamily="18" charset="0"/>
              </a:rPr>
              <a:t>“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1500" dirty="0">
                <a:latin typeface="Palatino Linotype" panose="02040502050505030304" pitchFamily="18" charset="0"/>
              </a:rPr>
              <a:t>„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vysoký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stupeň</a:t>
            </a:r>
            <a:r>
              <a:rPr lang="en-GB" altLang="cs-CZ" sz="1500" dirty="0">
                <a:latin typeface="Palatino Linotype" panose="02040502050505030304" pitchFamily="18" charset="0"/>
              </a:rPr>
              <a:t> </a:t>
            </a:r>
            <a:r>
              <a:rPr lang="en-GB" altLang="cs-CZ" sz="1500" dirty="0" err="1">
                <a:latin typeface="Palatino Linotype" panose="02040502050505030304" pitchFamily="18" charset="0"/>
              </a:rPr>
              <a:t>autonomie</a:t>
            </a:r>
            <a:r>
              <a:rPr lang="en-GB" altLang="cs-CZ" sz="1500" dirty="0">
                <a:latin typeface="Palatino Linotype" panose="02040502050505030304" pitchFamily="18" charset="0"/>
              </a:rPr>
              <a:t>“</a:t>
            </a:r>
          </a:p>
          <a:p>
            <a:pPr>
              <a:lnSpc>
                <a:spcPct val="100000"/>
              </a:lnSpc>
            </a:pPr>
            <a:endParaRPr lang="cs-CZ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29757-5D29-48F0-8716-5DCB9AEA1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r="1654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11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Flag of China - Wikipedia">
            <a:extLst>
              <a:ext uri="{FF2B5EF4-FFF2-40B4-BE49-F238E27FC236}">
                <a16:creationId xmlns:a16="http://schemas.microsoft.com/office/drawing/2014/main" id="{ADC6907E-EE3D-4AF8-9C44-789CF1F97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-2" y="10"/>
            <a:ext cx="121920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FFD800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2EEF3E-E832-4DFC-8CB8-3856FDE7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78" y="3732208"/>
            <a:ext cx="4574851" cy="139021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 dirty="0">
                <a:solidFill>
                  <a:schemeClr val="bg1"/>
                </a:solidFill>
              </a:rPr>
              <a:t>Dekuji za pozornost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6EC6E5-EE3D-407B-B2C7-3C825E88F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085" y="4537710"/>
            <a:ext cx="174747" cy="1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0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DFB4E-B6A8-4538-B2FC-A7E4ADA8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E0438-6D64-4F76-80E3-608502E4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https://www.pbs.org/story-china/timeline/#/*/beijing-olympics</a:t>
            </a:r>
            <a:endParaRPr lang="cs-CZ" dirty="0"/>
          </a:p>
          <a:p>
            <a:r>
              <a:rPr lang="cs-CZ" dirty="0">
                <a:hlinkClick r:id="rId3"/>
              </a:rPr>
              <a:t>https://www.pbs.org/education/blog/9-auspicious-dates-that-shaped-chinas-history</a:t>
            </a:r>
            <a:endParaRPr lang="cs-CZ" dirty="0"/>
          </a:p>
          <a:p>
            <a:r>
              <a:rPr lang="cs-CZ" dirty="0">
                <a:hlinkClick r:id="rId4"/>
              </a:rPr>
              <a:t>https://www.chipublib.org/timeline-of-chinas-modern-history/</a:t>
            </a:r>
            <a:endParaRPr lang="cs-CZ" dirty="0"/>
          </a:p>
          <a:p>
            <a:r>
              <a:rPr lang="cs-CZ" dirty="0">
                <a:hlinkClick r:id="rId5"/>
              </a:rPr>
              <a:t>https://www.bbc.com/news/world-asia-pacific-13017882</a:t>
            </a:r>
            <a:endParaRPr lang="cs-CZ" dirty="0"/>
          </a:p>
          <a:p>
            <a:r>
              <a:rPr lang="cs-CZ" dirty="0">
                <a:hlinkClick r:id="rId6"/>
              </a:rPr>
              <a:t>https://en.wikipedia.org/wiki/Timeline_of_Chinese_history</a:t>
            </a:r>
            <a:endParaRPr lang="cs-CZ" dirty="0"/>
          </a:p>
          <a:p>
            <a:r>
              <a:rPr lang="cs-CZ" dirty="0">
                <a:hlinkClick r:id="rId7"/>
              </a:rPr>
              <a:t>https://ct24.ceskatelevize.cz/domaci/3173841-jsem-tchaj-wanec-vystrcil-dostal-medaili-za-parlamentni-diplomacii</a:t>
            </a:r>
            <a:endParaRPr lang="cs-CZ" dirty="0"/>
          </a:p>
          <a:p>
            <a:r>
              <a:rPr lang="cs-CZ" dirty="0">
                <a:hlinkClick r:id="rId8"/>
              </a:rPr>
              <a:t>https://www.idnes.cz/zpravy/zahranicni/pracovali-jsme-18-hodin-a-dostavali-elektricke-soky-rekl-cinsky-otrok.A100531_194311_zahranicni_stf</a:t>
            </a:r>
            <a:endParaRPr lang="cs-CZ" dirty="0"/>
          </a:p>
          <a:p>
            <a:r>
              <a:rPr lang="cs-CZ" dirty="0">
                <a:hlinkClick r:id="rId9"/>
              </a:rPr>
              <a:t>https://zahranicni.ihned.cz/c1-39179160-v-cine-popravili-dva-lidi-zodpovedne-za-lonsky-skandal-se-zavadnym-mlekem</a:t>
            </a:r>
            <a:endParaRPr lang="cs-CZ" dirty="0"/>
          </a:p>
          <a:p>
            <a:r>
              <a:rPr lang="cs-CZ" dirty="0">
                <a:hlinkClick r:id="rId10"/>
              </a:rPr>
              <a:t>https://www.ceskenoviny.cz/zpravy/asijsko-pacificke-zeme-uzavrely-nejvetsi-dohodu-o-volnem-obchodu/1958627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5D7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669E87-35CA-42CE-A7DD-25CB82B1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600" dirty="0" err="1">
                <a:solidFill>
                  <a:srgbClr val="FFFFFF"/>
                </a:solidFill>
              </a:rPr>
              <a:t>Welcome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édium 3" title="CHINA IN 1 MINUTE, BEIJING pt. 2">
            <a:hlinkClick r:id="" action="ppaction://media"/>
            <a:extLst>
              <a:ext uri="{FF2B5EF4-FFF2-40B4-BE49-F238E27FC236}">
                <a16:creationId xmlns:a16="http://schemas.microsoft.com/office/drawing/2014/main" id="{CAD2A33E-0A41-441E-A917-1FBD53A2669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1243" y="1988327"/>
            <a:ext cx="7962929" cy="44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6C1FB2-1367-41C5-B10A-2BA94451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7200"/>
              <a:t>Základní informace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FCA8F"/>
          </a:solidFill>
          <a:ln w="38100" cap="rnd">
            <a:solidFill>
              <a:srgbClr val="EFCA8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17C996-B9A0-4279-9E23-2212D4B51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79479"/>
            <a:ext cx="6713552" cy="4639981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400" b="1" dirty="0">
                <a:latin typeface="Palatino Linotype" panose="02040502050505030304" pitchFamily="18" charset="0"/>
              </a:rPr>
              <a:t>Oficiální název: </a:t>
            </a:r>
            <a:r>
              <a:rPr lang="cs-CZ" sz="1400" dirty="0">
                <a:latin typeface="Palatino Linotype" panose="02040502050505030304" pitchFamily="18" charset="0"/>
              </a:rPr>
              <a:t>Čínská lidová republika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>
                <a:latin typeface="Palatino Linotype" panose="02040502050505030304" pitchFamily="18" charset="0"/>
              </a:rPr>
              <a:t>Hlavní město: </a:t>
            </a:r>
            <a:r>
              <a:rPr lang="cs-CZ" sz="1400" dirty="0">
                <a:latin typeface="Palatino Linotype" panose="02040502050505030304" pitchFamily="18" charset="0"/>
              </a:rPr>
              <a:t>Peking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>
                <a:latin typeface="Palatino Linotype" panose="02040502050505030304" pitchFamily="18" charset="0"/>
              </a:rPr>
              <a:t>Rozloha: </a:t>
            </a:r>
            <a:r>
              <a:rPr lang="cs-CZ" sz="1400" dirty="0">
                <a:latin typeface="Palatino Linotype" panose="02040502050505030304" pitchFamily="18" charset="0"/>
              </a:rPr>
              <a:t>9 596 960 km²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>
                <a:latin typeface="Palatino Linotype" panose="02040502050505030304" pitchFamily="18" charset="0"/>
              </a:rPr>
              <a:t>Počet obyvatel: </a:t>
            </a:r>
            <a:r>
              <a:rPr lang="cs-CZ" sz="1400" dirty="0">
                <a:latin typeface="Palatino Linotype" panose="02040502050505030304" pitchFamily="18" charset="0"/>
              </a:rPr>
              <a:t>1 313 973 713 (2007)‏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>
                <a:latin typeface="Palatino Linotype" panose="02040502050505030304" pitchFamily="18" charset="0"/>
              </a:rPr>
              <a:t>Měna: </a:t>
            </a:r>
            <a:r>
              <a:rPr lang="cs-CZ" sz="1400" dirty="0">
                <a:latin typeface="Palatino Linotype" panose="02040502050505030304" pitchFamily="18" charset="0"/>
              </a:rPr>
              <a:t>Čínský jüan (CNY)‏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>
                <a:latin typeface="Palatino Linotype" panose="02040502050505030304" pitchFamily="18" charset="0"/>
              </a:rPr>
              <a:t>Státní zřízení: </a:t>
            </a:r>
            <a:r>
              <a:rPr lang="cs-CZ" sz="1400" dirty="0">
                <a:latin typeface="Palatino Linotype" panose="02040502050505030304" pitchFamily="18" charset="0"/>
              </a:rPr>
              <a:t>republika se systémem jedné politické strany a jednokomorovým parlamentem.</a:t>
            </a:r>
          </a:p>
          <a:p>
            <a:pPr lvl="1">
              <a:lnSpc>
                <a:spcPct val="100000"/>
              </a:lnSpc>
            </a:pPr>
            <a:r>
              <a:rPr lang="cs-CZ" sz="1400" dirty="0">
                <a:latin typeface="Palatino Linotype" panose="02040502050505030304" pitchFamily="18" charset="0"/>
              </a:rPr>
              <a:t>Totalitní režim.</a:t>
            </a:r>
          </a:p>
          <a:p>
            <a:pPr lvl="1">
              <a:lnSpc>
                <a:spcPct val="100000"/>
              </a:lnSpc>
            </a:pPr>
            <a:r>
              <a:rPr lang="cs-CZ" sz="1400" dirty="0">
                <a:latin typeface="Palatino Linotype" panose="02040502050505030304" pitchFamily="18" charset="0"/>
              </a:rPr>
              <a:t>Komunistická strana Číny.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>
                <a:latin typeface="Palatino Linotype" panose="02040502050505030304" pitchFamily="18" charset="0"/>
              </a:rPr>
              <a:t>Čtyři pilíře politického systému: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1400" dirty="0">
                <a:latin typeface="Palatino Linotype" panose="02040502050505030304" pitchFamily="18" charset="0"/>
              </a:rPr>
              <a:t>Musíme zachovat cestu socialismu.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1400" dirty="0">
                <a:latin typeface="Palatino Linotype" panose="02040502050505030304" pitchFamily="18" charset="0"/>
              </a:rPr>
              <a:t>Musíme zachovat demokratickou diktaturu lidu.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1400" dirty="0">
                <a:latin typeface="Palatino Linotype" panose="02040502050505030304" pitchFamily="18" charset="0"/>
              </a:rPr>
              <a:t>Musíme zachovat vedoucí úlohu komunistické strany.</a:t>
            </a:r>
            <a:endParaRPr lang="en-US" altLang="ja-JP" sz="1400" dirty="0">
              <a:latin typeface="Palatino Linotype" panose="02040502050505030304" pitchFamily="18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1400" dirty="0">
                <a:latin typeface="Palatino Linotype" panose="02040502050505030304" pitchFamily="18" charset="0"/>
              </a:rPr>
              <a:t>Musíme zachovat marxismus-leninismus a Mao </a:t>
            </a:r>
            <a:r>
              <a:rPr lang="cs-CZ" sz="1400" dirty="0" err="1">
                <a:latin typeface="Palatino Linotype" panose="02040502050505030304" pitchFamily="18" charset="0"/>
              </a:rPr>
              <a:t>Ce-tungovo</a:t>
            </a:r>
            <a:r>
              <a:rPr lang="cs-CZ" sz="1400" dirty="0">
                <a:latin typeface="Palatino Linotype" panose="02040502050505030304" pitchFamily="18" charset="0"/>
              </a:rPr>
              <a:t> myšlení jako vůdčí ideu strany a státu.</a:t>
            </a:r>
          </a:p>
          <a:p>
            <a:pPr>
              <a:lnSpc>
                <a:spcPct val="100000"/>
              </a:lnSpc>
            </a:pPr>
            <a:endParaRPr lang="cs-CZ" sz="14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8C9B80B-DC73-4442-BCFD-D74A1ABF7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" b="3"/>
          <a:stretch/>
        </p:blipFill>
        <p:spPr bwMode="auto">
          <a:xfrm>
            <a:off x="7570883" y="2183642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A7E10D-3116-4FEA-BA04-A93AAD23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r>
              <a:rPr lang="en-GB" altLang="cs-CZ" sz="6000" dirty="0" err="1"/>
              <a:t>Symboly</a:t>
            </a:r>
            <a:r>
              <a:rPr lang="en-GB" altLang="cs-CZ" sz="6000" dirty="0"/>
              <a:t> </a:t>
            </a:r>
            <a:r>
              <a:rPr lang="cs-CZ" altLang="cs-CZ" sz="6000" dirty="0"/>
              <a:t>C</a:t>
            </a:r>
            <a:r>
              <a:rPr lang="en-GB" altLang="cs-CZ" sz="6000" dirty="0" err="1"/>
              <a:t>íny</a:t>
            </a:r>
            <a:endParaRPr lang="cs-CZ" sz="6000" dirty="0"/>
          </a:p>
        </p:txBody>
      </p:sp>
      <p:sp>
        <p:nvSpPr>
          <p:cNvPr id="23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E708"/>
          </a:solidFill>
          <a:ln w="38100" cap="rnd">
            <a:solidFill>
              <a:srgbClr val="F7E70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4668CF-0BAD-4E5E-8889-B7EA04B9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521257"/>
            <a:ext cx="6755626" cy="41636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400" dirty="0">
                <a:latin typeface="Palatino Linotype" panose="02040502050505030304" pitchFamily="18" charset="0"/>
              </a:rPr>
              <a:t>Vlajka má Tradiční čínské barvy: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latin typeface="Palatino Linotype" panose="02040502050505030304" pitchFamily="18" charset="0"/>
              </a:rPr>
              <a:t>velká hvězda – symbol jednoty lidu a společný program (Komunistická strana),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latin typeface="Palatino Linotype" panose="02040502050505030304" pitchFamily="18" charset="0"/>
              </a:rPr>
              <a:t>čtyři hvězdičky - čínský lid- čtyři sociální skupiny (dělníci, rolníci, malá buržoazie a vlastenecký kapitalismus),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latin typeface="Palatino Linotype" panose="02040502050505030304" pitchFamily="18" charset="0"/>
              </a:rPr>
              <a:t>zavedena roku 1949 (</a:t>
            </a:r>
            <a:r>
              <a:rPr lang="cs-CZ" sz="1400" dirty="0" err="1">
                <a:latin typeface="Palatino Linotype" panose="02040502050505030304" pitchFamily="18" charset="0"/>
              </a:rPr>
              <a:t>Ceng</a:t>
            </a:r>
            <a:r>
              <a:rPr lang="cs-CZ" sz="1400" dirty="0">
                <a:latin typeface="Palatino Linotype" panose="02040502050505030304" pitchFamily="18" charset="0"/>
              </a:rPr>
              <a:t> </a:t>
            </a:r>
            <a:r>
              <a:rPr lang="cs-CZ" sz="1400" dirty="0" err="1">
                <a:latin typeface="Palatino Linotype" panose="02040502050505030304" pitchFamily="18" charset="0"/>
              </a:rPr>
              <a:t>Lien-sung</a:t>
            </a:r>
            <a:r>
              <a:rPr lang="cs-CZ" sz="1400" dirty="0">
                <a:latin typeface="Palatino Linotype" panose="02040502050505030304" pitchFamily="18" charset="0"/>
              </a:rPr>
              <a:t>)‏.</a:t>
            </a:r>
            <a:endParaRPr lang="cs-CZ" sz="11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400" dirty="0">
                <a:latin typeface="Palatino Linotype" panose="02040502050505030304" pitchFamily="18" charset="0"/>
              </a:rPr>
              <a:t>Státní znak: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latin typeface="Palatino Linotype" panose="02040502050505030304" pitchFamily="18" charset="0"/>
              </a:rPr>
              <a:t>kruhový tvar, v jeho středu je zlatá </a:t>
            </a:r>
            <a:r>
              <a:rPr lang="cs-CZ" sz="1400" dirty="0" err="1">
                <a:latin typeface="Palatino Linotype" panose="02040502050505030304" pitchFamily="18" charset="0"/>
              </a:rPr>
              <a:t>Tchien-an-men</a:t>
            </a:r>
            <a:r>
              <a:rPr lang="cs-CZ" sz="1400" dirty="0">
                <a:latin typeface="Palatino Linotype" panose="02040502050505030304" pitchFamily="18" charset="0"/>
              </a:rPr>
              <a:t> (Brána nebeského klidu), ozařovaná pěti zlatými hvězdami – symbolizuje nepoddajný duch čínského lidu v jeho boji s imperialismem a feudalismem,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latin typeface="Palatino Linotype" panose="02040502050505030304" pitchFamily="18" charset="0"/>
              </a:rPr>
              <a:t>kruh ozubeného kola zdobí po obvodu zlaté obilné klasy a konce dvou splývajících rudých stuh – symbol dělnické třídy a rolnictva,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latin typeface="Palatino Linotype" panose="02040502050505030304" pitchFamily="18" charset="0"/>
              </a:rPr>
              <a:t>dvě základní barvy zlatá a rudá – výraz naděje a štěstí.</a:t>
            </a:r>
          </a:p>
          <a:p>
            <a:pPr>
              <a:lnSpc>
                <a:spcPct val="100000"/>
              </a:lnSpc>
            </a:pPr>
            <a:endParaRPr lang="cs-CZ" sz="1100" dirty="0">
              <a:latin typeface="Bembo" panose="02020502050201020203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6FCBFAD-8025-476B-B59B-9D927A1B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150" y="3677574"/>
            <a:ext cx="2191188" cy="23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F124129D-87F3-4CC5-98AB-C6C89BDA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128" y="1220724"/>
            <a:ext cx="3293232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E480B40-31B6-4B89-8B94-2F1C00E11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092" y="790113"/>
            <a:ext cx="505095" cy="33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1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65A7B4-A116-41D5-930A-1838D6D8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GB" altLang="cs-CZ" sz="5200" dirty="0" err="1"/>
              <a:t>Provincie</a:t>
            </a:r>
            <a:r>
              <a:rPr lang="en-GB" altLang="cs-CZ" sz="5200" dirty="0"/>
              <a:t> </a:t>
            </a:r>
            <a:r>
              <a:rPr lang="cs-CZ" altLang="cs-CZ" sz="5200" dirty="0"/>
              <a:t>C</a:t>
            </a:r>
            <a:r>
              <a:rPr lang="en-GB" altLang="cs-CZ" sz="5200" dirty="0" err="1"/>
              <a:t>íny</a:t>
            </a:r>
            <a:endParaRPr lang="cs-CZ" sz="520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81B3ED"/>
          </a:solidFill>
          <a:ln w="38100" cap="rnd">
            <a:solidFill>
              <a:srgbClr val="81B3E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2E12BA-5B7D-467F-AD2D-D1A839473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dirty="0">
                <a:latin typeface="Palatino Linotype" panose="02040502050505030304" pitchFamily="18" charset="0"/>
              </a:rPr>
              <a:t>Skládá se z: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dirty="0">
                <a:latin typeface="Palatino Linotype" panose="02040502050505030304" pitchFamily="18" charset="0"/>
              </a:rPr>
              <a:t>22 provincií,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dirty="0">
                <a:latin typeface="Palatino Linotype" panose="02040502050505030304" pitchFamily="18" charset="0"/>
              </a:rPr>
              <a:t>5 autonomních oblastí,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dirty="0">
                <a:latin typeface="Palatino Linotype" panose="02040502050505030304" pitchFamily="18" charset="0"/>
              </a:rPr>
              <a:t>4 spravovaných oblastí,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dirty="0">
                <a:latin typeface="Palatino Linotype" panose="02040502050505030304" pitchFamily="18" charset="0"/>
              </a:rPr>
              <a:t>2 zvláštní správní oblasti,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dirty="0">
                <a:latin typeface="Palatino Linotype" panose="02040502050505030304" pitchFamily="18" charset="0"/>
              </a:rPr>
              <a:t>plus Tchaj-wan (?).</a:t>
            </a:r>
            <a:endParaRPr lang="en-GB" altLang="cs-CZ" sz="2000" dirty="0">
              <a:latin typeface="Palatino Linotype" panose="02040502050505030304" pitchFamily="18" charset="0"/>
            </a:endParaRPr>
          </a:p>
          <a:p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3">
            <a:extLst>
              <a:ext uri="{FF2B5EF4-FFF2-40B4-BE49-F238E27FC236}">
                <a16:creationId xmlns:a16="http://schemas.microsoft.com/office/drawing/2014/main" id="{BCF0F136-2511-4E49-BEE2-DE22F5E4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938346"/>
            <a:ext cx="5458968" cy="498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795B22-61A8-415D-93A4-5A3F51C90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168" y="1047564"/>
            <a:ext cx="409058" cy="2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C8D29A-3CE4-431C-A09D-B6542F44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sz="6600" dirty="0"/>
              <a:t>C</a:t>
            </a:r>
            <a:r>
              <a:rPr lang="en-GB" altLang="cs-CZ" sz="6600" dirty="0" err="1"/>
              <a:t>ína</a:t>
            </a:r>
            <a:r>
              <a:rPr lang="en-GB" altLang="cs-CZ" sz="6600" dirty="0"/>
              <a:t> 20. </a:t>
            </a:r>
            <a:r>
              <a:rPr lang="cs-CZ" altLang="cs-CZ" sz="6600" dirty="0"/>
              <a:t>století v datech</a:t>
            </a:r>
            <a:endParaRPr lang="cs-CZ" sz="6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C1B567-383F-433B-9AED-BE829551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3840"/>
            <a:ext cx="10515600" cy="488500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1911</a:t>
            </a:r>
            <a:r>
              <a:rPr lang="cs-CZ" altLang="cs-CZ" sz="1600" b="1" dirty="0">
                <a:latin typeface="Palatino Linotype" panose="02040502050505030304" pitchFamily="18" charset="0"/>
              </a:rPr>
              <a:t>  čínská</a:t>
            </a:r>
            <a:r>
              <a:rPr lang="en-GB" altLang="cs-CZ" sz="1600" b="1" dirty="0">
                <a:latin typeface="Palatino Linotype" panose="02040502050505030304" pitchFamily="18" charset="0"/>
              </a:rPr>
              <a:t> </a:t>
            </a:r>
            <a:r>
              <a:rPr lang="en-GB" altLang="cs-CZ" sz="1600" b="1" dirty="0" err="1">
                <a:latin typeface="Palatino Linotype" panose="02040502050505030304" pitchFamily="18" charset="0"/>
              </a:rPr>
              <a:t>revoluce</a:t>
            </a:r>
            <a:r>
              <a:rPr lang="en-GB" altLang="cs-CZ" sz="1600" dirty="0">
                <a:latin typeface="Palatino Linotype" panose="02040502050505030304" pitchFamily="18" charset="0"/>
              </a:rPr>
              <a:t>,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svržena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mandžuská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dynastie</a:t>
            </a:r>
            <a:endParaRPr lang="cs-CZ" altLang="cs-CZ" sz="16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1912</a:t>
            </a:r>
            <a:r>
              <a:rPr lang="cs-CZ" altLang="cs-CZ" sz="1600" dirty="0"/>
              <a:t> 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založen</a:t>
            </a:r>
            <a:r>
              <a:rPr lang="en-GB" altLang="cs-CZ" sz="1600" dirty="0">
                <a:latin typeface="Palatino Linotype" panose="02040502050505030304" pitchFamily="18" charset="0"/>
              </a:rPr>
              <a:t> Kuomintang (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Čínská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národní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strana</a:t>
            </a:r>
            <a:r>
              <a:rPr lang="en-GB" altLang="cs-CZ" sz="1600" dirty="0">
                <a:latin typeface="Palatino Linotype" panose="02040502050505030304" pitchFamily="18" charset="0"/>
              </a:rPr>
              <a:t>)</a:t>
            </a:r>
            <a:r>
              <a:rPr lang="ar-SA" altLang="cs-CZ" sz="1600" dirty="0">
                <a:latin typeface="Palatino Linotype" panose="02040502050505030304" pitchFamily="18" charset="0"/>
                <a:cs typeface="Arial" panose="020B0604020202020204" pitchFamily="34" charset="0"/>
              </a:rPr>
              <a:t>‏</a:t>
            </a:r>
            <a:endParaRPr lang="en-GB" altLang="cs-CZ" sz="16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b="1" dirty="0"/>
              <a:t>1918</a:t>
            </a:r>
            <a:r>
              <a:rPr lang="en-GB" altLang="cs-CZ" sz="1600" dirty="0">
                <a:latin typeface="Palatino Linotype" panose="02040502050505030304" pitchFamily="18" charset="0"/>
              </a:rPr>
              <a:t>  Kuomintang se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ujímá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prozatimní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vlády</a:t>
            </a:r>
            <a:r>
              <a:rPr lang="en-GB" altLang="cs-CZ" sz="1600" dirty="0">
                <a:latin typeface="Palatino Linotype" panose="02040502050505030304" pitchFamily="18" charset="0"/>
              </a:rPr>
              <a:t> v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Číně</a:t>
            </a:r>
            <a:endParaRPr lang="en-GB" altLang="cs-CZ" sz="16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b="1" dirty="0"/>
              <a:t>1921</a:t>
            </a:r>
            <a:r>
              <a:rPr lang="en-GB" altLang="cs-CZ" sz="1600" dirty="0">
                <a:latin typeface="Palatino Linotype" panose="02040502050505030304" pitchFamily="18" charset="0"/>
              </a:rPr>
              <a:t> 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založena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Komunistická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strana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Číny</a:t>
            </a:r>
            <a:endParaRPr lang="cs-CZ" altLang="cs-CZ" sz="16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altLang="cs-CZ" sz="2400" b="1" dirty="0"/>
              <a:t>1925</a:t>
            </a:r>
            <a:r>
              <a:rPr lang="pt-BR" altLang="cs-CZ" sz="1600" dirty="0">
                <a:latin typeface="Palatino Linotype" panose="02040502050505030304" pitchFamily="18" charset="0"/>
              </a:rPr>
              <a:t> </a:t>
            </a:r>
            <a:r>
              <a:rPr lang="cs-CZ" altLang="cs-CZ" sz="1600" dirty="0">
                <a:latin typeface="Palatino Linotype" panose="02040502050505030304" pitchFamily="18" charset="0"/>
              </a:rPr>
              <a:t> </a:t>
            </a:r>
            <a:r>
              <a:rPr lang="pt-BR" altLang="cs-CZ" sz="1600" dirty="0">
                <a:latin typeface="Palatino Linotype" panose="02040502050505030304" pitchFamily="18" charset="0"/>
              </a:rPr>
              <a:t>do čela Kuomintangu se dostává Čankajšek</a:t>
            </a:r>
            <a:endParaRPr lang="en-GB" altLang="cs-CZ" sz="16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b="1" dirty="0"/>
              <a:t>1934/1935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Dlouhý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pochod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čínských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komunistů</a:t>
            </a:r>
            <a:endParaRPr lang="en-GB" altLang="cs-CZ" sz="16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b="1" dirty="0"/>
              <a:t>1937</a:t>
            </a:r>
            <a:r>
              <a:rPr lang="en-GB" altLang="cs-CZ" sz="1600" b="1" dirty="0">
                <a:latin typeface="Palatino Linotype" panose="02040502050505030304" pitchFamily="18" charset="0"/>
              </a:rPr>
              <a:t>  </a:t>
            </a:r>
            <a:r>
              <a:rPr lang="cs-CZ" altLang="cs-CZ" sz="1600" b="1" dirty="0">
                <a:latin typeface="Palatino Linotype" panose="02040502050505030304" pitchFamily="18" charset="0"/>
              </a:rPr>
              <a:t>Čínsko-japonská válka</a:t>
            </a:r>
            <a:endParaRPr lang="en-GB" altLang="cs-CZ" sz="1600" b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b="1" dirty="0"/>
              <a:t>1945</a:t>
            </a:r>
            <a:r>
              <a:rPr lang="en-GB" altLang="cs-CZ" sz="1600" dirty="0">
                <a:latin typeface="Palatino Linotype" panose="02040502050505030304" pitchFamily="18" charset="0"/>
              </a:rPr>
              <a:t>  Mao Ce-tung se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dostává</a:t>
            </a:r>
            <a:r>
              <a:rPr lang="en-GB" altLang="cs-CZ" sz="1600" dirty="0">
                <a:latin typeface="Palatino Linotype" panose="02040502050505030304" pitchFamily="18" charset="0"/>
              </a:rPr>
              <a:t> do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čela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Komunistické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strany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Číny</a:t>
            </a:r>
            <a:endParaRPr lang="cs-CZ" altLang="cs-CZ" sz="16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b="1" dirty="0">
                <a:latin typeface="Palatino Linotype" panose="02040502050505030304" pitchFamily="18" charset="0"/>
              </a:rPr>
              <a:t>    </a:t>
            </a:r>
            <a:r>
              <a:rPr lang="cs-CZ" altLang="cs-CZ" sz="1600" b="1" dirty="0">
                <a:latin typeface="Palatino Linotype" panose="02040502050505030304" pitchFamily="18" charset="0"/>
              </a:rPr>
              <a:t>  Čínská občanská válka</a:t>
            </a: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cs-CZ" altLang="cs-CZ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října </a:t>
            </a:r>
            <a:r>
              <a:rPr lang="en-GB" alt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1949 </a:t>
            </a:r>
            <a:r>
              <a:rPr lang="en-GB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vyhlášena</a:t>
            </a:r>
            <a:r>
              <a:rPr lang="en-GB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Čínská</a:t>
            </a:r>
            <a:r>
              <a:rPr lang="en-GB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lidová</a:t>
            </a:r>
            <a:r>
              <a:rPr lang="en-GB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republika</a:t>
            </a:r>
            <a:endParaRPr lang="en-GB" alt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b="1" dirty="0"/>
              <a:t>1950</a:t>
            </a:r>
            <a:r>
              <a:rPr lang="cs-CZ" altLang="cs-CZ" sz="2400" b="1" dirty="0"/>
              <a:t>/1951</a:t>
            </a:r>
            <a:r>
              <a:rPr lang="en-GB" altLang="cs-CZ" sz="1600" b="1" dirty="0">
                <a:latin typeface="Palatino Linotype" panose="02040502050505030304" pitchFamily="18" charset="0"/>
              </a:rPr>
              <a:t>  </a:t>
            </a:r>
            <a:r>
              <a:rPr lang="en-GB" altLang="cs-CZ" sz="1600" b="1" dirty="0" err="1">
                <a:latin typeface="Palatino Linotype" panose="02040502050505030304" pitchFamily="18" charset="0"/>
              </a:rPr>
              <a:t>čínský</a:t>
            </a:r>
            <a:r>
              <a:rPr lang="en-GB" altLang="cs-CZ" sz="1600" b="1" dirty="0">
                <a:latin typeface="Palatino Linotype" panose="02040502050505030304" pitchFamily="18" charset="0"/>
              </a:rPr>
              <a:t> </a:t>
            </a:r>
            <a:r>
              <a:rPr lang="en-GB" altLang="cs-CZ" sz="1600" b="1" dirty="0" err="1">
                <a:latin typeface="Palatino Linotype" panose="02040502050505030304" pitchFamily="18" charset="0"/>
              </a:rPr>
              <a:t>vpád</a:t>
            </a:r>
            <a:r>
              <a:rPr lang="en-GB" altLang="cs-CZ" sz="1600" b="1" dirty="0">
                <a:latin typeface="Palatino Linotype" panose="02040502050505030304" pitchFamily="18" charset="0"/>
              </a:rPr>
              <a:t> do </a:t>
            </a:r>
            <a:r>
              <a:rPr lang="en-GB" altLang="cs-CZ" sz="1600" b="1" dirty="0" err="1">
                <a:latin typeface="Palatino Linotype" panose="02040502050505030304" pitchFamily="18" charset="0"/>
              </a:rPr>
              <a:t>Tibetu</a:t>
            </a:r>
            <a:r>
              <a:rPr lang="cs-CZ" altLang="cs-CZ" sz="1600" b="1" dirty="0">
                <a:latin typeface="Palatino Linotype" panose="02040502050505030304" pitchFamily="18" charset="0"/>
              </a:rPr>
              <a:t> </a:t>
            </a:r>
            <a:r>
              <a:rPr lang="cs-CZ" altLang="cs-CZ" sz="1600" dirty="0">
                <a:latin typeface="Palatino Linotype" panose="02040502050505030304" pitchFamily="18" charset="0"/>
              </a:rPr>
              <a:t>– sjednocení území</a:t>
            </a: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1600" dirty="0">
                <a:latin typeface="Palatino Linotype" panose="02040502050505030304" pitchFamily="18" charset="0"/>
              </a:rPr>
              <a:t>„Velký skok“ </a:t>
            </a:r>
            <a:r>
              <a:rPr lang="cs-CZ" altLang="cs-CZ" sz="2100" b="1" dirty="0"/>
              <a:t>1958-61</a:t>
            </a:r>
            <a:r>
              <a:rPr lang="cs-CZ" altLang="cs-CZ" sz="1600" dirty="0">
                <a:latin typeface="Palatino Linotype" panose="02040502050505030304" pitchFamily="18" charset="0"/>
              </a:rPr>
              <a:t> - umírá 20 milionů lidí – hladomor</a:t>
            </a: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b="1" dirty="0"/>
              <a:t>1962</a:t>
            </a:r>
            <a:r>
              <a:rPr lang="en-GB" altLang="cs-CZ" sz="1600" dirty="0">
                <a:latin typeface="Palatino Linotype" panose="02040502050505030304" pitchFamily="18" charset="0"/>
              </a:rPr>
              <a:t> 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Krátký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konflikt</a:t>
            </a:r>
            <a:r>
              <a:rPr lang="en-GB" altLang="cs-CZ" sz="1600" dirty="0">
                <a:latin typeface="Palatino Linotype" panose="02040502050505030304" pitchFamily="18" charset="0"/>
              </a:rPr>
              <a:t> s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Indií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kvůli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sporné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himálajské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hranici</a:t>
            </a:r>
            <a:r>
              <a:rPr lang="en-GB" altLang="cs-CZ" sz="1600" dirty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b="1" dirty="0"/>
              <a:t>1966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cs-CZ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dirty="0" err="1">
                <a:latin typeface="Palatino Linotype" panose="02040502050505030304" pitchFamily="18" charset="0"/>
              </a:rPr>
              <a:t>počátek</a:t>
            </a:r>
            <a:r>
              <a:rPr lang="en-GB" altLang="cs-CZ" sz="1600" dirty="0">
                <a:latin typeface="Palatino Linotype" panose="02040502050505030304" pitchFamily="18" charset="0"/>
              </a:rPr>
              <a:t> </a:t>
            </a:r>
            <a:r>
              <a:rPr lang="en-GB" altLang="cs-CZ" sz="1600" b="1" dirty="0" err="1">
                <a:latin typeface="Palatino Linotype" panose="02040502050505030304" pitchFamily="18" charset="0"/>
              </a:rPr>
              <a:t>kulturní</a:t>
            </a:r>
            <a:r>
              <a:rPr lang="en-GB" altLang="cs-CZ" sz="1600" b="1" dirty="0">
                <a:latin typeface="Palatino Linotype" panose="02040502050505030304" pitchFamily="18" charset="0"/>
              </a:rPr>
              <a:t> </a:t>
            </a:r>
            <a:r>
              <a:rPr lang="en-GB" altLang="cs-CZ" sz="1600" b="1" dirty="0" err="1">
                <a:latin typeface="Palatino Linotype" panose="02040502050505030304" pitchFamily="18" charset="0"/>
              </a:rPr>
              <a:t>revoluce</a:t>
            </a:r>
            <a:r>
              <a:rPr lang="en-GB" altLang="cs-CZ" sz="1600" b="1" dirty="0">
                <a:latin typeface="Palatino Linotype" panose="02040502050505030304" pitchFamily="18" charset="0"/>
              </a:rPr>
              <a:t> v </a:t>
            </a:r>
            <a:r>
              <a:rPr lang="en-GB" altLang="cs-CZ" sz="1600" b="1" dirty="0" err="1">
                <a:latin typeface="Palatino Linotype" panose="02040502050505030304" pitchFamily="18" charset="0"/>
              </a:rPr>
              <a:t>Číně</a:t>
            </a:r>
            <a:r>
              <a:rPr lang="cs-CZ" altLang="cs-CZ" sz="1600" b="1" dirty="0">
                <a:latin typeface="Palatino Linotype" panose="02040502050505030304" pitchFamily="18" charset="0"/>
              </a:rPr>
              <a:t> </a:t>
            </a:r>
            <a:r>
              <a:rPr lang="cs-CZ" altLang="cs-CZ" sz="1600" dirty="0">
                <a:latin typeface="Palatino Linotype" panose="02040502050505030304" pitchFamily="18" charset="0"/>
              </a:rPr>
              <a:t>(1966-1976), proti čtyřem přežitkům – „starému myšlení, kultuře, obyčejům a návykům“</a:t>
            </a:r>
          </a:p>
          <a:p>
            <a:pPr marL="0" indent="0">
              <a:lnSpc>
                <a:spcPct val="10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b="1" dirty="0"/>
              <a:t>1966 - 1967  </a:t>
            </a:r>
            <a:r>
              <a:rPr lang="cs-CZ" altLang="cs-CZ" sz="1600" dirty="0">
                <a:latin typeface="Palatino Linotype" panose="02040502050505030304" pitchFamily="18" charset="0"/>
              </a:rPr>
              <a:t>Rudé gardy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44FC1B-2DC0-4C5D-BBF1-C8AEA6EB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0" y="227445"/>
            <a:ext cx="497954" cy="3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0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ciální experiment, který nevyšel - Tiscali.cz">
            <a:extLst>
              <a:ext uri="{FF2B5EF4-FFF2-40B4-BE49-F238E27FC236}">
                <a16:creationId xmlns:a16="http://schemas.microsoft.com/office/drawing/2014/main" id="{A7ECB305-A712-41F6-AC6B-37A243AA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698">
            <a:off x="7547654" y="1424629"/>
            <a:ext cx="3496710" cy="23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059B972-1CF0-4D2E-9627-52AB729869CF}"/>
              </a:ext>
            </a:extLst>
          </p:cNvPr>
          <p:cNvSpPr txBox="1"/>
          <p:nvPr/>
        </p:nvSpPr>
        <p:spPr>
          <a:xfrm>
            <a:off x="615518" y="789551"/>
            <a:ext cx="10582183" cy="573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b="1" dirty="0"/>
              <a:t>1971</a:t>
            </a:r>
            <a:r>
              <a:rPr lang="cs-CZ" altLang="cs-CZ" dirty="0">
                <a:latin typeface="Palatino Linotype" panose="02040502050505030304" pitchFamily="18" charset="0"/>
              </a:rPr>
              <a:t>  duben - stolní tenisté USA přijati na vládní úrovni v ČLR- pingpongová diplomacie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dirty="0">
                <a:latin typeface="Palatino Linotype" panose="02040502050505030304" pitchFamily="18" charset="0"/>
              </a:rPr>
              <a:t>         červenec -  Henry </a:t>
            </a:r>
            <a:r>
              <a:rPr lang="cs-CZ" altLang="cs-CZ" dirty="0" err="1">
                <a:latin typeface="Palatino Linotype" panose="02040502050505030304" pitchFamily="18" charset="0"/>
              </a:rPr>
              <a:t>Kissinger</a:t>
            </a:r>
            <a:r>
              <a:rPr lang="cs-CZ" altLang="cs-CZ" dirty="0">
                <a:latin typeface="Palatino Linotype" panose="02040502050505030304" pitchFamily="18" charset="0"/>
              </a:rPr>
              <a:t> - zplnomocněnec vlády USA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b="1" dirty="0"/>
              <a:t>1975</a:t>
            </a:r>
            <a:r>
              <a:rPr lang="cs-CZ" altLang="cs-CZ" dirty="0">
                <a:latin typeface="Palatino Linotype" panose="02040502050505030304" pitchFamily="18" charset="0"/>
              </a:rPr>
              <a:t>  boj o nástupnictví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b="1" dirty="0"/>
              <a:t>1976</a:t>
            </a:r>
            <a:r>
              <a:rPr lang="cs-CZ" altLang="cs-CZ" dirty="0">
                <a:latin typeface="Palatino Linotype" panose="02040502050505030304" pitchFamily="18" charset="0"/>
              </a:rPr>
              <a:t>  umírá Mao </a:t>
            </a:r>
            <a:r>
              <a:rPr lang="cs-CZ" altLang="cs-CZ" dirty="0" err="1">
                <a:latin typeface="Palatino Linotype" panose="02040502050505030304" pitchFamily="18" charset="0"/>
              </a:rPr>
              <a:t>Ce</a:t>
            </a:r>
            <a:r>
              <a:rPr lang="cs-CZ" altLang="cs-CZ" dirty="0">
                <a:latin typeface="Palatino Linotype" panose="02040502050505030304" pitchFamily="18" charset="0"/>
              </a:rPr>
              <a:t>-tung, (</a:t>
            </a:r>
            <a:r>
              <a:rPr lang="cs-CZ" altLang="cs-CZ" dirty="0" err="1">
                <a:latin typeface="Palatino Linotype" panose="02040502050505030304" pitchFamily="18" charset="0"/>
              </a:rPr>
              <a:t>Čankajšek</a:t>
            </a:r>
            <a:r>
              <a:rPr lang="cs-CZ" altLang="cs-CZ" dirty="0">
                <a:latin typeface="Palatino Linotype" panose="02040502050505030304" pitchFamily="18" charset="0"/>
              </a:rPr>
              <a:t> umírá 1975)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b="1" dirty="0"/>
              <a:t>1978</a:t>
            </a:r>
            <a:r>
              <a:rPr lang="cs-CZ" altLang="cs-CZ" dirty="0">
                <a:latin typeface="Palatino Linotype" panose="02040502050505030304" pitchFamily="18" charset="0"/>
              </a:rPr>
              <a:t>  vítězí </a:t>
            </a:r>
            <a:r>
              <a:rPr lang="cs-CZ" altLang="cs-CZ" dirty="0" err="1">
                <a:latin typeface="Palatino Linotype" panose="02040502050505030304" pitchFamily="18" charset="0"/>
              </a:rPr>
              <a:t>Teng</a:t>
            </a:r>
            <a:r>
              <a:rPr lang="cs-CZ" altLang="cs-CZ" dirty="0">
                <a:latin typeface="Palatino Linotype" panose="02040502050505030304" pitchFamily="18" charset="0"/>
              </a:rPr>
              <a:t> </a:t>
            </a:r>
            <a:r>
              <a:rPr lang="cs-CZ" altLang="cs-CZ" dirty="0" err="1">
                <a:latin typeface="Palatino Linotype" panose="02040502050505030304" pitchFamily="18" charset="0"/>
              </a:rPr>
              <a:t>Siao-pching</a:t>
            </a:r>
            <a:endParaRPr lang="cs-CZ" altLang="cs-CZ" dirty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800" b="1" dirty="0"/>
              <a:t>1979</a:t>
            </a:r>
            <a:r>
              <a:rPr lang="en-GB" altLang="cs-CZ" dirty="0">
                <a:latin typeface="Palatino Linotype" panose="02040502050505030304" pitchFamily="18" charset="0"/>
              </a:rPr>
              <a:t>  </a:t>
            </a:r>
            <a:r>
              <a:rPr lang="en-GB" altLang="cs-CZ" dirty="0" err="1">
                <a:latin typeface="Palatino Linotype" panose="02040502050505030304" pitchFamily="18" charset="0"/>
              </a:rPr>
              <a:t>Navázány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diplomatické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vztahy</a:t>
            </a:r>
            <a:r>
              <a:rPr lang="en-GB" altLang="cs-CZ" dirty="0">
                <a:latin typeface="Palatino Linotype" panose="02040502050505030304" pitchFamily="18" charset="0"/>
              </a:rPr>
              <a:t> s USA.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b="1" dirty="0">
                <a:latin typeface="Palatino Linotype" panose="02040502050505030304" pitchFamily="18" charset="0"/>
              </a:rPr>
              <a:t>    </a:t>
            </a:r>
            <a:r>
              <a:rPr lang="cs-CZ" altLang="cs-CZ" b="1" dirty="0">
                <a:latin typeface="Palatino Linotype" panose="02040502050505030304" pitchFamily="18" charset="0"/>
              </a:rPr>
              <a:t> </a:t>
            </a:r>
            <a:r>
              <a:rPr lang="cs-CZ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Vláda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zavádí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b="1" dirty="0" err="1">
                <a:latin typeface="Palatino Linotype" panose="02040502050505030304" pitchFamily="18" charset="0"/>
              </a:rPr>
              <a:t>politiku</a:t>
            </a:r>
            <a:r>
              <a:rPr lang="en-GB" altLang="cs-CZ" b="1" dirty="0">
                <a:latin typeface="Palatino Linotype" panose="02040502050505030304" pitchFamily="18" charset="0"/>
              </a:rPr>
              <a:t> </a:t>
            </a:r>
            <a:r>
              <a:rPr lang="en-GB" altLang="cs-CZ" b="1" dirty="0" err="1">
                <a:latin typeface="Palatino Linotype" panose="02040502050505030304" pitchFamily="18" charset="0"/>
              </a:rPr>
              <a:t>jednoho</a:t>
            </a:r>
            <a:r>
              <a:rPr lang="en-GB" altLang="cs-CZ" b="1" dirty="0">
                <a:latin typeface="Palatino Linotype" panose="02040502050505030304" pitchFamily="18" charset="0"/>
              </a:rPr>
              <a:t> </a:t>
            </a:r>
            <a:r>
              <a:rPr lang="en-GB" altLang="cs-CZ" b="1" dirty="0" err="1">
                <a:latin typeface="Palatino Linotype" panose="02040502050505030304" pitchFamily="18" charset="0"/>
              </a:rPr>
              <a:t>dítěte</a:t>
            </a:r>
            <a:r>
              <a:rPr lang="en-GB" altLang="cs-CZ" b="1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ve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snaze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omezit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populační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růst</a:t>
            </a:r>
            <a:r>
              <a:rPr lang="cs-CZ" altLang="cs-CZ" dirty="0">
                <a:latin typeface="Palatino Linotype" panose="02040502050505030304" pitchFamily="18" charset="0"/>
              </a:rPr>
              <a:t> (2015 – dvě děti).</a:t>
            </a:r>
            <a:endParaRPr lang="en-GB" altLang="cs-CZ" dirty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800" b="1" dirty="0"/>
              <a:t>1989</a:t>
            </a:r>
            <a:r>
              <a:rPr lang="en-GB" altLang="cs-CZ" b="1" dirty="0">
                <a:latin typeface="Palatino Linotype" panose="02040502050505030304" pitchFamily="18" charset="0"/>
              </a:rPr>
              <a:t> </a:t>
            </a:r>
            <a:r>
              <a:rPr lang="cs-CZ" altLang="cs-CZ" b="1" dirty="0">
                <a:latin typeface="Palatino Linotype" panose="02040502050505030304" pitchFamily="18" charset="0"/>
              </a:rPr>
              <a:t> Protesty na Náměstí klidu </a:t>
            </a:r>
            <a:r>
              <a:rPr lang="cs-CZ" altLang="cs-CZ" dirty="0">
                <a:latin typeface="Palatino Linotype" panose="02040502050505030304" pitchFamily="18" charset="0"/>
              </a:rPr>
              <a:t>(studenti),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b="1" dirty="0"/>
              <a:t>1991</a:t>
            </a:r>
            <a:r>
              <a:rPr lang="cs-CZ" altLang="cs-CZ" dirty="0">
                <a:latin typeface="Palatino Linotype" panose="02040502050505030304" pitchFamily="18" charset="0"/>
              </a:rPr>
              <a:t>  Čínsko-sovětskou hraniční smlouvu,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b="1" dirty="0"/>
              <a:t>1992</a:t>
            </a:r>
            <a:r>
              <a:rPr lang="cs-CZ" altLang="cs-CZ" dirty="0">
                <a:latin typeface="Palatino Linotype" panose="02040502050505030304" pitchFamily="18" charset="0"/>
              </a:rPr>
              <a:t>  přechod k tržnímu hospodářství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b="1" dirty="0">
                <a:latin typeface="Palatino Linotype" panose="02040502050505030304" pitchFamily="18" charset="0"/>
              </a:rPr>
              <a:t>    </a:t>
            </a:r>
            <a:r>
              <a:rPr lang="en-GB" altLang="cs-CZ" b="1" dirty="0">
                <a:latin typeface="Palatino Linotype" panose="02040502050505030304" pitchFamily="18" charset="0"/>
              </a:rPr>
              <a:t> </a:t>
            </a:r>
            <a:r>
              <a:rPr lang="cs-CZ" altLang="cs-CZ" b="1" dirty="0">
                <a:latin typeface="Palatino Linotype" panose="02040502050505030304" pitchFamily="18" charset="0"/>
              </a:rPr>
              <a:t> </a:t>
            </a:r>
            <a:r>
              <a:rPr lang="en-GB" altLang="cs-CZ" b="1" dirty="0" err="1">
                <a:latin typeface="Palatino Linotype" panose="02040502050505030304" pitchFamily="18" charset="0"/>
              </a:rPr>
              <a:t>Rusko</a:t>
            </a:r>
            <a:r>
              <a:rPr lang="en-GB" altLang="cs-CZ" b="1" dirty="0">
                <a:latin typeface="Palatino Linotype" panose="02040502050505030304" pitchFamily="18" charset="0"/>
              </a:rPr>
              <a:t> a </a:t>
            </a:r>
            <a:r>
              <a:rPr lang="en-GB" altLang="cs-CZ" b="1" dirty="0" err="1">
                <a:latin typeface="Palatino Linotype" panose="02040502050505030304" pitchFamily="18" charset="0"/>
              </a:rPr>
              <a:t>Čína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podepisují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prohlášení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obnovující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přátelské</a:t>
            </a:r>
            <a:r>
              <a:rPr lang="en-GB" altLang="cs-CZ" dirty="0">
                <a:latin typeface="Palatino Linotype" panose="02040502050505030304" pitchFamily="18" charset="0"/>
              </a:rPr>
              <a:t> </a:t>
            </a:r>
            <a:r>
              <a:rPr lang="en-GB" altLang="cs-CZ" dirty="0" err="1">
                <a:latin typeface="Palatino Linotype" panose="02040502050505030304" pitchFamily="18" charset="0"/>
              </a:rPr>
              <a:t>vztahy</a:t>
            </a:r>
            <a:r>
              <a:rPr lang="cs-CZ" altLang="cs-CZ" dirty="0">
                <a:latin typeface="Palatino Linotype" panose="02040502050505030304" pitchFamily="18" charset="0"/>
              </a:rPr>
              <a:t> (stále udržují dobé vztahy)</a:t>
            </a:r>
            <a:r>
              <a:rPr lang="en-GB" altLang="cs-CZ" dirty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800" b="1" dirty="0"/>
              <a:t>1997</a:t>
            </a:r>
            <a:r>
              <a:rPr lang="en-GB" altLang="cs-CZ" b="1" dirty="0">
                <a:latin typeface="Palatino Linotype" panose="02040502050505030304" pitchFamily="18" charset="0"/>
              </a:rPr>
              <a:t>  k </a:t>
            </a:r>
            <a:r>
              <a:rPr lang="en-GB" altLang="cs-CZ" b="1" dirty="0" err="1">
                <a:latin typeface="Palatino Linotype" panose="02040502050505030304" pitchFamily="18" charset="0"/>
              </a:rPr>
              <a:t>Číně</a:t>
            </a:r>
            <a:r>
              <a:rPr lang="en-GB" altLang="cs-CZ" b="1" dirty="0">
                <a:latin typeface="Palatino Linotype" panose="02040502050505030304" pitchFamily="18" charset="0"/>
              </a:rPr>
              <a:t> </a:t>
            </a:r>
            <a:r>
              <a:rPr lang="en-GB" altLang="cs-CZ" b="1" dirty="0" err="1">
                <a:latin typeface="Palatino Linotype" panose="02040502050505030304" pitchFamily="18" charset="0"/>
              </a:rPr>
              <a:t>připojen</a:t>
            </a:r>
            <a:r>
              <a:rPr lang="en-GB" altLang="cs-CZ" b="1" dirty="0">
                <a:latin typeface="Palatino Linotype" panose="02040502050505030304" pitchFamily="18" charset="0"/>
              </a:rPr>
              <a:t> Hong Kong</a:t>
            </a:r>
            <a:r>
              <a:rPr lang="cs-CZ" altLang="cs-CZ" b="1" dirty="0">
                <a:latin typeface="Palatino Linotype" panose="02040502050505030304" pitchFamily="18" charset="0"/>
              </a:rPr>
              <a:t> (podmínka: jeden stát, ale dva systémy)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b="1" dirty="0">
                <a:latin typeface="Palatino Linotype" panose="02040502050505030304" pitchFamily="18" charset="0"/>
              </a:rPr>
              <a:t>    </a:t>
            </a:r>
            <a:r>
              <a:rPr lang="cs-CZ" altLang="cs-CZ" b="1" dirty="0">
                <a:latin typeface="Palatino Linotype" panose="02040502050505030304" pitchFamily="18" charset="0"/>
              </a:rPr>
              <a:t>  internetová cenzura </a:t>
            </a:r>
            <a:r>
              <a:rPr lang="cs-CZ" altLang="cs-CZ" dirty="0">
                <a:latin typeface="Palatino Linotype" panose="02040502050505030304" pitchFamily="18" charset="0"/>
              </a:rPr>
              <a:t>(2 mil. hlídačů).</a:t>
            </a:r>
            <a:endParaRPr lang="en-GB" altLang="cs-CZ" dirty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800" b="1" dirty="0"/>
              <a:t>1999</a:t>
            </a:r>
            <a:r>
              <a:rPr lang="en-GB" altLang="cs-CZ" b="1" dirty="0">
                <a:latin typeface="Palatino Linotype" panose="02040502050505030304" pitchFamily="18" charset="0"/>
              </a:rPr>
              <a:t>  k </a:t>
            </a:r>
            <a:r>
              <a:rPr lang="en-GB" altLang="cs-CZ" b="1" dirty="0" err="1">
                <a:latin typeface="Palatino Linotype" panose="02040502050505030304" pitchFamily="18" charset="0"/>
              </a:rPr>
              <a:t>Číně</a:t>
            </a:r>
            <a:r>
              <a:rPr lang="en-GB" altLang="cs-CZ" b="1" dirty="0">
                <a:latin typeface="Palatino Linotype" panose="02040502050505030304" pitchFamily="18" charset="0"/>
              </a:rPr>
              <a:t> </a:t>
            </a:r>
            <a:r>
              <a:rPr lang="en-GB" altLang="cs-CZ" b="1" dirty="0" err="1">
                <a:latin typeface="Palatino Linotype" panose="02040502050505030304" pitchFamily="18" charset="0"/>
              </a:rPr>
              <a:t>připojeno</a:t>
            </a:r>
            <a:r>
              <a:rPr lang="en-GB" altLang="cs-CZ" b="1" dirty="0">
                <a:latin typeface="Palatino Linotype" panose="02040502050505030304" pitchFamily="18" charset="0"/>
              </a:rPr>
              <a:t> Macao</a:t>
            </a:r>
            <a:endParaRPr lang="cs-CZ" altLang="cs-CZ" b="1" dirty="0">
              <a:latin typeface="Palatino Linotype" panose="02040502050505030304" pitchFamily="18" charset="0"/>
            </a:endParaRPr>
          </a:p>
          <a:p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0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E4BCBC-BC6E-4650-9022-77A8FF82F4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2925" y="762000"/>
            <a:ext cx="10515600" cy="56102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2001</a:t>
            </a:r>
            <a:r>
              <a:rPr lang="cs-CZ" altLang="cs-CZ" sz="1800" b="1" dirty="0">
                <a:latin typeface="Palatino Linotype" panose="02040502050505030304" pitchFamily="18" charset="0"/>
              </a:rPr>
              <a:t>  </a:t>
            </a:r>
            <a:r>
              <a:rPr lang="cs-CZ" altLang="cs-CZ" sz="1600" dirty="0">
                <a:latin typeface="Palatino Linotype" panose="02040502050505030304" pitchFamily="18" charset="0"/>
              </a:rPr>
              <a:t>vstup Číny do WTO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>
                <a:latin typeface="Palatino Linotype" panose="02040502050505030304" pitchFamily="18" charset="0"/>
              </a:rPr>
              <a:t>     </a:t>
            </a:r>
            <a:r>
              <a:rPr lang="cs-CZ" altLang="cs-CZ" sz="1600" dirty="0">
                <a:latin typeface="Palatino Linotype" panose="02040502050505030304" pitchFamily="18" charset="0"/>
              </a:rPr>
              <a:t>  vyhrává konání LOH pro rok 2008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2003</a:t>
            </a:r>
            <a:r>
              <a:rPr lang="cs-CZ" altLang="cs-CZ" sz="1600" dirty="0">
                <a:latin typeface="Palatino Linotype" panose="02040502050505030304" pitchFamily="18" charset="0"/>
              </a:rPr>
              <a:t>  Čína a Hongkong jsou zasaženy virem </a:t>
            </a:r>
            <a:r>
              <a:rPr lang="cs-CZ" altLang="cs-CZ" sz="1600" dirty="0" err="1">
                <a:latin typeface="Palatino Linotype" panose="02040502050505030304" pitchFamily="18" charset="0"/>
              </a:rPr>
              <a:t>Sars</a:t>
            </a:r>
            <a:endParaRPr lang="cs-CZ" altLang="cs-CZ" sz="16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>
                <a:latin typeface="Palatino Linotype" panose="02040502050505030304" pitchFamily="18" charset="0"/>
              </a:rPr>
              <a:t>     </a:t>
            </a:r>
            <a:r>
              <a:rPr lang="cs-CZ" altLang="cs-CZ" sz="1600" dirty="0">
                <a:latin typeface="Palatino Linotype" panose="02040502050505030304" pitchFamily="18" charset="0"/>
              </a:rPr>
              <a:t>  vesmírná mise </a:t>
            </a:r>
            <a:r>
              <a:rPr lang="cs-CZ" altLang="cs-CZ" sz="1600" dirty="0" err="1">
                <a:latin typeface="Palatino Linotype" panose="02040502050505030304" pitchFamily="18" charset="0"/>
              </a:rPr>
              <a:t>Shenzhou</a:t>
            </a:r>
            <a:r>
              <a:rPr lang="cs-CZ" altLang="cs-CZ" sz="1600" dirty="0">
                <a:latin typeface="Palatino Linotype" panose="02040502050505030304" pitchFamily="18" charset="0"/>
              </a:rPr>
              <a:t> 5 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2005</a:t>
            </a:r>
            <a:r>
              <a:rPr lang="cs-CZ" altLang="cs-CZ" sz="1600" dirty="0">
                <a:latin typeface="Palatino Linotype" panose="02040502050505030304" pitchFamily="18" charset="0"/>
              </a:rPr>
              <a:t>  protijaponská demonstrace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      </a:t>
            </a:r>
            <a:r>
              <a:rPr lang="cs-CZ" altLang="cs-CZ" sz="2000" b="1" dirty="0"/>
              <a:t> </a:t>
            </a:r>
            <a:r>
              <a:rPr lang="cs-CZ" altLang="cs-CZ" sz="1600" dirty="0">
                <a:latin typeface="Palatino Linotype" panose="02040502050505030304" pitchFamily="18" charset="0"/>
              </a:rPr>
              <a:t> Čína a Rusko pořádají první společná vojenská cvičení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2006</a:t>
            </a:r>
            <a:r>
              <a:rPr lang="cs-CZ" altLang="cs-CZ" sz="1600" dirty="0">
                <a:latin typeface="Palatino Linotype" panose="02040502050505030304" pitchFamily="18" charset="0"/>
              </a:rPr>
              <a:t>  dokončena hráz Tři soutěsky 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2007</a:t>
            </a:r>
            <a:r>
              <a:rPr lang="cs-CZ" altLang="cs-CZ" sz="1600" dirty="0">
                <a:latin typeface="Palatino Linotype" panose="02040502050505030304" pitchFamily="18" charset="0"/>
              </a:rPr>
              <a:t>  Šéf čínské agentury pro potraviny a léky je popraven za přijímání úplatků. Skandály s potravinami a drogami 	  	vyvolaly mezinárodní obavy o bezpečnost čínského vývozu.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      </a:t>
            </a:r>
            <a:r>
              <a:rPr lang="cs-CZ" altLang="cs-CZ" sz="2000" b="1" dirty="0"/>
              <a:t> </a:t>
            </a:r>
            <a:r>
              <a:rPr lang="cs-CZ" altLang="cs-CZ" sz="1600" dirty="0">
                <a:latin typeface="Palatino Linotype" panose="02040502050505030304" pitchFamily="18" charset="0"/>
              </a:rPr>
              <a:t> čínští otroci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2008</a:t>
            </a:r>
            <a:r>
              <a:rPr lang="cs-CZ" altLang="cs-CZ" sz="1600" dirty="0">
                <a:latin typeface="Palatino Linotype" panose="02040502050505030304" pitchFamily="18" charset="0"/>
              </a:rPr>
              <a:t>  skandál s mlékem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>
                <a:latin typeface="Palatino Linotype" panose="02040502050505030304" pitchFamily="18" charset="0"/>
              </a:rPr>
              <a:t>	</a:t>
            </a:r>
            <a:r>
              <a:rPr lang="cs-CZ" altLang="cs-CZ" sz="1600" dirty="0">
                <a:latin typeface="Palatino Linotype" panose="02040502050505030304" pitchFamily="18" charset="0"/>
              </a:rPr>
              <a:t> XXIX. LOH, Peking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2010</a:t>
            </a:r>
            <a:r>
              <a:rPr lang="cs-CZ" altLang="cs-CZ" sz="2000" b="1" dirty="0"/>
              <a:t> </a:t>
            </a:r>
            <a:r>
              <a:rPr lang="cs-CZ" altLang="cs-CZ" sz="1600" dirty="0">
                <a:latin typeface="Palatino Linotype" panose="02040502050505030304" pitchFamily="18" charset="0"/>
              </a:rPr>
              <a:t> Expo 2010 </a:t>
            </a:r>
            <a:r>
              <a:rPr lang="cs-CZ" altLang="cs-CZ" sz="1600" dirty="0" err="1">
                <a:latin typeface="Palatino Linotype" panose="02040502050505030304" pitchFamily="18" charset="0"/>
              </a:rPr>
              <a:t>Šhanghaj</a:t>
            </a:r>
            <a:r>
              <a:rPr lang="cs-CZ" altLang="cs-CZ" sz="1600" dirty="0">
                <a:latin typeface="Palatino Linotype" panose="02040502050505030304" pitchFamily="18" charset="0"/>
              </a:rPr>
              <a:t> (Lepší město, lepší život)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>
                <a:latin typeface="Palatino Linotype" panose="02040502050505030304" pitchFamily="18" charset="0"/>
              </a:rPr>
              <a:t>	</a:t>
            </a:r>
            <a:r>
              <a:rPr lang="cs-CZ" altLang="cs-CZ" sz="1600" dirty="0">
                <a:latin typeface="Palatino Linotype" panose="02040502050505030304" pitchFamily="18" charset="0"/>
              </a:rPr>
              <a:t>Google se vzdal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2011</a:t>
            </a:r>
            <a:r>
              <a:rPr lang="cs-CZ" altLang="cs-CZ" sz="2000" b="1" dirty="0"/>
              <a:t> </a:t>
            </a:r>
            <a:r>
              <a:rPr lang="cs-CZ" altLang="cs-CZ" sz="1600" dirty="0">
                <a:latin typeface="Palatino Linotype" panose="02040502050505030304" pitchFamily="18" charset="0"/>
              </a:rPr>
              <a:t> </a:t>
            </a:r>
            <a:r>
              <a:rPr lang="cs-CZ" altLang="cs-CZ" sz="1600" dirty="0" err="1">
                <a:latin typeface="Palatino Linotype" panose="02040502050505030304" pitchFamily="18" charset="0"/>
              </a:rPr>
              <a:t>Wukanské</a:t>
            </a:r>
            <a:r>
              <a:rPr lang="cs-CZ" altLang="cs-CZ" sz="1600" dirty="0">
                <a:latin typeface="Palatino Linotype" panose="02040502050505030304" pitchFamily="18" charset="0"/>
              </a:rPr>
              <a:t> protesty (o ornou půdu)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>
                <a:latin typeface="Palatino Linotype" panose="02040502050505030304" pitchFamily="18" charset="0"/>
              </a:rPr>
              <a:t>	</a:t>
            </a:r>
            <a:r>
              <a:rPr lang="cs-CZ" altLang="cs-CZ" sz="1600" dirty="0">
                <a:latin typeface="Palatino Linotype" panose="02040502050505030304" pitchFamily="18" charset="0"/>
              </a:rPr>
              <a:t>Čína formálně předstihla Japonsko a stala se druhou největší ekonomikou na světě 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600" b="1" dirty="0"/>
              <a:t>2012</a:t>
            </a:r>
            <a:r>
              <a:rPr lang="cs-CZ" altLang="cs-CZ" sz="1600" dirty="0">
                <a:latin typeface="Palatino Linotype" panose="02040502050505030304" pitchFamily="18" charset="0"/>
              </a:rPr>
              <a:t>  Další protijaponské demonstrace – ostrov </a:t>
            </a:r>
            <a:r>
              <a:rPr lang="cs-CZ" altLang="cs-CZ" sz="1600" dirty="0" err="1">
                <a:latin typeface="Palatino Linotype" panose="02040502050505030304" pitchFamily="18" charset="0"/>
              </a:rPr>
              <a:t>Senkaku</a:t>
            </a:r>
            <a:r>
              <a:rPr lang="cs-CZ" altLang="cs-CZ" sz="1600" dirty="0">
                <a:latin typeface="Palatino Linotype" panose="02040502050505030304" pitchFamily="18" charset="0"/>
              </a:rPr>
              <a:t>/</a:t>
            </a:r>
            <a:r>
              <a:rPr lang="cs-CZ" altLang="cs-CZ" sz="1600" dirty="0" err="1">
                <a:latin typeface="Palatino Linotype" panose="02040502050505030304" pitchFamily="18" charset="0"/>
              </a:rPr>
              <a:t>Diayo</a:t>
            </a:r>
            <a:r>
              <a:rPr lang="cs-CZ" altLang="cs-CZ" sz="1600" dirty="0"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1600" dirty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1600" dirty="0">
              <a:latin typeface="Palatino Linotype" panose="02040502050505030304" pitchFamily="18" charset="0"/>
            </a:endParaRPr>
          </a:p>
          <a:p>
            <a:endParaRPr lang="cs-CZ" dirty="0"/>
          </a:p>
        </p:txBody>
      </p:sp>
      <p:pic>
        <p:nvPicPr>
          <p:cNvPr id="1026" name="Picture 2" descr="Open letter to Google on plans to launch a censored search engine in China  - Access Now">
            <a:extLst>
              <a:ext uri="{FF2B5EF4-FFF2-40B4-BE49-F238E27FC236}">
                <a16:creationId xmlns:a16="http://schemas.microsoft.com/office/drawing/2014/main" id="{4FD02821-4045-4A44-81A2-08C0D2CA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489">
            <a:off x="6410508" y="896493"/>
            <a:ext cx="5553676" cy="14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1EFEDC-94AB-46A6-9CA1-713AF91E75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4703" y="1369519"/>
            <a:ext cx="10515600" cy="42529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/>
              <a:t>2012</a:t>
            </a:r>
            <a:r>
              <a:rPr lang="cs-CZ" dirty="0"/>
              <a:t>  </a:t>
            </a:r>
            <a:r>
              <a:rPr lang="cs-CZ" sz="1500" dirty="0">
                <a:latin typeface="Palatino Linotype" panose="02040502050505030304" pitchFamily="18" charset="0"/>
              </a:rPr>
              <a:t>boj o útes </a:t>
            </a:r>
            <a:r>
              <a:rPr lang="cs-CZ" sz="1500" dirty="0" err="1">
                <a:latin typeface="Palatino Linotype" panose="02040502050505030304" pitchFamily="18" charset="0"/>
              </a:rPr>
              <a:t>Scarborough</a:t>
            </a:r>
            <a:r>
              <a:rPr lang="cs-CZ" sz="1500" dirty="0">
                <a:latin typeface="Palatino Linotype" panose="02040502050505030304" pitchFamily="18" charset="0"/>
              </a:rPr>
              <a:t> </a:t>
            </a:r>
            <a:r>
              <a:rPr lang="cs-CZ" sz="1500" dirty="0" err="1">
                <a:latin typeface="Palatino Linotype" panose="02040502050505030304" pitchFamily="18" charset="0"/>
              </a:rPr>
              <a:t>Shoal</a:t>
            </a:r>
            <a:r>
              <a:rPr lang="cs-CZ" sz="1500" dirty="0">
                <a:latin typeface="Palatino Linotype" panose="02040502050505030304" pitchFamily="18" charset="0"/>
              </a:rPr>
              <a:t> – Jihočínské moře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500" dirty="0">
                <a:latin typeface="Palatino Linotype" panose="02040502050505030304" pitchFamily="18" charset="0"/>
              </a:rPr>
              <a:t>          </a:t>
            </a:r>
            <a:r>
              <a:rPr lang="cs-CZ" sz="1500" dirty="0" err="1">
                <a:latin typeface="Palatino Linotype" panose="02040502050505030304" pitchFamily="18" charset="0"/>
              </a:rPr>
              <a:t>Bo</a:t>
            </a:r>
            <a:r>
              <a:rPr lang="cs-CZ" sz="1500" dirty="0">
                <a:latin typeface="Palatino Linotype" panose="02040502050505030304" pitchFamily="18" charset="0"/>
              </a:rPr>
              <a:t> </a:t>
            </a:r>
            <a:r>
              <a:rPr lang="cs-CZ" sz="1500" dirty="0" err="1">
                <a:latin typeface="Palatino Linotype" panose="02040502050505030304" pitchFamily="18" charset="0"/>
              </a:rPr>
              <a:t>Xilai</a:t>
            </a:r>
            <a:r>
              <a:rPr lang="cs-CZ" sz="1500" dirty="0">
                <a:latin typeface="Palatino Linotype" panose="02040502050505030304" pitchFamily="18" charset="0"/>
              </a:rPr>
              <a:t> skandál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/>
              <a:t>2013</a:t>
            </a:r>
            <a:r>
              <a:rPr lang="cs-CZ" sz="1500" dirty="0">
                <a:latin typeface="Palatino Linotype" panose="02040502050505030304" pitchFamily="18" charset="0"/>
              </a:rPr>
              <a:t>  </a:t>
            </a:r>
            <a:r>
              <a:rPr lang="cs-CZ" sz="1500" b="1" dirty="0" err="1">
                <a:latin typeface="Palatino Linotype" panose="02040502050505030304" pitchFamily="18" charset="0"/>
              </a:rPr>
              <a:t>Xi</a:t>
            </a:r>
            <a:r>
              <a:rPr lang="cs-CZ" sz="1500" b="1" dirty="0">
                <a:latin typeface="Palatino Linotype" panose="02040502050505030304" pitchFamily="18" charset="0"/>
              </a:rPr>
              <a:t> </a:t>
            </a:r>
            <a:r>
              <a:rPr lang="cs-CZ" sz="1500" b="1" dirty="0" err="1">
                <a:latin typeface="Palatino Linotype" panose="02040502050505030304" pitchFamily="18" charset="0"/>
              </a:rPr>
              <a:t>Jinping</a:t>
            </a:r>
            <a:r>
              <a:rPr lang="cs-CZ" sz="1500" b="1" dirty="0">
                <a:latin typeface="Palatino Linotype" panose="02040502050505030304" pitchFamily="18" charset="0"/>
              </a:rPr>
              <a:t> </a:t>
            </a:r>
            <a:r>
              <a:rPr lang="cs-CZ" sz="1500" dirty="0">
                <a:latin typeface="Palatino Linotype" panose="02040502050505030304" pitchFamily="18" charset="0"/>
              </a:rPr>
              <a:t>přebírá funkci prezidenta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/>
              <a:t>2015</a:t>
            </a:r>
            <a:r>
              <a:rPr lang="cs-CZ" sz="1500" dirty="0">
                <a:latin typeface="Palatino Linotype" panose="02040502050505030304" pitchFamily="18" charset="0"/>
              </a:rPr>
              <a:t>  vláda ruší politiku jednoho dítěte (problém stárnutí populace)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/>
              <a:t>2017</a:t>
            </a:r>
            <a:r>
              <a:rPr lang="cs-CZ" sz="1500" dirty="0">
                <a:latin typeface="Palatino Linotype" panose="02040502050505030304" pitchFamily="18" charset="0"/>
              </a:rPr>
              <a:t>  byl opět zvolen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/>
              <a:t>2018</a:t>
            </a:r>
            <a:r>
              <a:rPr lang="cs-CZ" sz="1500" dirty="0">
                <a:latin typeface="Palatino Linotype" panose="02040502050505030304" pitchFamily="18" charset="0"/>
              </a:rPr>
              <a:t>  </a:t>
            </a:r>
            <a:r>
              <a:rPr lang="cs-CZ" sz="1500" b="1" dirty="0">
                <a:latin typeface="Palatino Linotype" panose="02040502050505030304" pitchFamily="18" charset="0"/>
              </a:rPr>
              <a:t>čínský parlament schválil změnu ústavy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500" dirty="0">
                <a:latin typeface="Palatino Linotype" panose="02040502050505030304" pitchFamily="18" charset="0"/>
              </a:rPr>
              <a:t>          Čína uvaluje 25% daň na 106 druhů zboží z USA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500" dirty="0">
                <a:latin typeface="Palatino Linotype" panose="02040502050505030304" pitchFamily="18" charset="0"/>
              </a:rPr>
              <a:t>          demonstrace v Hongkongu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/>
              <a:t>2019</a:t>
            </a:r>
            <a:r>
              <a:rPr lang="cs-CZ" sz="1500" dirty="0">
                <a:latin typeface="Palatino Linotype" panose="02040502050505030304" pitchFamily="18" charset="0"/>
              </a:rPr>
              <a:t>  Covid-19, provincie </a:t>
            </a:r>
            <a:r>
              <a:rPr lang="cs-CZ" sz="1500" dirty="0" err="1">
                <a:latin typeface="Palatino Linotype" panose="02040502050505030304" pitchFamily="18" charset="0"/>
              </a:rPr>
              <a:t>Hubei</a:t>
            </a:r>
            <a:endParaRPr lang="cs-CZ" sz="15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/>
              <a:t>2020</a:t>
            </a:r>
            <a:r>
              <a:rPr lang="cs-CZ" sz="1500" dirty="0">
                <a:latin typeface="Palatino Linotype" panose="02040502050505030304" pitchFamily="18" charset="0"/>
              </a:rPr>
              <a:t>  Po celém světě se šíří ohnisko </a:t>
            </a:r>
            <a:r>
              <a:rPr lang="cs-CZ" sz="1500" dirty="0" err="1">
                <a:latin typeface="Palatino Linotype" panose="02040502050505030304" pitchFamily="18" charset="0"/>
              </a:rPr>
              <a:t>koronaviru</a:t>
            </a:r>
            <a:r>
              <a:rPr lang="cs-CZ" sz="1500" dirty="0">
                <a:latin typeface="Palatino Linotype" panose="02040502050505030304" pitchFamily="18" charset="0"/>
              </a:rPr>
              <a:t> Covid-19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500" dirty="0">
                <a:latin typeface="Palatino Linotype" panose="02040502050505030304" pitchFamily="18" charset="0"/>
              </a:rPr>
              <a:t>          Čína se vyjádřil k volbám v USA: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latin typeface="Palatino Linotype" panose="02040502050505030304" pitchFamily="18" charset="0"/>
              </a:rPr>
              <a:t>"We respect the choice of the American people. We extend congratulations to </a:t>
            </a:r>
            <a:r>
              <a:rPr lang="en-US" sz="1600" i="1" dirty="0" err="1">
                <a:latin typeface="Palatino Linotype" panose="02040502050505030304" pitchFamily="18" charset="0"/>
              </a:rPr>
              <a:t>Mr</a:t>
            </a:r>
            <a:r>
              <a:rPr lang="en-US" sz="1600" i="1" dirty="0">
                <a:latin typeface="Palatino Linotype" panose="02040502050505030304" pitchFamily="18" charset="0"/>
              </a:rPr>
              <a:t> Biden and </a:t>
            </a:r>
            <a:r>
              <a:rPr lang="en-US" sz="1600" i="1" dirty="0" err="1">
                <a:latin typeface="Palatino Linotype" panose="02040502050505030304" pitchFamily="18" charset="0"/>
              </a:rPr>
              <a:t>Ms</a:t>
            </a:r>
            <a:r>
              <a:rPr lang="en-US" sz="1600" i="1" dirty="0">
                <a:latin typeface="Palatino Linotype" panose="02040502050505030304" pitchFamily="18" charset="0"/>
              </a:rPr>
              <a:t> Harris</a:t>
            </a:r>
            <a:r>
              <a:rPr lang="cs-CZ" sz="1600" i="1" dirty="0">
                <a:latin typeface="Palatino Linotype" panose="02040502050505030304" pitchFamily="18" charset="0"/>
              </a:rPr>
              <a:t>.</a:t>
            </a:r>
            <a:r>
              <a:rPr lang="en-US" sz="1600" i="1" dirty="0">
                <a:latin typeface="Palatino Linotype" panose="02040502050505030304" pitchFamily="18" charset="0"/>
              </a:rPr>
              <a:t>„</a:t>
            </a:r>
            <a:endParaRPr lang="cs-CZ" sz="1600" i="1" dirty="0">
              <a:latin typeface="Palatino Linotype" panose="0204050205050503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>
                <a:latin typeface="Palatino Linotype" panose="02040502050505030304" pitchFamily="18" charset="0"/>
              </a:rPr>
              <a:t> Skupina 15 zemí z asijsko-pacifického regionu zahrnující Čínu, Japonsko, Jižní Koreu a Austrálii dne 15.11. podepsala největší dohodu o volném obchodu na světě. </a:t>
            </a:r>
          </a:p>
        </p:txBody>
      </p:sp>
      <p:pic>
        <p:nvPicPr>
          <p:cNvPr id="3074" name="Picture 2" descr="Xi Jinping - Wikipedia">
            <a:extLst>
              <a:ext uri="{FF2B5EF4-FFF2-40B4-BE49-F238E27FC236}">
                <a16:creationId xmlns:a16="http://schemas.microsoft.com/office/drawing/2014/main" id="{2067C9A9-E872-4845-8D87-C92B7B45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6275"/>
            <a:ext cx="2814637" cy="37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5919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0321C"/>
      </a:dk2>
      <a:lt2>
        <a:srgbClr val="F2F0F3"/>
      </a:lt2>
      <a:accent1>
        <a:srgbClr val="7BAE44"/>
      </a:accent1>
      <a:accent2>
        <a:srgbClr val="A0A737"/>
      </a:accent2>
      <a:accent3>
        <a:srgbClr val="C39A4D"/>
      </a:accent3>
      <a:accent4>
        <a:srgbClr val="B1573B"/>
      </a:accent4>
      <a:accent5>
        <a:srgbClr val="C34D62"/>
      </a:accent5>
      <a:accent6>
        <a:srgbClr val="B13B82"/>
      </a:accent6>
      <a:hlink>
        <a:srgbClr val="C65557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1148</Words>
  <Application>Microsoft Office PowerPoint</Application>
  <PresentationFormat>Širokoúhlá obrazovka</PresentationFormat>
  <Paragraphs>138</Paragraphs>
  <Slides>15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Bembo</vt:lpstr>
      <vt:lpstr>Century Gothic</vt:lpstr>
      <vt:lpstr>Elephant</vt:lpstr>
      <vt:lpstr>Modern Love</vt:lpstr>
      <vt:lpstr>Palatino Linotype</vt:lpstr>
      <vt:lpstr>The Hand</vt:lpstr>
      <vt:lpstr>SketchyVTI</vt:lpstr>
      <vt:lpstr>BrushVTI</vt:lpstr>
      <vt:lpstr>CÍNA</vt:lpstr>
      <vt:lpstr>Welcome</vt:lpstr>
      <vt:lpstr>Základní informace</vt:lpstr>
      <vt:lpstr>Symboly Cíny</vt:lpstr>
      <vt:lpstr>Provincie Cíny</vt:lpstr>
      <vt:lpstr>Cína 20. století v datech</vt:lpstr>
      <vt:lpstr>Prezentace aplikace PowerPoint</vt:lpstr>
      <vt:lpstr>Prezentace aplikace PowerPoint</vt:lpstr>
      <vt:lpstr>Prezentace aplikace PowerPoint</vt:lpstr>
      <vt:lpstr>Tchaj-wan</vt:lpstr>
      <vt:lpstr>Tibet </vt:lpstr>
      <vt:lpstr>Hongkong</vt:lpstr>
      <vt:lpstr>Macao</vt:lpstr>
      <vt:lpstr>Dekuji za pozornost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CÍNA</dc:title>
  <dc:creator>Zuzana Miková</dc:creator>
  <cp:lastModifiedBy>Marta Goňcová</cp:lastModifiedBy>
  <cp:revision>8</cp:revision>
  <dcterms:created xsi:type="dcterms:W3CDTF">2020-11-15T22:29:54Z</dcterms:created>
  <dcterms:modified xsi:type="dcterms:W3CDTF">2020-11-23T11:26:45Z</dcterms:modified>
</cp:coreProperties>
</file>