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17"/>
  </p:notesMasterIdLst>
  <p:sldIdLst>
    <p:sldId id="256" r:id="rId2"/>
    <p:sldId id="267" r:id="rId3"/>
    <p:sldId id="270" r:id="rId4"/>
    <p:sldId id="257" r:id="rId5"/>
    <p:sldId id="258" r:id="rId6"/>
    <p:sldId id="259" r:id="rId7"/>
    <p:sldId id="260" r:id="rId8"/>
    <p:sldId id="261" r:id="rId9"/>
    <p:sldId id="262" r:id="rId10"/>
    <p:sldId id="268" r:id="rId11"/>
    <p:sldId id="263" r:id="rId12"/>
    <p:sldId id="264" r:id="rId13"/>
    <p:sldId id="265" r:id="rId14"/>
    <p:sldId id="269" r:id="rId15"/>
    <p:sldId id="266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176" autoAdjust="0"/>
  </p:normalViewPr>
  <p:slideViewPr>
    <p:cSldViewPr snapToGrid="0">
      <p:cViewPr varScale="1">
        <p:scale>
          <a:sx n="48" d="100"/>
          <a:sy n="48" d="100"/>
        </p:scale>
        <p:origin x="1027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67BE2B-8E1B-43B7-9928-6C9351C8DE4A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61E2F1-4D3A-4E68-9A68-65ACC865285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4982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/>
              <a:t>Základ problému lze najít již v době kdy Brit John </a:t>
            </a:r>
            <a:r>
              <a:rPr lang="cs-CZ" sz="1200" dirty="0" err="1"/>
              <a:t>Cabot</a:t>
            </a:r>
            <a:r>
              <a:rPr lang="cs-CZ" sz="1200" dirty="0"/>
              <a:t> přistál na území Newfoundlandu, ale první významné objevy přišly až roku 1534, tato francouzská skupina byla vedena Jacquesem </a:t>
            </a:r>
            <a:r>
              <a:rPr lang="cs-CZ" sz="1200" dirty="0" err="1"/>
              <a:t>Cartierem</a:t>
            </a:r>
            <a:endParaRPr lang="cs-CZ" sz="1200" dirty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/>
              <a:t>K prvním klíčovým konfliktům mezi osadníky (Británie a Francie) došlo v letech 1756-1763, VB vyhrála a získala tak veškeré území, které v té době patřilo Francii. </a:t>
            </a:r>
          </a:p>
          <a:p>
            <a:r>
              <a:rPr lang="cs-CZ" sz="1200" dirty="0"/>
              <a:t>, který rozděloval dosavadní území na Horní Kanadu a Dolní Kanadu (hranicí byla řeka Ottawa).  Který byl kvůli nepokojům v roce 1837-8 zrušen. V Roce 1840 byla opět Horní a Dolní Kanada sjednocena. Problém nastal, když byl stanoven jeden stejný zastupitelský orgán, který nebral v úvahu zastoupení obyvatel v těchto dvou provinciích.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1E2F1-4D3A-4E68-9A68-65ACC8652856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1793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dirty="0" err="1"/>
              <a:t>Sirois</a:t>
            </a:r>
            <a:r>
              <a:rPr lang="cs-CZ" sz="1200" dirty="0"/>
              <a:t> </a:t>
            </a:r>
            <a:r>
              <a:rPr lang="cs-CZ" sz="1200" dirty="0" err="1"/>
              <a:t>Comission</a:t>
            </a:r>
            <a:r>
              <a:rPr lang="cs-CZ" sz="1200" dirty="0"/>
              <a:t> (1) se zabývala ekonomickými problémy a všemi navazujícími problémy, které Kanadu trápily</a:t>
            </a:r>
          </a:p>
          <a:p>
            <a:r>
              <a:rPr lang="cs-CZ" sz="1200" dirty="0" err="1"/>
              <a:t>Tremblay</a:t>
            </a:r>
            <a:r>
              <a:rPr lang="cs-CZ" sz="1200" dirty="0"/>
              <a:t> </a:t>
            </a:r>
            <a:r>
              <a:rPr lang="cs-CZ" sz="1200" dirty="0" err="1"/>
              <a:t>Commission</a:t>
            </a:r>
            <a:r>
              <a:rPr lang="cs-CZ" sz="1200" dirty="0"/>
              <a:t> (2) předmětem této komise bylo sledovat vztahy mezi anglicky a francouzsky hovořící populací v Kanadě a především v </a:t>
            </a:r>
            <a:r>
              <a:rPr lang="cs-CZ" sz="1200" dirty="0" err="1"/>
              <a:t>Québecu</a:t>
            </a:r>
            <a:r>
              <a:rPr lang="cs-CZ" sz="1200" dirty="0"/>
              <a:t>. Dalším předmětem sledování bylo i sledování federace a to včetně finančního hlediska, tedy výběru daní a  jejich následného přerozdělení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61E2F1-4D3A-4E68-9A68-65ACC8652856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0600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9_02.jpg"/>
          <p:cNvPicPr preferRelativeResize="0">
            <a:picLocks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0338816" y="0"/>
            <a:ext cx="97536" cy="6858000"/>
          </a:xfrm>
          <a:prstGeom prst="rect">
            <a:avLst/>
          </a:prstGeom>
        </p:spPr>
      </p:pic>
      <p:pic>
        <p:nvPicPr>
          <p:cNvPr id="7" name="Picture 6" descr="1_05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14000" y="0"/>
            <a:ext cx="1778000" cy="6858000"/>
          </a:xfrm>
          <a:prstGeom prst="rect">
            <a:avLst/>
          </a:prstGeom>
        </p:spPr>
      </p:pic>
      <p:grpSp>
        <p:nvGrpSpPr>
          <p:cNvPr id="4" name="Group 17"/>
          <p:cNvGrpSpPr/>
          <p:nvPr/>
        </p:nvGrpSpPr>
        <p:grpSpPr>
          <a:xfrm>
            <a:off x="0" y="6630352"/>
            <a:ext cx="12192000" cy="228600"/>
            <a:chOff x="0" y="6582727"/>
            <a:chExt cx="9144000" cy="228600"/>
          </a:xfrm>
        </p:grpSpPr>
        <p:sp>
          <p:nvSpPr>
            <p:cNvPr id="10" name="Rectangle 9"/>
            <p:cNvSpPr/>
            <p:nvPr/>
          </p:nvSpPr>
          <p:spPr>
            <a:xfrm>
              <a:off x="7813040" y="6582727"/>
              <a:ext cx="1330960" cy="228600"/>
            </a:xfrm>
            <a:prstGeom prst="rect">
              <a:avLst/>
            </a:pr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6134101" y="6582727"/>
              <a:ext cx="1609724" cy="2286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6582727"/>
              <a:ext cx="6096000" cy="228600"/>
            </a:xfrm>
            <a:prstGeom prst="rect">
              <a:avLst/>
            </a:pr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371601"/>
            <a:ext cx="9042400" cy="1069975"/>
          </a:xfrm>
        </p:spPr>
        <p:txBody>
          <a:bodyPr bIns="0" anchor="b" anchorCtr="0">
            <a:noAutofit/>
          </a:bodyPr>
          <a:lstStyle>
            <a:lvl1pPr>
              <a:defRPr sz="4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438400"/>
            <a:ext cx="9042400" cy="762000"/>
          </a:xfrm>
        </p:spPr>
        <p:txBody>
          <a:bodyPr lIns="0" tIns="0" rIns="0">
            <a:normAutofit/>
          </a:bodyPr>
          <a:lstStyle>
            <a:lvl1pPr marL="0" indent="0" algn="l">
              <a:buNone/>
              <a:defRPr sz="24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>
          <a:xfrm>
            <a:off x="8280400" y="6610350"/>
            <a:ext cx="2032000" cy="228600"/>
          </a:xfrm>
        </p:spPr>
        <p:txBody>
          <a:bodyPr/>
          <a:lstStyle/>
          <a:p>
            <a:fld id="{0C0EB19D-B624-4F99-826F-BB86E709F82C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>
          <a:xfrm>
            <a:off x="10566400" y="6610350"/>
            <a:ext cx="1598507" cy="228600"/>
          </a:xfrm>
        </p:spPr>
        <p:txBody>
          <a:bodyPr/>
          <a:lstStyle/>
          <a:p>
            <a:fld id="{3DC744FA-5D4E-4781-9DD2-023C2361ED36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>
          <a:xfrm>
            <a:off x="609600" y="6611112"/>
            <a:ext cx="7467600" cy="22860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grpSp>
        <p:nvGrpSpPr>
          <p:cNvPr id="4" name="Group 10"/>
          <p:cNvGrpSpPr/>
          <p:nvPr/>
        </p:nvGrpSpPr>
        <p:grpSpPr>
          <a:xfrm>
            <a:off x="0" y="6631305"/>
            <a:ext cx="12192000" cy="228600"/>
            <a:chOff x="0" y="6583680"/>
            <a:chExt cx="9144000" cy="228600"/>
          </a:xfrm>
        </p:grpSpPr>
        <p:sp>
          <p:nvSpPr>
            <p:cNvPr id="12" name="Rectangle 1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EB19D-B624-4F99-826F-BB86E709F82C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C744FA-5D4E-4781-9DD2-023C2361ED36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12192000" cy="53340"/>
          </a:xfrm>
          <a:prstGeom prst="rect">
            <a:avLst/>
          </a:prstGeom>
        </p:spPr>
      </p:pic>
      <p:pic>
        <p:nvPicPr>
          <p:cNvPr id="14" name="Picture 13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4038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589085"/>
            <a:ext cx="2743200" cy="553707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585216"/>
            <a:ext cx="8026400" cy="554126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grpSp>
        <p:nvGrpSpPr>
          <p:cNvPr id="4" name="Group 10"/>
          <p:cNvGrpSpPr/>
          <p:nvPr/>
        </p:nvGrpSpPr>
        <p:grpSpPr>
          <a:xfrm>
            <a:off x="0" y="6631305"/>
            <a:ext cx="12192000" cy="228600"/>
            <a:chOff x="0" y="6583680"/>
            <a:chExt cx="9144000" cy="228600"/>
          </a:xfrm>
        </p:grpSpPr>
        <p:sp>
          <p:nvSpPr>
            <p:cNvPr id="12" name="Rectangle 1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EB19D-B624-4F99-826F-BB86E709F82C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C744FA-5D4E-4781-9DD2-023C2361ED36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12192000" cy="53340"/>
          </a:xfrm>
          <a:prstGeom prst="rect">
            <a:avLst/>
          </a:prstGeom>
        </p:spPr>
      </p:pic>
      <p:pic>
        <p:nvPicPr>
          <p:cNvPr id="14" name="Picture 13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40386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0"/>
          <p:cNvGrpSpPr/>
          <p:nvPr/>
        </p:nvGrpSpPr>
        <p:grpSpPr>
          <a:xfrm>
            <a:off x="0" y="6631305"/>
            <a:ext cx="12192000" cy="228600"/>
            <a:chOff x="0" y="6583680"/>
            <a:chExt cx="9144000" cy="228600"/>
          </a:xfrm>
        </p:grpSpPr>
        <p:sp>
          <p:nvSpPr>
            <p:cNvPr id="32" name="Rectangle 31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3" name="Picture 12" descr="bar_06.png"/>
          <p:cNvPicPr>
            <a:picLocks noChangeAspect="1"/>
          </p:cNvPicPr>
          <p:nvPr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12192000" cy="53340"/>
          </a:xfrm>
          <a:prstGeom prst="rect">
            <a:avLst/>
          </a:prstGeom>
        </p:spPr>
      </p:pic>
      <p:pic>
        <p:nvPicPr>
          <p:cNvPr id="10" name="Picture 9" descr="2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4038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EB19D-B624-4F99-826F-BB86E709F82C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C744FA-5D4E-4781-9DD2-023C2361ED36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2"/>
          <p:cNvGrpSpPr/>
          <p:nvPr/>
        </p:nvGrpSpPr>
        <p:grpSpPr>
          <a:xfrm>
            <a:off x="1917699" y="6629400"/>
            <a:ext cx="10274301" cy="228600"/>
            <a:chOff x="1438274" y="6629400"/>
            <a:chExt cx="7705726" cy="228600"/>
          </a:xfrm>
        </p:grpSpPr>
        <p:sp>
          <p:nvSpPr>
            <p:cNvPr id="27" name="Rectangle 26"/>
            <p:cNvSpPr/>
            <p:nvPr/>
          </p:nvSpPr>
          <p:spPr>
            <a:xfrm>
              <a:off x="8763000" y="662940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7142480" y="662940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438274" y="6629400"/>
              <a:ext cx="5663565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6801" y="5245101"/>
            <a:ext cx="9245599" cy="1155700"/>
          </a:xfrm>
        </p:spPr>
        <p:txBody>
          <a:bodyPr anchor="t">
            <a:normAutofit/>
          </a:bodyPr>
          <a:lstStyle>
            <a:lvl1pPr algn="r">
              <a:defRPr sz="4200" b="0" i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36801" y="4114800"/>
            <a:ext cx="9245599" cy="1130300"/>
          </a:xfrm>
        </p:spPr>
        <p:txBody>
          <a:bodyPr anchor="b">
            <a:normAutofit/>
          </a:bodyPr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0" name="Picture 9" descr="9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818640" cy="6858000"/>
          </a:xfrm>
          <a:prstGeom prst="rect">
            <a:avLst/>
          </a:prstGeom>
        </p:spPr>
      </p:pic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>
          <a:xfrm>
            <a:off x="9550400" y="6610350"/>
            <a:ext cx="2032000" cy="246888"/>
          </a:xfrm>
        </p:spPr>
        <p:txBody>
          <a:bodyPr/>
          <a:lstStyle/>
          <a:p>
            <a:fld id="{0C0EB19D-B624-4F99-826F-BB86E709F82C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1"/>
          </p:nvPr>
        </p:nvSpPr>
        <p:spPr>
          <a:xfrm>
            <a:off x="11656907" y="6610350"/>
            <a:ext cx="508000" cy="246888"/>
          </a:xfrm>
        </p:spPr>
        <p:txBody>
          <a:bodyPr/>
          <a:lstStyle/>
          <a:p>
            <a:fld id="{3DC744FA-5D4E-4781-9DD2-023C2361ED36}" type="slidenum">
              <a:rPr lang="cs-CZ" smtClean="0"/>
              <a:t>‹#›</a:t>
            </a:fld>
            <a:endParaRPr lang="cs-CZ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2"/>
          </p:nvPr>
        </p:nvSpPr>
        <p:spPr>
          <a:xfrm>
            <a:off x="2032000" y="6610350"/>
            <a:ext cx="7416800" cy="247650"/>
          </a:xfrm>
        </p:spPr>
        <p:txBody>
          <a:bodyPr/>
          <a:lstStyle/>
          <a:p>
            <a:endParaRPr lang="cs-CZ"/>
          </a:p>
        </p:txBody>
      </p:sp>
      <p:pic>
        <p:nvPicPr>
          <p:cNvPr id="20" name="Picture 19" descr="vert_bar_02.png"/>
          <p:cNvPicPr preferRelativeResize="0">
            <a:picLocks/>
          </p:cNvPicPr>
          <p:nvPr/>
        </p:nvPicPr>
        <p:blipFill>
          <a:blip r:embed="rId3">
            <a:duotone>
              <a:schemeClr val="accent3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1816608" y="0"/>
            <a:ext cx="97536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bar_06.png"/>
          <p:cNvPicPr>
            <a:picLocks noChangeAspect="1"/>
          </p:cNvPicPr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12192000" cy="533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pic>
        <p:nvPicPr>
          <p:cNvPr id="12" name="Picture 11" descr="3_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403860"/>
          </a:xfrm>
          <a:prstGeom prst="rect">
            <a:avLst/>
          </a:prstGeom>
        </p:spPr>
      </p:pic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609600" y="1981200"/>
            <a:ext cx="5384800" cy="4114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6197600" y="1981200"/>
            <a:ext cx="5384800" cy="4114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grpSp>
        <p:nvGrpSpPr>
          <p:cNvPr id="3" name="Group 14"/>
          <p:cNvGrpSpPr/>
          <p:nvPr/>
        </p:nvGrpSpPr>
        <p:grpSpPr>
          <a:xfrm>
            <a:off x="0" y="6631305"/>
            <a:ext cx="12192000" cy="228600"/>
            <a:chOff x="0" y="6583680"/>
            <a:chExt cx="9144000" cy="228600"/>
          </a:xfrm>
        </p:grpSpPr>
        <p:sp>
          <p:nvSpPr>
            <p:cNvPr id="17" name="Rectangle 16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0C0EB19D-B624-4F99-826F-BB86E709F82C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DC744FA-5D4E-4781-9DD2-023C2361ED36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981200"/>
            <a:ext cx="5386917" cy="411162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6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4" name="Picture 13" descr="4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03860"/>
          </a:xfrm>
          <a:prstGeom prst="rect">
            <a:avLst/>
          </a:prstGeom>
        </p:spPr>
      </p:pic>
      <p:sp>
        <p:nvSpPr>
          <p:cNvPr id="15" name="Text Placeholder 2"/>
          <p:cNvSpPr>
            <a:spLocks noGrp="1"/>
          </p:cNvSpPr>
          <p:nvPr>
            <p:ph type="body" idx="13"/>
          </p:nvPr>
        </p:nvSpPr>
        <p:spPr>
          <a:xfrm>
            <a:off x="6197600" y="1981200"/>
            <a:ext cx="5386917" cy="411162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6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609600" y="2438400"/>
            <a:ext cx="5384800" cy="3657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9" name="Content Placeholder 18"/>
          <p:cNvSpPr>
            <a:spLocks noGrp="1"/>
          </p:cNvSpPr>
          <p:nvPr>
            <p:ph sz="quarter" idx="15"/>
          </p:nvPr>
        </p:nvSpPr>
        <p:spPr>
          <a:xfrm>
            <a:off x="6197600" y="2438400"/>
            <a:ext cx="5384800" cy="36576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pic>
        <p:nvPicPr>
          <p:cNvPr id="16" name="Picture 15" descr="bar_06.png"/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12192000" cy="53340"/>
          </a:xfrm>
          <a:prstGeom prst="rect">
            <a:avLst/>
          </a:prstGeom>
        </p:spPr>
      </p:pic>
      <p:grpSp>
        <p:nvGrpSpPr>
          <p:cNvPr id="4" name="Group 17"/>
          <p:cNvGrpSpPr/>
          <p:nvPr/>
        </p:nvGrpSpPr>
        <p:grpSpPr>
          <a:xfrm>
            <a:off x="0" y="6631305"/>
            <a:ext cx="12192000" cy="228600"/>
            <a:chOff x="0" y="6583680"/>
            <a:chExt cx="9144000" cy="228600"/>
          </a:xfrm>
        </p:grpSpPr>
        <p:sp>
          <p:nvSpPr>
            <p:cNvPr id="20" name="Rectangle 19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Date Placeholder 22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0C0EB19D-B624-4F99-826F-BB86E709F82C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3DC744FA-5D4E-4781-9DD2-023C2361ED36}" type="slidenum">
              <a:rPr lang="cs-CZ" smtClean="0"/>
              <a:t>‹#›</a:t>
            </a:fld>
            <a:endParaRPr lang="cs-CZ"/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pic>
        <p:nvPicPr>
          <p:cNvPr id="10" name="Picture 9" descr="2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03860"/>
          </a:xfrm>
          <a:prstGeom prst="rect">
            <a:avLst/>
          </a:prstGeom>
        </p:spPr>
      </p:pic>
      <p:pic>
        <p:nvPicPr>
          <p:cNvPr id="11" name="Picture 10" descr="bar_06.png"/>
          <p:cNvPicPr>
            <a:picLocks noChangeAspect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12192000" cy="53340"/>
          </a:xfrm>
          <a:prstGeom prst="rect">
            <a:avLst/>
          </a:prstGeom>
        </p:spPr>
      </p:pic>
      <p:grpSp>
        <p:nvGrpSpPr>
          <p:cNvPr id="3" name="Group 11"/>
          <p:cNvGrpSpPr/>
          <p:nvPr/>
        </p:nvGrpSpPr>
        <p:grpSpPr>
          <a:xfrm>
            <a:off x="0" y="6631305"/>
            <a:ext cx="12192000" cy="228600"/>
            <a:chOff x="0" y="6583680"/>
            <a:chExt cx="9144000" cy="228600"/>
          </a:xfrm>
        </p:grpSpPr>
        <p:sp>
          <p:nvSpPr>
            <p:cNvPr id="13" name="Rectangle 12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EB19D-B624-4F99-826F-BB86E709F82C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C744FA-5D4E-4781-9DD2-023C2361ED36}" type="slidenum">
              <a:rPr lang="cs-CZ" smtClean="0"/>
              <a:t>‹#›</a:t>
            </a:fld>
            <a:endParaRPr lang="cs-CZ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/>
        </p:nvGrpSpPr>
        <p:grpSpPr>
          <a:xfrm>
            <a:off x="0" y="6631305"/>
            <a:ext cx="12192000" cy="228600"/>
            <a:chOff x="0" y="6583680"/>
            <a:chExt cx="9144000" cy="228600"/>
          </a:xfrm>
        </p:grpSpPr>
        <p:sp>
          <p:nvSpPr>
            <p:cNvPr id="10" name="Rectangle 9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EB19D-B624-4F99-826F-BB86E709F82C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C744FA-5D4E-4781-9DD2-023C2361ED36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3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03860"/>
          </a:xfrm>
          <a:prstGeom prst="rect">
            <a:avLst/>
          </a:prstGeom>
        </p:spPr>
      </p:pic>
      <p:sp>
        <p:nvSpPr>
          <p:cNvPr id="13" name="Text Placeholder 2"/>
          <p:cNvSpPr>
            <a:spLocks noGrp="1"/>
          </p:cNvSpPr>
          <p:nvPr>
            <p:ph type="title"/>
          </p:nvPr>
        </p:nvSpPr>
        <p:spPr>
          <a:xfrm>
            <a:off x="609600" y="1524000"/>
            <a:ext cx="4470400" cy="914400"/>
          </a:xfrm>
        </p:spPr>
        <p:txBody>
          <a:bodyPr lIns="0" rIns="0"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i="0" cap="all" spc="1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5892800" y="1524000"/>
            <a:ext cx="5689600" cy="4114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>
          <a:xfrm>
            <a:off x="609601" y="2514599"/>
            <a:ext cx="4470400" cy="312724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4" name="Picture 13" descr="bar_06.png"/>
          <p:cNvPicPr>
            <a:picLocks noChangeAspect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12192000" cy="53340"/>
          </a:xfrm>
          <a:prstGeom prst="rect">
            <a:avLst/>
          </a:prstGeom>
        </p:spPr>
      </p:pic>
      <p:grpSp>
        <p:nvGrpSpPr>
          <p:cNvPr id="2" name="Group 15"/>
          <p:cNvGrpSpPr/>
          <p:nvPr/>
        </p:nvGrpSpPr>
        <p:grpSpPr>
          <a:xfrm>
            <a:off x="0" y="6631305"/>
            <a:ext cx="12192000" cy="228600"/>
            <a:chOff x="0" y="6583680"/>
            <a:chExt cx="9144000" cy="228600"/>
          </a:xfrm>
        </p:grpSpPr>
        <p:sp>
          <p:nvSpPr>
            <p:cNvPr id="17" name="Rectangle 16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0C0EB19D-B624-4F99-826F-BB86E709F82C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3DC744FA-5D4E-4781-9DD2-023C2361ED36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5"/>
          <p:cNvGrpSpPr/>
          <p:nvPr/>
        </p:nvGrpSpPr>
        <p:grpSpPr>
          <a:xfrm>
            <a:off x="0" y="6631305"/>
            <a:ext cx="12192000" cy="228600"/>
            <a:chOff x="0" y="6583680"/>
            <a:chExt cx="9144000" cy="228600"/>
          </a:xfrm>
        </p:grpSpPr>
        <p:sp>
          <p:nvSpPr>
            <p:cNvPr id="13" name="Rectangle 12"/>
            <p:cNvSpPr/>
            <p:nvPr/>
          </p:nvSpPr>
          <p:spPr>
            <a:xfrm>
              <a:off x="8763000" y="6583680"/>
              <a:ext cx="381000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7142480" y="6583680"/>
              <a:ext cx="1581912" cy="228600"/>
            </a:xfrm>
            <a:prstGeom prst="rect">
              <a:avLst/>
            </a:prstGeom>
            <a:solidFill>
              <a:schemeClr val="bg1">
                <a:alpha val="3019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0" y="6583680"/>
              <a:ext cx="7101840" cy="228600"/>
            </a:xfrm>
            <a:prstGeom prst="rect">
              <a:avLst/>
            </a:prstGeom>
            <a:solidFill>
              <a:schemeClr val="bg1">
                <a:alpha val="29804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7048"/>
            <a:ext cx="4474464" cy="914400"/>
          </a:xfrm>
        </p:spPr>
        <p:txBody>
          <a:bodyPr anchor="b">
            <a:normAutofit/>
          </a:bodyPr>
          <a:lstStyle>
            <a:lvl1pPr algn="l">
              <a:defRPr lang="en-US" sz="1800" b="1" i="0" kern="1200" cap="all" spc="1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Font typeface="Wingdings" pitchFamily="2" charset="2"/>
              <a:buNone/>
            </a:pPr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00928" y="1554480"/>
            <a:ext cx="5693664" cy="4059936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14600"/>
            <a:ext cx="4474464" cy="3127248"/>
          </a:xfrm>
        </p:spPr>
        <p:txBody>
          <a:bodyPr/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lang="en-US" sz="1400" kern="1200" baseline="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EB19D-B624-4F99-826F-BB86E709F82C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C744FA-5D4E-4781-9DD2-023C2361ED36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Picture 7" descr="4_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03860"/>
          </a:xfrm>
          <a:prstGeom prst="rect">
            <a:avLst/>
          </a:prstGeom>
        </p:spPr>
      </p:pic>
      <p:pic>
        <p:nvPicPr>
          <p:cNvPr id="9" name="Picture 8" descr="bar_06.png"/>
          <p:cNvPicPr>
            <a:picLocks noChangeAspect="1"/>
          </p:cNvPicPr>
          <p:nvPr/>
        </p:nvPicPr>
        <p:blipFill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403860"/>
            <a:ext cx="12192000" cy="53340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>
          <a:xfrm>
            <a:off x="5892800" y="1524000"/>
            <a:ext cx="56896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5892800" y="5637212"/>
            <a:ext cx="5689600" cy="15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chemeClr val="bg1">
                  <a:alpha val="0"/>
                </a:schemeClr>
              </a:gs>
              <a:gs pos="34000">
                <a:schemeClr val="bg1">
                  <a:lumMod val="75000"/>
                  <a:alpha val="61000"/>
                </a:schemeClr>
              </a:gs>
              <a:gs pos="38000">
                <a:schemeClr val="bg1">
                  <a:lumMod val="75000"/>
                  <a:alpha val="76000"/>
                </a:schemeClr>
              </a:gs>
              <a:gs pos="100000">
                <a:schemeClr val="bg1"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990600"/>
            <a:ext cx="10972800" cy="9144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981201"/>
            <a:ext cx="10972800" cy="4144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550400" y="6610350"/>
            <a:ext cx="20320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0C0EB19D-B624-4F99-826F-BB86E709F82C}" type="datetimeFigureOut">
              <a:rPr lang="cs-CZ" smtClean="0"/>
              <a:t>24.11.2020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610350"/>
            <a:ext cx="883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56907" y="6610350"/>
            <a:ext cx="5080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3DC744FA-5D4E-4781-9DD2-023C2361ED36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 typeface="Wingdings" pitchFamily="2" charset="2"/>
        <a:buChar char="§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1">
            <a:lumMod val="50000"/>
            <a:lumOff val="50000"/>
          </a:schemeClr>
        </a:buClr>
        <a:buFont typeface="Wingdings" pitchFamily="2" charset="2"/>
        <a:buNone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digilib.phil.muni.cz/bitstream/handle/11222.digilib/134378/2_CentralEuropeanJournalCanadian_9-2014-1_5.pdf?sequence=1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0">
            <a:extLst>
              <a:ext uri="{FF2B5EF4-FFF2-40B4-BE49-F238E27FC236}">
                <a16:creationId xmlns:a16="http://schemas.microsoft.com/office/drawing/2014/main" id="{50D1D739-EDC4-4BE6-A073-9B157E1F90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2">
            <a:extLst>
              <a:ext uri="{FF2B5EF4-FFF2-40B4-BE49-F238E27FC236}">
                <a16:creationId xmlns:a16="http://schemas.microsoft.com/office/drawing/2014/main" id="{6CDD35A4-E546-4AF3-A8B9-AC24C5C9FA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3852070 w 12192000"/>
              <a:gd name="connsiteY1" fmla="*/ 0 h 6858000"/>
              <a:gd name="connsiteX2" fmla="*/ 3878367 w 12192000"/>
              <a:gd name="connsiteY2" fmla="*/ 23504 h 6858000"/>
              <a:gd name="connsiteX3" fmla="*/ 3885324 w 12192000"/>
              <a:gd name="connsiteY3" fmla="*/ 84795 h 6858000"/>
              <a:gd name="connsiteX4" fmla="*/ 3820400 w 12192000"/>
              <a:gd name="connsiteY4" fmla="*/ 131127 h 6858000"/>
              <a:gd name="connsiteX5" fmla="*/ 3631811 w 12192000"/>
              <a:gd name="connsiteY5" fmla="*/ 219929 h 6858000"/>
              <a:gd name="connsiteX6" fmla="*/ 4327428 w 12192000"/>
              <a:gd name="connsiteY6" fmla="*/ 351201 h 6858000"/>
              <a:gd name="connsiteX7" fmla="*/ 4080099 w 12192000"/>
              <a:gd name="connsiteY7" fmla="*/ 432279 h 6858000"/>
              <a:gd name="connsiteX8" fmla="*/ 3823492 w 12192000"/>
              <a:gd name="connsiteY8" fmla="*/ 490194 h 6858000"/>
              <a:gd name="connsiteX9" fmla="*/ 3545246 w 12192000"/>
              <a:gd name="connsiteY9" fmla="*/ 532664 h 6858000"/>
              <a:gd name="connsiteX10" fmla="*/ 3291732 w 12192000"/>
              <a:gd name="connsiteY10" fmla="*/ 617605 h 6858000"/>
              <a:gd name="connsiteX11" fmla="*/ 3953340 w 12192000"/>
              <a:gd name="connsiteY11" fmla="*/ 652353 h 6858000"/>
              <a:gd name="connsiteX12" fmla="*/ 3610170 w 12192000"/>
              <a:gd name="connsiteY12" fmla="*/ 729572 h 6858000"/>
              <a:gd name="connsiteX13" fmla="*/ 3328832 w 12192000"/>
              <a:gd name="connsiteY13" fmla="*/ 829957 h 6858000"/>
              <a:gd name="connsiteX14" fmla="*/ 3130966 w 12192000"/>
              <a:gd name="connsiteY14" fmla="*/ 876288 h 6858000"/>
              <a:gd name="connsiteX15" fmla="*/ 2920736 w 12192000"/>
              <a:gd name="connsiteY15" fmla="*/ 887872 h 6858000"/>
              <a:gd name="connsiteX16" fmla="*/ 2871269 w 12192000"/>
              <a:gd name="connsiteY16" fmla="*/ 961228 h 6858000"/>
              <a:gd name="connsiteX17" fmla="*/ 2936195 w 12192000"/>
              <a:gd name="connsiteY17" fmla="*/ 1038448 h 6858000"/>
              <a:gd name="connsiteX18" fmla="*/ 3035126 w 12192000"/>
              <a:gd name="connsiteY18" fmla="*/ 1046168 h 6858000"/>
              <a:gd name="connsiteX19" fmla="*/ 3625627 w 12192000"/>
              <a:gd name="connsiteY19" fmla="*/ 1065474 h 6858000"/>
              <a:gd name="connsiteX20" fmla="*/ 1733551 w 12192000"/>
              <a:gd name="connsiteY20" fmla="*/ 1235355 h 6858000"/>
              <a:gd name="connsiteX21" fmla="*/ 1990156 w 12192000"/>
              <a:gd name="connsiteY21" fmla="*/ 1339602 h 6858000"/>
              <a:gd name="connsiteX22" fmla="*/ 2076722 w 12192000"/>
              <a:gd name="connsiteY22" fmla="*/ 1625311 h 6858000"/>
              <a:gd name="connsiteX23" fmla="*/ 2392067 w 12192000"/>
              <a:gd name="connsiteY23" fmla="*/ 1787470 h 6858000"/>
              <a:gd name="connsiteX24" fmla="*/ 2596115 w 12192000"/>
              <a:gd name="connsiteY24" fmla="*/ 1845385 h 6858000"/>
              <a:gd name="connsiteX25" fmla="*/ 3062950 w 12192000"/>
              <a:gd name="connsiteY25" fmla="*/ 1930326 h 6858000"/>
              <a:gd name="connsiteX26" fmla="*/ 3130966 w 12192000"/>
              <a:gd name="connsiteY26" fmla="*/ 2069319 h 6858000"/>
              <a:gd name="connsiteX27" fmla="*/ 3189708 w 12192000"/>
              <a:gd name="connsiteY27" fmla="*/ 2223754 h 6858000"/>
              <a:gd name="connsiteX28" fmla="*/ 3313373 w 12192000"/>
              <a:gd name="connsiteY28" fmla="*/ 2324141 h 6858000"/>
              <a:gd name="connsiteX29" fmla="*/ 2351877 w 12192000"/>
              <a:gd name="connsiteY29" fmla="*/ 2308697 h 6858000"/>
              <a:gd name="connsiteX30" fmla="*/ 3437038 w 12192000"/>
              <a:gd name="connsiteY30" fmla="*/ 2633017 h 6858000"/>
              <a:gd name="connsiteX31" fmla="*/ 3341198 w 12192000"/>
              <a:gd name="connsiteY31" fmla="*/ 2760427 h 6858000"/>
              <a:gd name="connsiteX32" fmla="*/ 3934791 w 12192000"/>
              <a:gd name="connsiteY32" fmla="*/ 2934169 h 6858000"/>
              <a:gd name="connsiteX33" fmla="*/ 3616352 w 12192000"/>
              <a:gd name="connsiteY33" fmla="*/ 2953473 h 6858000"/>
              <a:gd name="connsiteX34" fmla="*/ 5468240 w 12192000"/>
              <a:gd name="connsiteY34" fmla="*/ 3679329 h 6858000"/>
              <a:gd name="connsiteX35" fmla="*/ 8111582 w 12192000"/>
              <a:gd name="connsiteY35" fmla="*/ 4204418 h 6858000"/>
              <a:gd name="connsiteX36" fmla="*/ 9144186 w 12192000"/>
              <a:gd name="connsiteY36" fmla="*/ 4304802 h 6858000"/>
              <a:gd name="connsiteX37" fmla="*/ 10319004 w 12192000"/>
              <a:gd name="connsiteY37" fmla="*/ 4273915 h 6858000"/>
              <a:gd name="connsiteX38" fmla="*/ 12053408 w 12192000"/>
              <a:gd name="connsiteY38" fmla="*/ 3907125 h 6858000"/>
              <a:gd name="connsiteX39" fmla="*/ 12192000 w 12192000"/>
              <a:gd name="connsiteY39" fmla="*/ 3841157 h 6858000"/>
              <a:gd name="connsiteX40" fmla="*/ 12192000 w 12192000"/>
              <a:gd name="connsiteY40" fmla="*/ 6858000 h 6858000"/>
              <a:gd name="connsiteX41" fmla="*/ 0 w 12192000"/>
              <a:gd name="connsiteY4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3852070" y="0"/>
                </a:lnTo>
                <a:lnTo>
                  <a:pt x="3878367" y="23504"/>
                </a:lnTo>
                <a:cubicBezTo>
                  <a:pt x="3887642" y="39430"/>
                  <a:pt x="3891507" y="59700"/>
                  <a:pt x="3885324" y="84795"/>
                </a:cubicBezTo>
                <a:cubicBezTo>
                  <a:pt x="3876049" y="123406"/>
                  <a:pt x="3845133" y="123406"/>
                  <a:pt x="3820400" y="131127"/>
                </a:cubicBezTo>
                <a:cubicBezTo>
                  <a:pt x="3764751" y="154292"/>
                  <a:pt x="3696735" y="138849"/>
                  <a:pt x="3631811" y="219929"/>
                </a:cubicBezTo>
                <a:cubicBezTo>
                  <a:pt x="3879141" y="262399"/>
                  <a:pt x="4117198" y="181318"/>
                  <a:pt x="4327428" y="351201"/>
                </a:cubicBezTo>
                <a:cubicBezTo>
                  <a:pt x="4250138" y="436142"/>
                  <a:pt x="4163572" y="416836"/>
                  <a:pt x="4080099" y="432279"/>
                </a:cubicBezTo>
                <a:cubicBezTo>
                  <a:pt x="3993533" y="447725"/>
                  <a:pt x="3910058" y="474751"/>
                  <a:pt x="3823492" y="490194"/>
                </a:cubicBezTo>
                <a:cubicBezTo>
                  <a:pt x="3730743" y="509498"/>
                  <a:pt x="3637993" y="513360"/>
                  <a:pt x="3545246" y="532664"/>
                </a:cubicBezTo>
                <a:cubicBezTo>
                  <a:pt x="3467954" y="548109"/>
                  <a:pt x="3384480" y="521081"/>
                  <a:pt x="3291732" y="617605"/>
                </a:cubicBezTo>
                <a:cubicBezTo>
                  <a:pt x="3520513" y="687103"/>
                  <a:pt x="3727651" y="582857"/>
                  <a:pt x="3953340" y="652353"/>
                </a:cubicBezTo>
                <a:cubicBezTo>
                  <a:pt x="3820400" y="714129"/>
                  <a:pt x="3712194" y="694824"/>
                  <a:pt x="3610170" y="729572"/>
                </a:cubicBezTo>
                <a:cubicBezTo>
                  <a:pt x="3517420" y="764322"/>
                  <a:pt x="3406122" y="725712"/>
                  <a:pt x="3328832" y="829957"/>
                </a:cubicBezTo>
                <a:cubicBezTo>
                  <a:pt x="3270090" y="911035"/>
                  <a:pt x="3208258" y="922618"/>
                  <a:pt x="3130966" y="876288"/>
                </a:cubicBezTo>
                <a:cubicBezTo>
                  <a:pt x="3062950" y="833818"/>
                  <a:pt x="2988752" y="845400"/>
                  <a:pt x="2920736" y="887872"/>
                </a:cubicBezTo>
                <a:cubicBezTo>
                  <a:pt x="2896004" y="903315"/>
                  <a:pt x="2871269" y="922618"/>
                  <a:pt x="2871269" y="961228"/>
                </a:cubicBezTo>
                <a:cubicBezTo>
                  <a:pt x="2871269" y="1015283"/>
                  <a:pt x="2902186" y="1030726"/>
                  <a:pt x="2936195" y="1038448"/>
                </a:cubicBezTo>
                <a:cubicBezTo>
                  <a:pt x="2967111" y="1046168"/>
                  <a:pt x="3004210" y="1053891"/>
                  <a:pt x="3035126" y="1046168"/>
                </a:cubicBezTo>
                <a:cubicBezTo>
                  <a:pt x="3232990" y="1003700"/>
                  <a:pt x="3427764" y="1073194"/>
                  <a:pt x="3625627" y="1065474"/>
                </a:cubicBezTo>
                <a:cubicBezTo>
                  <a:pt x="3004210" y="1231494"/>
                  <a:pt x="2376610" y="1177441"/>
                  <a:pt x="1733551" y="1235355"/>
                </a:cubicBezTo>
                <a:cubicBezTo>
                  <a:pt x="1817025" y="1351183"/>
                  <a:pt x="1925232" y="1254661"/>
                  <a:pt x="1990156" y="1339602"/>
                </a:cubicBezTo>
                <a:cubicBezTo>
                  <a:pt x="1928323" y="1517205"/>
                  <a:pt x="1953057" y="1613728"/>
                  <a:pt x="2076722" y="1625311"/>
                </a:cubicBezTo>
                <a:cubicBezTo>
                  <a:pt x="2197295" y="1636894"/>
                  <a:pt x="2327143" y="1575118"/>
                  <a:pt x="2392067" y="1787470"/>
                </a:cubicBezTo>
                <a:cubicBezTo>
                  <a:pt x="2410617" y="1853106"/>
                  <a:pt x="2525008" y="1833802"/>
                  <a:pt x="2596115" y="1845385"/>
                </a:cubicBezTo>
                <a:cubicBezTo>
                  <a:pt x="2750696" y="1872411"/>
                  <a:pt x="2914554" y="1845385"/>
                  <a:pt x="3062950" y="1930326"/>
                </a:cubicBezTo>
                <a:cubicBezTo>
                  <a:pt x="3121692" y="1961213"/>
                  <a:pt x="3161883" y="1984378"/>
                  <a:pt x="3130966" y="2069319"/>
                </a:cubicBezTo>
                <a:cubicBezTo>
                  <a:pt x="3100050" y="2158121"/>
                  <a:pt x="3140242" y="2189008"/>
                  <a:pt x="3189708" y="2223754"/>
                </a:cubicBezTo>
                <a:cubicBezTo>
                  <a:pt x="3226808" y="2250784"/>
                  <a:pt x="3282457" y="2243060"/>
                  <a:pt x="3313373" y="2324141"/>
                </a:cubicBezTo>
                <a:cubicBezTo>
                  <a:pt x="2988752" y="2312558"/>
                  <a:pt x="2673405" y="2246923"/>
                  <a:pt x="2351877" y="2308697"/>
                </a:cubicBezTo>
                <a:cubicBezTo>
                  <a:pt x="2704323" y="2463134"/>
                  <a:pt x="3090776" y="2455412"/>
                  <a:pt x="3437038" y="2633017"/>
                </a:cubicBezTo>
                <a:cubicBezTo>
                  <a:pt x="3424671" y="2694791"/>
                  <a:pt x="3344289" y="2667764"/>
                  <a:pt x="3341198" y="2760427"/>
                </a:cubicBezTo>
                <a:cubicBezTo>
                  <a:pt x="3523603" y="2856951"/>
                  <a:pt x="3743110" y="2791314"/>
                  <a:pt x="3934791" y="2934169"/>
                </a:cubicBezTo>
                <a:cubicBezTo>
                  <a:pt x="3823492" y="2999805"/>
                  <a:pt x="3721469" y="2891699"/>
                  <a:pt x="3616352" y="2953473"/>
                </a:cubicBezTo>
                <a:cubicBezTo>
                  <a:pt x="3650361" y="3046136"/>
                  <a:pt x="5189993" y="3617555"/>
                  <a:pt x="5468240" y="3679329"/>
                </a:cubicBezTo>
                <a:cubicBezTo>
                  <a:pt x="6034007" y="3806740"/>
                  <a:pt x="7663296" y="4131059"/>
                  <a:pt x="8111582" y="4204418"/>
                </a:cubicBezTo>
                <a:cubicBezTo>
                  <a:pt x="8457844" y="4258470"/>
                  <a:pt x="8801016" y="4300942"/>
                  <a:pt x="9144186" y="4304802"/>
                </a:cubicBezTo>
                <a:cubicBezTo>
                  <a:pt x="9536822" y="4308663"/>
                  <a:pt x="9926368" y="4289359"/>
                  <a:pt x="10319004" y="4273915"/>
                </a:cubicBezTo>
                <a:cubicBezTo>
                  <a:pt x="10906415" y="4250750"/>
                  <a:pt x="11484549" y="4158087"/>
                  <a:pt x="12053408" y="3907125"/>
                </a:cubicBezTo>
                <a:lnTo>
                  <a:pt x="12192000" y="3841157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C3806DE-EF92-4F2B-B8C8-2FC18CBAB6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3563422"/>
            <a:ext cx="7268147" cy="1754376"/>
          </a:xfrm>
        </p:spPr>
        <p:txBody>
          <a:bodyPr>
            <a:normAutofit/>
          </a:bodyPr>
          <a:lstStyle/>
          <a:p>
            <a:pPr algn="l"/>
            <a:r>
              <a:rPr lang="cs-CZ" sz="4400"/>
              <a:t>Kanada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F80383C-D322-4939-80C7-55AACDD799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5384878"/>
            <a:ext cx="7315200" cy="775494"/>
          </a:xfrm>
        </p:spPr>
        <p:txBody>
          <a:bodyPr>
            <a:normAutofit/>
          </a:bodyPr>
          <a:lstStyle/>
          <a:p>
            <a:pPr algn="l"/>
            <a:r>
              <a:rPr lang="cs-CZ"/>
              <a:t>Národnostní problémy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C2F639A4-3CC3-45E6-8C17-1C6A515E84B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78283" y="571811"/>
            <a:ext cx="5445536" cy="2722768"/>
          </a:xfrm>
          <a:prstGeom prst="rect">
            <a:avLst/>
          </a:prstGeom>
        </p:spPr>
      </p:pic>
      <p:pic>
        <p:nvPicPr>
          <p:cNvPr id="7" name="Picture 2" descr="Kanada – Wikipedia, wolna encyklopedia | Canada map, Map, Detailed ma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266" y="571811"/>
            <a:ext cx="4214834" cy="3697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0673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Quebec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Jedna z kanadských provincií</a:t>
            </a:r>
          </a:p>
          <a:p>
            <a:r>
              <a:rPr lang="cs-CZ" dirty="0"/>
              <a:t>Úředním jazykem je francouzština</a:t>
            </a:r>
          </a:p>
          <a:p>
            <a:r>
              <a:rPr lang="cs-CZ" dirty="0"/>
              <a:t>Jediná provincie, kde je angličtina menšinový jazyk</a:t>
            </a:r>
          </a:p>
          <a:p>
            <a:r>
              <a:rPr lang="cs-CZ" dirty="0"/>
              <a:t>8 000 000 obyvatel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1026" name="Picture 2" descr="Is Quebec A Country? - Answ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7563" y="3446133"/>
            <a:ext cx="4599196" cy="3012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92340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A4887E0-BDC5-47EF-BB6F-36107D475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600" b="1" dirty="0" err="1">
                <a:solidFill>
                  <a:srgbClr val="FFFFFF"/>
                </a:solidFill>
              </a:rPr>
              <a:t>Quebec</a:t>
            </a:r>
            <a:endParaRPr lang="cs-CZ" sz="4600" b="1" dirty="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FB1EA9-DBFF-45DC-82F1-E52B8DCB7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 fontScale="77500" lnSpcReduction="20000"/>
          </a:bodyPr>
          <a:lstStyle/>
          <a:p>
            <a:r>
              <a:rPr lang="cs-CZ" sz="2600" dirty="0"/>
              <a:t>První světová válka znamenala zavedení povinné vojenské služby. Byla také omezena výuka francouzského jazyka na školách.</a:t>
            </a:r>
          </a:p>
          <a:p>
            <a:r>
              <a:rPr lang="cs-CZ" sz="2600" dirty="0"/>
              <a:t>V roce 1916 byly zdaněny zisky z „válečného průmyslu“, to se také setkalo v </a:t>
            </a:r>
            <a:r>
              <a:rPr lang="cs-CZ" sz="2600" dirty="0" err="1"/>
              <a:t>Québecu</a:t>
            </a:r>
            <a:r>
              <a:rPr lang="cs-CZ" sz="2600" dirty="0"/>
              <a:t> s neúspěchem</a:t>
            </a:r>
          </a:p>
          <a:p>
            <a:r>
              <a:rPr lang="cs-CZ" sz="2600" dirty="0"/>
              <a:t>Kanada byla hospodářskou krizí silně zasažena. Centrální vláda tehdy byla nakloněna anglicky hovořícímu obyvatelstvu, což podpořilo Québecký nacionalismus.</a:t>
            </a:r>
          </a:p>
          <a:p>
            <a:r>
              <a:rPr lang="cs-CZ" sz="2600" dirty="0"/>
              <a:t>Před a během druhé světové války nastal v Kanadě další problém. Federální vláda x provinční vláda (Federální vláda vybírala daně a následně přerozdělovala peníze provinciím)</a:t>
            </a:r>
          </a:p>
          <a:p>
            <a:r>
              <a:rPr lang="cs-CZ" sz="2600" dirty="0"/>
              <a:t>Následkem byl vznik dvou komisí 1) </a:t>
            </a:r>
            <a:r>
              <a:rPr lang="cs-CZ" sz="2600" dirty="0" err="1"/>
              <a:t>Royal</a:t>
            </a:r>
            <a:r>
              <a:rPr lang="cs-CZ" sz="2600" dirty="0"/>
              <a:t> </a:t>
            </a:r>
            <a:r>
              <a:rPr lang="cs-CZ" sz="2600" dirty="0" err="1"/>
              <a:t>Commission</a:t>
            </a:r>
            <a:r>
              <a:rPr lang="cs-CZ" sz="2600" dirty="0"/>
              <a:t> on Dominion relations (1937) 			         			  2) </a:t>
            </a:r>
            <a:r>
              <a:rPr lang="en-US" sz="2600" dirty="0"/>
              <a:t>Royal Commission of Inquiry on </a:t>
            </a:r>
            <a:r>
              <a:rPr lang="cs-CZ" sz="2600" dirty="0"/>
              <a:t>							 </a:t>
            </a:r>
            <a:r>
              <a:rPr lang="en-US" sz="2600" dirty="0"/>
              <a:t>Constitutional Problems, </a:t>
            </a:r>
            <a:r>
              <a:rPr lang="cs-CZ" sz="2600" dirty="0"/>
              <a:t>nazývaná</a:t>
            </a:r>
            <a:r>
              <a:rPr lang="en-US" sz="2600" dirty="0"/>
              <a:t> Tremblay </a:t>
            </a:r>
            <a:r>
              <a:rPr lang="cs-CZ" sz="2600" dirty="0"/>
              <a:t>						 </a:t>
            </a:r>
            <a:r>
              <a:rPr lang="en-US" sz="2600" dirty="0"/>
              <a:t>Commission</a:t>
            </a:r>
            <a:r>
              <a:rPr lang="cs-CZ" sz="2600" dirty="0"/>
              <a:t> (1953)</a:t>
            </a:r>
          </a:p>
        </p:txBody>
      </p:sp>
    </p:spTree>
    <p:extLst>
      <p:ext uri="{BB962C8B-B14F-4D97-AF65-F5344CB8AC3E}">
        <p14:creationId xmlns:p14="http://schemas.microsoft.com/office/powerpoint/2010/main" val="10820398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1553CA7-CBBD-489F-9A18-553386621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600" b="1" dirty="0" err="1">
                <a:solidFill>
                  <a:srgbClr val="FFFFFF"/>
                </a:solidFill>
              </a:rPr>
              <a:t>Quebec</a:t>
            </a:r>
            <a:endParaRPr lang="cs-CZ" sz="4600" dirty="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461888-E2FB-4B92-A8C0-D7C7124B63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r>
              <a:rPr lang="cs-CZ" sz="2000" dirty="0"/>
              <a:t>V 60. letech čelila Kanada tzv. Tiché revoluci. Za zahájení Tiché </a:t>
            </a:r>
            <a:r>
              <a:rPr lang="cs-CZ" sz="2000" dirty="0" err="1"/>
              <a:t>reoluce</a:t>
            </a:r>
            <a:r>
              <a:rPr lang="cs-CZ" sz="2000" dirty="0"/>
              <a:t> se považuje úmrtí premiéra </a:t>
            </a:r>
            <a:r>
              <a:rPr lang="cs-CZ" sz="2000" dirty="0" err="1"/>
              <a:t>Duplessise</a:t>
            </a:r>
            <a:r>
              <a:rPr lang="cs-CZ" sz="2000" dirty="0"/>
              <a:t>, v době, kdy vládnul byl </a:t>
            </a:r>
            <a:r>
              <a:rPr lang="cs-CZ" sz="2000" dirty="0" err="1"/>
              <a:t>Québec</a:t>
            </a:r>
            <a:r>
              <a:rPr lang="cs-CZ" sz="2000" dirty="0"/>
              <a:t> silně konzervativní a to vlivem katolické církve. Po volbách roku 1960 se k moci dostali liberálové s cíle modernizovat cely </a:t>
            </a:r>
            <a:r>
              <a:rPr lang="cs-CZ" sz="2000" dirty="0" err="1"/>
              <a:t>Québec</a:t>
            </a:r>
            <a:r>
              <a:rPr lang="cs-CZ" sz="2000" dirty="0"/>
              <a:t>. Cílem liberálů bylo nahrazení konzervativců tzv. novou střední třídou (vzdělanci). A tak se do popředí dostal stát a nikoliv církev, jak tomu v </a:t>
            </a:r>
            <a:r>
              <a:rPr lang="cs-CZ" sz="2000" dirty="0" err="1"/>
              <a:t>Québecu</a:t>
            </a:r>
            <a:r>
              <a:rPr lang="cs-CZ" sz="2000" dirty="0"/>
              <a:t> bylo do té doby.</a:t>
            </a:r>
          </a:p>
          <a:p>
            <a:r>
              <a:rPr lang="cs-CZ" sz="2000" dirty="0" err="1"/>
              <a:t>Québec</a:t>
            </a:r>
            <a:r>
              <a:rPr lang="cs-CZ" sz="2000" dirty="0"/>
              <a:t> (dříve agrárně orientované území se během krátké doby stalo moderní provincií)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1086998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912D06A-E349-48B8-A6B6-21C656AC5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600" dirty="0" err="1">
                <a:solidFill>
                  <a:srgbClr val="FFFFFF"/>
                </a:solidFill>
              </a:rPr>
              <a:t>Quebec</a:t>
            </a:r>
            <a:endParaRPr lang="cs-CZ" sz="4600" dirty="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D1538B2-487C-4608-93C4-B901911760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 fontScale="70000" lnSpcReduction="20000"/>
          </a:bodyPr>
          <a:lstStyle/>
          <a:p>
            <a:r>
              <a:rPr lang="cs-CZ" sz="2400" dirty="0"/>
              <a:t>Roku 1980 došlo v </a:t>
            </a:r>
            <a:r>
              <a:rPr lang="cs-CZ" sz="2400" dirty="0" err="1"/>
              <a:t>Québecu</a:t>
            </a:r>
            <a:r>
              <a:rPr lang="cs-CZ" sz="2400" dirty="0"/>
              <a:t> k hlasování o jeho nezávislosti a 60% hlasovalo proti.</a:t>
            </a:r>
          </a:p>
          <a:p>
            <a:r>
              <a:rPr lang="cs-CZ" sz="2400" dirty="0"/>
              <a:t>Druhé referendum proběhlo 30. října 1995 (50,6% hlasovalo pro setrvání 49,6% proti, volební účast byla 94%)</a:t>
            </a:r>
          </a:p>
          <a:p>
            <a:r>
              <a:rPr lang="cs-CZ" sz="2400" dirty="0"/>
              <a:t>Vláda nedlouho po referendu přijala několik reforem</a:t>
            </a:r>
          </a:p>
          <a:p>
            <a:pPr marL="514350" indent="-514350">
              <a:buAutoNum type="arabicParenR"/>
            </a:pPr>
            <a:r>
              <a:rPr lang="cs-CZ" sz="2400" dirty="0"/>
              <a:t>Právo veta v ústavních záležitostech</a:t>
            </a:r>
          </a:p>
          <a:p>
            <a:pPr marL="514350" indent="-514350">
              <a:buAutoNum type="arabicParenR"/>
            </a:pPr>
            <a:r>
              <a:rPr lang="cs-CZ" sz="2400" dirty="0"/>
              <a:t>Vláda se vzdala zasahování do oblasti vzdělávaní </a:t>
            </a:r>
          </a:p>
          <a:p>
            <a:r>
              <a:rPr lang="cs-CZ" sz="2400" dirty="0"/>
              <a:t> Roku 1998 kanadský soud shledal referendum a s ním spojené odtržení </a:t>
            </a:r>
            <a:r>
              <a:rPr lang="cs-CZ" sz="2400" dirty="0" err="1"/>
              <a:t>Québecu</a:t>
            </a:r>
            <a:r>
              <a:rPr lang="cs-CZ" sz="2400" dirty="0"/>
              <a:t> od Kanadské federace nelegální. </a:t>
            </a:r>
          </a:p>
          <a:p>
            <a:r>
              <a:rPr lang="cs-CZ" sz="2400" dirty="0"/>
              <a:t>V roce 2006 přišlo další rozvolnění a to vstřícnými kroky Stephena </a:t>
            </a:r>
            <a:r>
              <a:rPr lang="cs-CZ" sz="2400" dirty="0" err="1"/>
              <a:t>Harpera</a:t>
            </a:r>
            <a:endParaRPr lang="cs-CZ" sz="2400" dirty="0"/>
          </a:p>
          <a:p>
            <a:r>
              <a:rPr lang="cs-CZ" sz="2400" dirty="0"/>
              <a:t>Frankofonní obyvatelé byli uznáni jako jednotný národ v rámci celé Kanady</a:t>
            </a:r>
          </a:p>
          <a:p>
            <a:r>
              <a:rPr lang="cs-CZ" sz="2400" dirty="0" err="1"/>
              <a:t>Québec</a:t>
            </a:r>
            <a:r>
              <a:rPr lang="cs-CZ" sz="2400" dirty="0"/>
              <a:t> dostal křeslo v OSN ačkoliv není samostatný stát</a:t>
            </a:r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455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Boyd, Colin. “Tomson Highway.” Canadian Encyclopedia(2017).</a:t>
            </a:r>
            <a:endParaRPr lang="cs-CZ" dirty="0"/>
          </a:p>
          <a:p>
            <a:pPr lvl="0"/>
            <a:r>
              <a:rPr lang="en-US" dirty="0"/>
              <a:t>Abu-Laban, Y. (1998): </a:t>
            </a:r>
            <a:r>
              <a:rPr lang="en-US" i="1" dirty="0"/>
              <a:t>Welcome/ Stay Out: The Contradiction of Canadian Integration and Immigration Policies at the Millennium</a:t>
            </a:r>
            <a:r>
              <a:rPr lang="en-US" dirty="0"/>
              <a:t>, Canadian Ethnic Studies, Vol 30, Issue 3, online </a:t>
            </a:r>
            <a:r>
              <a:rPr lang="en-US" dirty="0" err="1"/>
              <a:t>verze</a:t>
            </a:r>
            <a:r>
              <a:rPr lang="en-US" dirty="0"/>
              <a:t> (http://search.epnet.com).</a:t>
            </a:r>
            <a:endParaRPr lang="cs-CZ" dirty="0"/>
          </a:p>
          <a:p>
            <a:pPr lvl="0"/>
            <a:r>
              <a:rPr lang="en-US" dirty="0">
                <a:hlinkClick r:id="rId2"/>
              </a:rPr>
              <a:t>https://digilib.phil.muni.cz/bitstream/handle/11222.digilib/134378/2_CentralEuropeanJournalCanadian_9-2014-1_5.pdf?sequence=1</a:t>
            </a:r>
            <a:endParaRPr lang="cs-CZ" dirty="0"/>
          </a:p>
          <a:p>
            <a:pPr lvl="0"/>
            <a:endParaRPr lang="cs-CZ" dirty="0"/>
          </a:p>
          <a:p>
            <a:pPr lvl="0"/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70551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3962611-DFD5-4092-AAFD-559E3DFCE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489" y="0"/>
            <a:ext cx="10910292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270F1FA-0425-408F-9861-80BF5AFB2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D3BE7CB-3796-4899-A110-F336C2152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5368" y="2043665"/>
            <a:ext cx="6105195" cy="203105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Děkuji za pozornost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B3EC8F-09D6-49DA-B892-CA6CD328DB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5368" y="4074720"/>
            <a:ext cx="6105195" cy="682079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4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Bc</a:t>
            </a:r>
            <a:r>
              <a:rPr lang="en-US" sz="24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. Róbert Sivák</a:t>
            </a:r>
          </a:p>
        </p:txBody>
      </p:sp>
    </p:spTree>
    <p:extLst>
      <p:ext uri="{BB962C8B-B14F-4D97-AF65-F5344CB8AC3E}">
        <p14:creationId xmlns:p14="http://schemas.microsoft.com/office/powerpoint/2010/main" val="3423742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informace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Počet obyvatel: 37 800 000</a:t>
            </a:r>
          </a:p>
          <a:p>
            <a:r>
              <a:rPr lang="cs-CZ" dirty="0"/>
              <a:t>Jazyky: Angličtina, Francouzština, Inuitština</a:t>
            </a:r>
          </a:p>
          <a:p>
            <a:r>
              <a:rPr lang="cs-CZ" dirty="0"/>
              <a:t>34 etnických skupin: Kanaďané </a:t>
            </a:r>
            <a:r>
              <a:rPr lang="cs-CZ" sz="1800" dirty="0"/>
              <a:t>(39,4%), </a:t>
            </a:r>
            <a:r>
              <a:rPr lang="cs-CZ" dirty="0"/>
              <a:t>Angličané </a:t>
            </a:r>
            <a:r>
              <a:rPr lang="cs-CZ" sz="1800" dirty="0"/>
              <a:t>(20,2%)</a:t>
            </a:r>
            <a:r>
              <a:rPr lang="cs-CZ" dirty="0"/>
              <a:t>, Francouzi </a:t>
            </a:r>
            <a:r>
              <a:rPr lang="cs-CZ" sz="1800" dirty="0"/>
              <a:t>(15,4%)</a:t>
            </a:r>
            <a:r>
              <a:rPr lang="cs-CZ" dirty="0"/>
              <a:t>, Skoti </a:t>
            </a:r>
            <a:r>
              <a:rPr lang="cs-CZ" sz="1800" dirty="0"/>
              <a:t>(14%)</a:t>
            </a:r>
            <a:r>
              <a:rPr lang="cs-CZ" dirty="0"/>
              <a:t>, Irové </a:t>
            </a:r>
            <a:r>
              <a:rPr lang="cs-CZ" sz="1800" dirty="0"/>
              <a:t>(12,9%)</a:t>
            </a:r>
            <a:r>
              <a:rPr lang="cs-CZ" dirty="0"/>
              <a:t>, Němci </a:t>
            </a:r>
            <a:r>
              <a:rPr lang="cs-CZ" sz="1800" dirty="0"/>
              <a:t>(9,3%)</a:t>
            </a:r>
            <a:r>
              <a:rPr lang="cs-CZ" dirty="0"/>
              <a:t>, Italové </a:t>
            </a:r>
            <a:r>
              <a:rPr lang="cs-CZ" sz="1800" dirty="0"/>
              <a:t>(4,3%)</a:t>
            </a:r>
            <a:r>
              <a:rPr lang="cs-CZ" dirty="0"/>
              <a:t>, Čína a Ukrajina </a:t>
            </a:r>
            <a:r>
              <a:rPr lang="cs-CZ" sz="1800" dirty="0"/>
              <a:t>(3,5%)</a:t>
            </a:r>
            <a:endParaRPr lang="cs-CZ" dirty="0"/>
          </a:p>
          <a:p>
            <a:r>
              <a:rPr lang="cs-CZ" dirty="0"/>
              <a:t>Federativní stát, skládající se z 10 provincii a 3 spolkových teritorií </a:t>
            </a:r>
            <a:r>
              <a:rPr lang="cs-CZ" sz="2000" dirty="0"/>
              <a:t>(Alberta, </a:t>
            </a:r>
            <a:r>
              <a:rPr lang="cs-CZ" sz="2000" dirty="0" err="1"/>
              <a:t>British</a:t>
            </a:r>
            <a:r>
              <a:rPr lang="cs-CZ" sz="2000" dirty="0"/>
              <a:t> Columbia, Manitoba, New </a:t>
            </a:r>
            <a:r>
              <a:rPr lang="cs-CZ" sz="2000" dirty="0" err="1"/>
              <a:t>Brunswick</a:t>
            </a:r>
            <a:r>
              <a:rPr lang="cs-CZ" sz="2000" dirty="0"/>
              <a:t>, Newfoundland a Labrador, Nova </a:t>
            </a:r>
            <a:r>
              <a:rPr lang="cs-CZ" sz="2000" dirty="0" err="1"/>
              <a:t>Scotia</a:t>
            </a:r>
            <a:r>
              <a:rPr lang="cs-CZ" sz="2000" dirty="0"/>
              <a:t>, Ontario, Prince Edward Island, </a:t>
            </a:r>
            <a:r>
              <a:rPr lang="cs-CZ" sz="2000" dirty="0" err="1"/>
              <a:t>Quebec</a:t>
            </a:r>
            <a:r>
              <a:rPr lang="cs-CZ" sz="2000" dirty="0"/>
              <a:t>, a Saskatchewan)</a:t>
            </a:r>
          </a:p>
          <a:p>
            <a:r>
              <a:rPr lang="cs-CZ" dirty="0"/>
              <a:t>Generální guvernérka Julie </a:t>
            </a:r>
            <a:r>
              <a:rPr lang="cs-CZ" dirty="0" err="1"/>
              <a:t>Payetteová</a:t>
            </a:r>
            <a:r>
              <a:rPr lang="cs-CZ" dirty="0"/>
              <a:t> (zástupce Alžběty II.)</a:t>
            </a:r>
          </a:p>
          <a:p>
            <a:r>
              <a:rPr lang="cs-CZ" sz="2000" dirty="0"/>
              <a:t>Premiér </a:t>
            </a:r>
            <a:r>
              <a:rPr lang="cs-CZ" dirty="0"/>
              <a:t>Justin </a:t>
            </a:r>
            <a:r>
              <a:rPr lang="cs-CZ" dirty="0" err="1"/>
              <a:t>Trudeau</a:t>
            </a:r>
            <a:endParaRPr lang="cs-CZ" sz="2000" dirty="0"/>
          </a:p>
          <a:p>
            <a:endParaRPr lang="cs-CZ" sz="20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1493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dirty="0"/>
              <a:t>Julie </a:t>
            </a:r>
            <a:r>
              <a:rPr lang="cs-CZ" sz="4000" dirty="0" err="1"/>
              <a:t>Payetteová</a:t>
            </a:r>
            <a:r>
              <a:rPr lang="cs-CZ" sz="4000" dirty="0"/>
              <a:t>				Justin </a:t>
            </a:r>
            <a:r>
              <a:rPr lang="cs-CZ" sz="4000" dirty="0" err="1"/>
              <a:t>Trudeau</a:t>
            </a:r>
            <a:br>
              <a:rPr lang="cs-CZ" dirty="0"/>
            </a:br>
            <a:r>
              <a:rPr lang="cs-CZ" dirty="0"/>
              <a:t>			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Picture 2" descr="Julie Payetteová – Wikicitát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32" y="2017960"/>
            <a:ext cx="3340208" cy="4175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Rise in threats against Justin Trudeau, police warn - BBC New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4151" y="2017960"/>
            <a:ext cx="6392098" cy="35958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5018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392201D-2F3F-4B82-866D-5C7D4ED10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600" b="1" dirty="0">
                <a:solidFill>
                  <a:srgbClr val="FFFFFF"/>
                </a:solidFill>
              </a:rPr>
              <a:t>Indiáni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2279312-BB1D-4933-B576-683341620A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 fontScale="85000" lnSpcReduction="20000"/>
          </a:bodyPr>
          <a:lstStyle/>
          <a:p>
            <a:r>
              <a:rPr lang="cs-CZ" sz="2600" dirty="0"/>
              <a:t>První národy, </a:t>
            </a:r>
            <a:r>
              <a:rPr lang="cs-CZ" sz="2600" dirty="0" err="1"/>
              <a:t>Inuité</a:t>
            </a:r>
            <a:r>
              <a:rPr lang="cs-CZ" sz="2600" dirty="0"/>
              <a:t>, </a:t>
            </a:r>
            <a:r>
              <a:rPr lang="cs-CZ" sz="2600" dirty="0" err="1"/>
              <a:t>Métisové</a:t>
            </a:r>
            <a:endParaRPr lang="cs-CZ" sz="2600" dirty="0"/>
          </a:p>
          <a:p>
            <a:r>
              <a:rPr lang="cs-CZ" sz="2600" dirty="0"/>
              <a:t>Indiáni byli na počátku 20. století znevýhodňováni (odebírání dětí a následné umístění do církevních škol)</a:t>
            </a:r>
          </a:p>
          <a:p>
            <a:r>
              <a:rPr lang="cs-CZ" sz="2600" dirty="0"/>
              <a:t>Pokud chtěli mít občanská práva, museli odejít z rezervace a požádat o ně, tuto situaci změnilo až rozmezí 40.-50. let, kdy velká část indiánů opustila rezervace</a:t>
            </a:r>
          </a:p>
          <a:p>
            <a:r>
              <a:rPr lang="cs-CZ" sz="2600" dirty="0"/>
              <a:t>1952 – tresty za mluvení rodnou řečí</a:t>
            </a:r>
          </a:p>
          <a:p>
            <a:r>
              <a:rPr lang="cs-CZ" sz="2600" dirty="0"/>
              <a:t>hromadné opuštění rezervací donutilo vládu k činům a roku 1960 obdrželi všichni dospělí indiáni politická a sociální práva (kromě práva obyvatel na zemi jejich předků)</a:t>
            </a:r>
          </a:p>
          <a:p>
            <a:r>
              <a:rPr lang="cs-CZ" sz="2600" dirty="0"/>
              <a:t>Soužití indiánů a obyvatel Kanady bylo i dále komplikované a zlepšení přišlo až v 70. letech, kdy soud uznal indiánská práva založená na jejich tradicích</a:t>
            </a:r>
          </a:p>
          <a:p>
            <a:endParaRPr lang="cs-CZ" sz="2600" dirty="0"/>
          </a:p>
          <a:p>
            <a:endParaRPr lang="cs-CZ" sz="2600" dirty="0"/>
          </a:p>
          <a:p>
            <a:endParaRPr lang="cs-CZ" sz="2600" dirty="0"/>
          </a:p>
          <a:p>
            <a:endParaRPr lang="cs-CZ" sz="2600" dirty="0"/>
          </a:p>
        </p:txBody>
      </p:sp>
      <p:pic>
        <p:nvPicPr>
          <p:cNvPr id="1026" name="Picture 2" descr="Američtí Indiáni, počty amerických indiánů, idiánské rezervace, kolonizace  a současno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1765" y="316654"/>
            <a:ext cx="1706837" cy="2190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2110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8EB3AE50-9121-495D-8127-DD6D76497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600" b="1" dirty="0">
                <a:solidFill>
                  <a:srgbClr val="FFFFFF"/>
                </a:solidFill>
              </a:rPr>
              <a:t>Migrační politika, multikulturalismus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F87F33-4030-4C44-B77E-9CD1601F4C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 fontScale="92500"/>
          </a:bodyPr>
          <a:lstStyle/>
          <a:p>
            <a:r>
              <a:rPr lang="cs-CZ" sz="2600"/>
              <a:t>Příchod Britů v 18. století, zlatá horečka v 19. století a osídlování západu mezi 19.-20. stoletím způsobilo, že se Kanada stala vyhledávanou oblastí pro imigranty</a:t>
            </a:r>
          </a:p>
          <a:p>
            <a:r>
              <a:rPr lang="cs-CZ" sz="2600"/>
              <a:t>Zpočátku byla Kanada proti. Začátkem 20. století prosazovala Kanadská vláda restriktivní politiku, která vrcholila v období hospodářské krize. </a:t>
            </a:r>
          </a:p>
          <a:p>
            <a:r>
              <a:rPr lang="cs-CZ" sz="2600"/>
              <a:t>Počet imigrantů dál rostl v meziválečném období 1939-1945 a premiér Mackenzie King (tou dobou byly v Kanadě stovky tisíc imigrantů)</a:t>
            </a:r>
          </a:p>
          <a:p>
            <a:r>
              <a:rPr lang="cs-CZ" sz="2600"/>
              <a:t>Mackenie King tak založil Národnostní oddělení, které sledovalo multikulturalismus</a:t>
            </a:r>
          </a:p>
        </p:txBody>
      </p:sp>
    </p:spTree>
    <p:extLst>
      <p:ext uri="{BB962C8B-B14F-4D97-AF65-F5344CB8AC3E}">
        <p14:creationId xmlns:p14="http://schemas.microsoft.com/office/powerpoint/2010/main" val="37132613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4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191109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A965534-C766-4FDF-B3E9-300A0DE58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rgbClr val="FFFFFF"/>
                </a:solidFill>
              </a:rPr>
              <a:t>Migrační politika, multikulturalismus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1EC591-9FB8-4EC2-9BB6-45DB91897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945" y="2228193"/>
            <a:ext cx="10898809" cy="4130566"/>
          </a:xfrm>
        </p:spPr>
        <p:txBody>
          <a:bodyPr anchor="ctr">
            <a:normAutofit/>
          </a:bodyPr>
          <a:lstStyle/>
          <a:p>
            <a:r>
              <a:rPr lang="cs-CZ" sz="2000" dirty="0"/>
              <a:t>Po druhé světové válce Kanada ekonomicky prosperovala, to vedlo k rostoucí potřebě přivolat pracovníky z cizích zemí. </a:t>
            </a:r>
          </a:p>
          <a:p>
            <a:r>
              <a:rPr lang="cs-CZ" sz="2000" dirty="0"/>
              <a:t>Kanada začala postupně tolerovat imigranty, ale skutečná změna nastala až roku 1960 přijetím ústavy a následně 1962 liberalizací této ústavy (zákaz rasové nesnášenlivosti, diskriminace na základě barvy pleti atp.)</a:t>
            </a:r>
          </a:p>
          <a:p>
            <a:r>
              <a:rPr lang="cs-CZ" sz="2000" dirty="0"/>
              <a:t>V roce 1971 vyhlásila etnický multikulturalismus jako pozitivní prvek kanadské společnosti</a:t>
            </a:r>
          </a:p>
          <a:p>
            <a:r>
              <a:rPr lang="cs-CZ" sz="2000" dirty="0"/>
              <a:t>Roku 1973 – první ministr pro multikulturalismus</a:t>
            </a:r>
          </a:p>
          <a:p>
            <a:r>
              <a:rPr lang="cs-CZ" sz="2000" dirty="0"/>
              <a:t>1982 – multikulturalismus byl zařazen do listiny práv a svobod</a:t>
            </a:r>
          </a:p>
          <a:p>
            <a:r>
              <a:rPr lang="cs-CZ" sz="2000" dirty="0"/>
              <a:t>V roce 1988 – vyšel v platnost zákon tzv. C-93, podle kterého je multikulturalismus základním charakterem kanadské společnosti.</a:t>
            </a:r>
          </a:p>
          <a:p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538702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E44B284-910D-40E1-83B9-8DA0B4B80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600" b="1" dirty="0">
                <a:solidFill>
                  <a:srgbClr val="FFFFFF"/>
                </a:solidFill>
              </a:rPr>
              <a:t>Historie vzniku Kanady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26E3B8-D3EB-4F46-9C3D-B8177BD543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Autofit/>
          </a:bodyPr>
          <a:lstStyle/>
          <a:p>
            <a:r>
              <a:rPr lang="cs-CZ" sz="2400" dirty="0"/>
              <a:t>Již v té době si Francouzi věděli, že je toto území bohaté a zformovali zde kolonii. Prvním opravdovým městem bylo v roce 1608 </a:t>
            </a:r>
            <a:r>
              <a:rPr lang="cs-CZ" sz="2400" dirty="0" err="1"/>
              <a:t>Québec</a:t>
            </a:r>
            <a:r>
              <a:rPr lang="cs-CZ" sz="2400" dirty="0"/>
              <a:t>.</a:t>
            </a:r>
          </a:p>
          <a:p>
            <a:r>
              <a:rPr lang="cs-CZ" sz="2400" dirty="0"/>
              <a:t>1756-1763 první klíčové konflikty mezi osadníky (Británie a Francie), VB vyhrála a získala tak veškeré území, které v té době patřilo Francii. </a:t>
            </a:r>
          </a:p>
          <a:p>
            <a:r>
              <a:rPr lang="cs-CZ" sz="2400" dirty="0"/>
              <a:t>Koncem 60. let 18 století byly sneseny požadavky na nové práva. Výsledkem byl tzv. </a:t>
            </a:r>
            <a:r>
              <a:rPr lang="cs-CZ" sz="2400" dirty="0" err="1"/>
              <a:t>Qeubec</a:t>
            </a:r>
            <a:r>
              <a:rPr lang="cs-CZ" sz="2400" dirty="0"/>
              <a:t> </a:t>
            </a:r>
            <a:r>
              <a:rPr lang="cs-CZ" sz="2400" dirty="0" err="1"/>
              <a:t>act</a:t>
            </a:r>
            <a:r>
              <a:rPr lang="cs-CZ" sz="2400" dirty="0"/>
              <a:t> (dokument, který dal obyvatelům </a:t>
            </a:r>
            <a:r>
              <a:rPr lang="cs-CZ" sz="2400" dirty="0" err="1"/>
              <a:t>Québecu</a:t>
            </a:r>
            <a:r>
              <a:rPr lang="cs-CZ" sz="2400" dirty="0"/>
              <a:t> mnohá práva). Angličané s tím nesouhlasili (asi 10% obyvatelstva, jinak frankofonní obyvatelé). </a:t>
            </a:r>
          </a:p>
          <a:p>
            <a:r>
              <a:rPr lang="cs-CZ" sz="2400" dirty="0"/>
              <a:t>Roku 1771 byl </a:t>
            </a:r>
            <a:r>
              <a:rPr lang="cs-CZ" sz="2400" dirty="0" err="1"/>
              <a:t>Quebec</a:t>
            </a:r>
            <a:r>
              <a:rPr lang="cs-CZ" sz="2400" dirty="0"/>
              <a:t> </a:t>
            </a:r>
            <a:r>
              <a:rPr lang="cs-CZ" sz="2400" dirty="0" err="1"/>
              <a:t>act</a:t>
            </a:r>
            <a:r>
              <a:rPr lang="cs-CZ" sz="2400" dirty="0"/>
              <a:t> zrušen a byl přijat tzv. </a:t>
            </a:r>
            <a:r>
              <a:rPr lang="cs-CZ" sz="2400" dirty="0" err="1"/>
              <a:t>Constitutional</a:t>
            </a:r>
            <a:r>
              <a:rPr lang="cs-CZ" sz="2400" dirty="0"/>
              <a:t> </a:t>
            </a:r>
            <a:r>
              <a:rPr lang="cs-CZ" sz="2400" dirty="0" err="1"/>
              <a:t>act</a:t>
            </a:r>
            <a:r>
              <a:rPr lang="cs-CZ" sz="24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13653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8964314-AA80-45DF-B535-C713ECD77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600" b="1" dirty="0">
                <a:solidFill>
                  <a:srgbClr val="FFFFFF"/>
                </a:solidFill>
              </a:rPr>
              <a:t>Historie vzniku Kanady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E37E97-30A6-4778-9CFC-BEFE59F30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r>
              <a:rPr lang="cs-CZ" sz="2600" dirty="0"/>
              <a:t>Angličtina byla stanovena jako jediný úřední jazyk, to se samozřejmě setkalo s nevolí obyvatel, kteří hovořili francouzsky a roku 1848 byla francouzština opět povolena</a:t>
            </a:r>
          </a:p>
          <a:p>
            <a:r>
              <a:rPr lang="cs-CZ" sz="2600" dirty="0"/>
              <a:t>1867 založena federace Dominium Kanada (4 provincie: Ontario, </a:t>
            </a:r>
            <a:r>
              <a:rPr lang="cs-CZ" sz="2600" dirty="0" err="1"/>
              <a:t>Québec</a:t>
            </a:r>
            <a:r>
              <a:rPr lang="cs-CZ" sz="2600" dirty="0"/>
              <a:t>, Nové Skotsko, Nový </a:t>
            </a:r>
            <a:r>
              <a:rPr lang="cs-CZ" sz="2600" dirty="0" err="1"/>
              <a:t>Brunswick</a:t>
            </a:r>
            <a:r>
              <a:rPr lang="cs-CZ" sz="2600" dirty="0"/>
              <a:t>) se silnou centrální vládou. Snaha zabránit vývoji jako v USA. </a:t>
            </a:r>
          </a:p>
          <a:p>
            <a:r>
              <a:rPr lang="cs-CZ" sz="2600" dirty="0"/>
              <a:t>Francouzky hovořící obyvatelé to brali jako dohodu pro oba dva národy.</a:t>
            </a:r>
          </a:p>
          <a:p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639313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E7FFD28-545C-4C88-A2E7-152FB234C9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91135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DBD9FB1-71FF-4EB0-A8AB-CCB73657D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600" b="1" dirty="0">
                <a:solidFill>
                  <a:srgbClr val="FFFFFF"/>
                </a:solidFill>
              </a:rPr>
              <a:t>Historie vzniku Kanady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EE1351-CD3F-41AA-BC15-1844C190A4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38400"/>
            <a:ext cx="10515600" cy="3738562"/>
          </a:xfrm>
        </p:spPr>
        <p:txBody>
          <a:bodyPr>
            <a:normAutofit/>
          </a:bodyPr>
          <a:lstStyle/>
          <a:p>
            <a:r>
              <a:rPr lang="cs-CZ" sz="2600" dirty="0"/>
              <a:t>Nový stát se při zřizování parlamentu nechal inspirovat VB. První volby do něj proběhly v roce 1867. Rozložení hlasů bylo následující: Ontario 82, </a:t>
            </a:r>
            <a:r>
              <a:rPr lang="cs-CZ" sz="2600" dirty="0" err="1"/>
              <a:t>Québec</a:t>
            </a:r>
            <a:r>
              <a:rPr lang="cs-CZ" sz="2600" dirty="0"/>
              <a:t> 65, Nový </a:t>
            </a:r>
            <a:r>
              <a:rPr lang="cs-CZ" sz="2600" dirty="0" err="1"/>
              <a:t>Brunswick</a:t>
            </a:r>
            <a:r>
              <a:rPr lang="cs-CZ" sz="2600" dirty="0"/>
              <a:t> 15 a Nové Skotsko 19.  </a:t>
            </a:r>
          </a:p>
          <a:p>
            <a:r>
              <a:rPr lang="cs-CZ" sz="2600" dirty="0"/>
              <a:t>V současnosti má Kanada 10 provincií (</a:t>
            </a:r>
            <a:r>
              <a:rPr lang="cs-CZ" sz="2600" i="0" dirty="0">
                <a:effectLst/>
              </a:rPr>
              <a:t>Alberta, </a:t>
            </a:r>
            <a:r>
              <a:rPr lang="cs-CZ" sz="2600" i="0" dirty="0" err="1">
                <a:effectLst/>
              </a:rPr>
              <a:t>British</a:t>
            </a:r>
            <a:r>
              <a:rPr lang="cs-CZ" sz="2600" i="0" dirty="0">
                <a:effectLst/>
              </a:rPr>
              <a:t> Columbia, Manitoba, New </a:t>
            </a:r>
            <a:r>
              <a:rPr lang="cs-CZ" sz="2600" i="0" dirty="0" err="1">
                <a:effectLst/>
              </a:rPr>
              <a:t>Brunswick</a:t>
            </a:r>
            <a:r>
              <a:rPr lang="cs-CZ" sz="2600" i="0" dirty="0">
                <a:effectLst/>
              </a:rPr>
              <a:t>, Newfoundland a Labrador, Nova </a:t>
            </a:r>
            <a:r>
              <a:rPr lang="cs-CZ" sz="2600" i="0" dirty="0" err="1">
                <a:effectLst/>
              </a:rPr>
              <a:t>Scotia</a:t>
            </a:r>
            <a:r>
              <a:rPr lang="cs-CZ" sz="2600" i="0" dirty="0">
                <a:effectLst/>
              </a:rPr>
              <a:t>, Ontario, Prince Edward Island, </a:t>
            </a:r>
            <a:r>
              <a:rPr lang="cs-CZ" sz="2600" i="0" dirty="0" err="1">
                <a:effectLst/>
              </a:rPr>
              <a:t>Quebec</a:t>
            </a:r>
            <a:r>
              <a:rPr lang="cs-CZ" sz="2600" i="0" dirty="0">
                <a:effectLst/>
              </a:rPr>
              <a:t>, a Saskatchewan)</a:t>
            </a:r>
            <a:endParaRPr lang="cs-CZ" sz="2600" dirty="0"/>
          </a:p>
          <a:p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626210423"/>
      </p:ext>
    </p:extLst>
  </p:cSld>
  <p:clrMapOvr>
    <a:masterClrMapping/>
  </p:clrMapOvr>
</p:sld>
</file>

<file path=ppt/theme/theme1.xml><?xml version="1.0" encoding="utf-8"?>
<a:theme xmlns:a="http://schemas.openxmlformats.org/drawingml/2006/main" name="Macro">
  <a:themeElements>
    <a:clrScheme name="Macro">
      <a:dk1>
        <a:sysClr val="windowText" lastClr="000000"/>
      </a:dk1>
      <a:lt1>
        <a:sysClr val="window" lastClr="FFFFFF"/>
      </a:lt1>
      <a:dk2>
        <a:srgbClr val="3F3F4D"/>
      </a:dk2>
      <a:lt2>
        <a:srgbClr val="DDDDDD"/>
      </a:lt2>
      <a:accent1>
        <a:srgbClr val="A51009"/>
      </a:accent1>
      <a:accent2>
        <a:srgbClr val="DE7014"/>
      </a:accent2>
      <a:accent3>
        <a:srgbClr val="704836"/>
      </a:accent3>
      <a:accent4>
        <a:srgbClr val="F2B431"/>
      </a:accent4>
      <a:accent5>
        <a:srgbClr val="7F221D"/>
      </a:accent5>
      <a:accent6>
        <a:srgbClr val="CDAC77"/>
      </a:accent6>
      <a:hlink>
        <a:srgbClr val="F5B123"/>
      </a:hlink>
      <a:folHlink>
        <a:srgbClr val="E19B0B"/>
      </a:folHlink>
    </a:clrScheme>
    <a:fontScheme name="Macr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cr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300000"/>
              </a:schemeClr>
            </a:gs>
            <a:gs pos="100000">
              <a:schemeClr val="phClr">
                <a:tint val="80000"/>
                <a:satMod val="15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90000"/>
                <a:satMod val="300000"/>
              </a:schemeClr>
            </a:gs>
            <a:gs pos="100000">
              <a:schemeClr val="phClr">
                <a:satMod val="150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70000"/>
              </a:srgbClr>
            </a:outerShdw>
          </a:effectLst>
        </a:effectStyle>
        <a:effectStyle>
          <a:effectLst>
            <a:outerShdw blurRad="25400" dist="254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contourW="15875" prstMaterial="softmetal">
            <a:bevelT w="25400" h="19050" prst="angle"/>
            <a:contourClr>
              <a:schemeClr val="phClr">
                <a:shade val="30000"/>
              </a:schemeClr>
            </a:contourClr>
          </a:sp3d>
        </a:effectStyle>
        <a:effectStyle>
          <a:effectLst>
            <a:outerShdw blurRad="254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contourW="19050" prstMaterial="metal">
            <a:bevelT w="63500" h="31750" prst="angle"/>
            <a:contourClr>
              <a:schemeClr val="phClr">
                <a:shade val="25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7000"/>
                <a:shade val="93000"/>
                <a:satMod val="110000"/>
                <a:lumMod val="90000"/>
              </a:schemeClr>
            </a:gs>
            <a:gs pos="76000">
              <a:schemeClr val="phClr">
                <a:tint val="85000"/>
                <a:shade val="75000"/>
                <a:satMod val="120000"/>
              </a:schemeClr>
            </a:gs>
            <a:gs pos="100000">
              <a:schemeClr val="phClr">
                <a:tint val="86000"/>
                <a:shade val="50000"/>
                <a:satMod val="13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35000"/>
                <a:satMod val="146000"/>
                <a:lumMod val="101000"/>
              </a:schemeClr>
            </a:gs>
            <a:gs pos="26000">
              <a:schemeClr val="phClr">
                <a:tint val="96000"/>
                <a:shade val="96000"/>
                <a:satMod val="190000"/>
              </a:schemeClr>
            </a:gs>
            <a:gs pos="100000">
              <a:schemeClr val="phClr">
                <a:tint val="60000"/>
                <a:shade val="90000"/>
                <a:satMod val="22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TM01859866[[fn=Makro]]</Template>
  <TotalTime>73</TotalTime>
  <Words>1345</Words>
  <Application>Microsoft Office PowerPoint</Application>
  <PresentationFormat>Širokoúhlá obrazovka</PresentationFormat>
  <Paragraphs>83</Paragraphs>
  <Slides>15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Calibri</vt:lpstr>
      <vt:lpstr>Wingdings</vt:lpstr>
      <vt:lpstr>Macro</vt:lpstr>
      <vt:lpstr>Kanada</vt:lpstr>
      <vt:lpstr>Základní informace</vt:lpstr>
      <vt:lpstr>Julie Payetteová    Justin Trudeau     </vt:lpstr>
      <vt:lpstr>Indiáni</vt:lpstr>
      <vt:lpstr>Migrační politika, multikulturalismus</vt:lpstr>
      <vt:lpstr>Migrační politika, multikulturalismus</vt:lpstr>
      <vt:lpstr>Historie vzniku Kanady</vt:lpstr>
      <vt:lpstr>Historie vzniku Kanady</vt:lpstr>
      <vt:lpstr>Historie vzniku Kanady</vt:lpstr>
      <vt:lpstr>Quebec</vt:lpstr>
      <vt:lpstr>Quebec</vt:lpstr>
      <vt:lpstr>Quebec</vt:lpstr>
      <vt:lpstr>Quebec</vt:lpstr>
      <vt:lpstr>Zdroje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Kanada</dc:title>
  <dc:creator>Róbert Sivák</dc:creator>
  <cp:lastModifiedBy>Marta Goňcová</cp:lastModifiedBy>
  <cp:revision>12</cp:revision>
  <dcterms:created xsi:type="dcterms:W3CDTF">2020-11-19T12:04:22Z</dcterms:created>
  <dcterms:modified xsi:type="dcterms:W3CDTF">2020-11-24T17:35:23Z</dcterms:modified>
</cp:coreProperties>
</file>