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67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63" r:id="rId12"/>
    <p:sldId id="264" r:id="rId13"/>
    <p:sldId id="265" r:id="rId14"/>
    <p:sldId id="269" r:id="rId15"/>
    <p:sldId id="26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76" autoAdjust="0"/>
  </p:normalViewPr>
  <p:slideViewPr>
    <p:cSldViewPr snapToGrid="0">
      <p:cViewPr varScale="1">
        <p:scale>
          <a:sx n="48" d="100"/>
          <a:sy n="48" d="100"/>
        </p:scale>
        <p:origin x="1027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7BE2B-8E1B-43B7-9928-6C9351C8DE4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1E2F1-4D3A-4E68-9A68-65ACC8652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8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Základ problému lze najít již v době kdy Brit John </a:t>
            </a:r>
            <a:r>
              <a:rPr lang="cs-CZ" sz="1200" dirty="0" err="1"/>
              <a:t>Cabot</a:t>
            </a:r>
            <a:r>
              <a:rPr lang="cs-CZ" sz="1200" dirty="0"/>
              <a:t> přistál na území Newfoundlandu, ale první významné objevy přišly až roku 1534, tato francouzská skupina byla vedena Jacquesem </a:t>
            </a:r>
            <a:r>
              <a:rPr lang="cs-CZ" sz="1200" dirty="0" err="1"/>
              <a:t>Cartierem</a:t>
            </a:r>
            <a:endParaRPr lang="cs-CZ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K prvním klíčovým konfliktům mezi osadníky (Británie a Francie) došlo v letech 1756-1763, VB vyhrála a získala tak veškeré území, které v té době patřilo Francii. </a:t>
            </a:r>
          </a:p>
          <a:p>
            <a:r>
              <a:rPr lang="cs-CZ" sz="1200" dirty="0"/>
              <a:t>, který rozděloval dosavadní území na Horní Kanadu a Dolní Kanadu (hranicí byla řeka Ottawa).  Který byl kvůli nepokojům v roce 1837-8 zrušen. V Roce 1840 byla opět Horní a Dolní Kanada sjednocena. Problém nastal, když byl stanoven jeden stejný zastupitelský orgán, který nebral v úvahu zastoupení obyvatel v těchto dvou provinciích.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1E2F1-4D3A-4E68-9A68-65ACC865285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79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err="1"/>
              <a:t>Sirois</a:t>
            </a:r>
            <a:r>
              <a:rPr lang="cs-CZ" sz="1200" dirty="0"/>
              <a:t> </a:t>
            </a:r>
            <a:r>
              <a:rPr lang="cs-CZ" sz="1200" dirty="0" err="1"/>
              <a:t>Comission</a:t>
            </a:r>
            <a:r>
              <a:rPr lang="cs-CZ" sz="1200" dirty="0"/>
              <a:t> (1) se zabývala ekonomickými problémy a všemi navazujícími problémy, které Kanadu trápily</a:t>
            </a:r>
          </a:p>
          <a:p>
            <a:r>
              <a:rPr lang="cs-CZ" sz="1200" dirty="0" err="1"/>
              <a:t>Tremblay</a:t>
            </a:r>
            <a:r>
              <a:rPr lang="cs-CZ" sz="1200" dirty="0"/>
              <a:t> </a:t>
            </a:r>
            <a:r>
              <a:rPr lang="cs-CZ" sz="1200" dirty="0" err="1"/>
              <a:t>Commission</a:t>
            </a:r>
            <a:r>
              <a:rPr lang="cs-CZ" sz="1200" dirty="0"/>
              <a:t> (2) předmětem této komise bylo sledovat vztahy mezi anglicky a francouzsky hovořící populací v Kanadě a především v </a:t>
            </a:r>
            <a:r>
              <a:rPr lang="cs-CZ" sz="1200" dirty="0" err="1"/>
              <a:t>Québecu</a:t>
            </a:r>
            <a:r>
              <a:rPr lang="cs-CZ" sz="1200" dirty="0"/>
              <a:t>. Dalším předmětem sledování bylo i sledování federace a to včetně finančního hlediska, tedy výběru daní a  jejich následného přerozdělení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1E2F1-4D3A-4E68-9A68-65ACC865285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60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38816" y="0"/>
            <a:ext cx="97536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000" y="0"/>
            <a:ext cx="17780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12192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1"/>
            <a:ext cx="90424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90424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8280400" y="6610350"/>
            <a:ext cx="2032000" cy="228600"/>
          </a:xfrm>
        </p:spPr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0566400" y="6610350"/>
            <a:ext cx="1598507" cy="228600"/>
          </a:xfrm>
        </p:spPr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609600" y="6611112"/>
            <a:ext cx="7467600" cy="2286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89085"/>
            <a:ext cx="2743200" cy="553707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85216"/>
            <a:ext cx="8026400" cy="554126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917699" y="6629400"/>
            <a:ext cx="10274301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1" y="5245101"/>
            <a:ext cx="92455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6801" y="4114800"/>
            <a:ext cx="92455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1864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9550400" y="6610350"/>
            <a:ext cx="2032000" cy="246888"/>
          </a:xfrm>
        </p:spPr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11656907" y="6610350"/>
            <a:ext cx="508000" cy="246888"/>
          </a:xfrm>
        </p:spPr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2032000" y="6610350"/>
            <a:ext cx="7416800" cy="247650"/>
          </a:xfrm>
        </p:spPr>
        <p:txBody>
          <a:bodyPr/>
          <a:lstStyle/>
          <a:p>
            <a:endParaRPr lang="cs-CZ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16608" y="0"/>
            <a:ext cx="97536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5386917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6197600" y="1981200"/>
            <a:ext cx="5386917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09600" y="2438400"/>
            <a:ext cx="5384800" cy="3657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6197600" y="2438400"/>
            <a:ext cx="5384800" cy="3657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44704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892800" y="1524000"/>
            <a:ext cx="56896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09601" y="2514599"/>
            <a:ext cx="44704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048"/>
            <a:ext cx="4474464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00928" y="1554480"/>
            <a:ext cx="5693664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14600"/>
            <a:ext cx="4474464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892800" y="1524000"/>
            <a:ext cx="568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92800" y="5637212"/>
            <a:ext cx="568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50400" y="6610350"/>
            <a:ext cx="203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0C0EB19D-B624-4F99-826F-BB86E709F82C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610350"/>
            <a:ext cx="883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6907" y="6610350"/>
            <a:ext cx="508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DC744FA-5D4E-4781-9DD2-023C2361ED3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lib.phil.muni.cz/bitstream/handle/11222.digilib/134378/2_CentralEuropeanJournalCanadian_9-2014-1_5.pdf?sequence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50D1D739-EDC4-4BE6-A073-9B157E1F9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6CDD35A4-E546-4AF3-A8B9-AC24C5C9F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3806DE-EF92-4F2B-B8C8-2FC18CBAB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63422"/>
            <a:ext cx="7268147" cy="1754376"/>
          </a:xfrm>
        </p:spPr>
        <p:txBody>
          <a:bodyPr>
            <a:normAutofit/>
          </a:bodyPr>
          <a:lstStyle/>
          <a:p>
            <a:pPr algn="l"/>
            <a:r>
              <a:rPr lang="cs-CZ" sz="4400"/>
              <a:t>Kanada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80383C-D322-4939-80C7-55AACDD79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384878"/>
            <a:ext cx="7315200" cy="775494"/>
          </a:xfrm>
        </p:spPr>
        <p:txBody>
          <a:bodyPr>
            <a:normAutofit/>
          </a:bodyPr>
          <a:lstStyle/>
          <a:p>
            <a:pPr algn="l"/>
            <a:r>
              <a:rPr lang="cs-CZ"/>
              <a:t>Národnostní problémy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2F639A4-3CC3-45E6-8C17-1C6A515E84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8283" y="571811"/>
            <a:ext cx="5445536" cy="2722768"/>
          </a:xfrm>
          <a:prstGeom prst="rect">
            <a:avLst/>
          </a:prstGeom>
        </p:spPr>
      </p:pic>
      <p:pic>
        <p:nvPicPr>
          <p:cNvPr id="7" name="Picture 2" descr="Kanada – Wikipedia, wolna encyklopedia | Canada map, Map, Detailed m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66" y="571811"/>
            <a:ext cx="4214834" cy="36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673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Jedna z kanadských provincií</a:t>
            </a:r>
          </a:p>
          <a:p>
            <a:r>
              <a:rPr lang="cs-CZ" dirty="0"/>
              <a:t>Úředním jazykem je francouzština</a:t>
            </a:r>
          </a:p>
          <a:p>
            <a:r>
              <a:rPr lang="cs-CZ" dirty="0"/>
              <a:t>Jediná provincie, kde je angličtina menšinový jazyk</a:t>
            </a:r>
          </a:p>
          <a:p>
            <a:r>
              <a:rPr lang="cs-CZ" dirty="0"/>
              <a:t>8 000 000 obyvatel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Is Quebec A Country? - Ans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563" y="3446133"/>
            <a:ext cx="4599196" cy="301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234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4887E0-BDC5-47EF-BB6F-36107D47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b="1" dirty="0" err="1">
                <a:solidFill>
                  <a:srgbClr val="FFFFFF"/>
                </a:solidFill>
              </a:rPr>
              <a:t>Quebec</a:t>
            </a:r>
            <a:endParaRPr lang="cs-CZ" sz="4600" b="1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FB1EA9-DBFF-45DC-82F1-E52B8DCB7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/>
              <a:t>První světová válka znamenala zavedení povinné vojenské služby. Byla také omezena výuka francouzského jazyka na školách.</a:t>
            </a:r>
          </a:p>
          <a:p>
            <a:r>
              <a:rPr lang="cs-CZ" sz="2600" dirty="0"/>
              <a:t>V roce 1916 byly zdaněny zisky z „válečného průmyslu“, to se také setkalo v </a:t>
            </a:r>
            <a:r>
              <a:rPr lang="cs-CZ" sz="2600" dirty="0" err="1"/>
              <a:t>Québecu</a:t>
            </a:r>
            <a:r>
              <a:rPr lang="cs-CZ" sz="2600" dirty="0"/>
              <a:t> s neúspěchem</a:t>
            </a:r>
          </a:p>
          <a:p>
            <a:r>
              <a:rPr lang="cs-CZ" sz="2600" dirty="0"/>
              <a:t>Kanada byla hospodářskou krizí silně zasažena. Centrální vláda tehdy byla nakloněna anglicky hovořícímu obyvatelstvu, což podpořilo Québecký nacionalismus.</a:t>
            </a:r>
          </a:p>
          <a:p>
            <a:r>
              <a:rPr lang="cs-CZ" sz="2600" dirty="0"/>
              <a:t>Před a během druhé světové války nastal v Kanadě další problém. Federální vláda x provinční vláda (Federální vláda vybírala daně a následně přerozdělovala peníze provinciím)</a:t>
            </a:r>
          </a:p>
          <a:p>
            <a:r>
              <a:rPr lang="cs-CZ" sz="2600" dirty="0"/>
              <a:t>Následkem byl vznik dvou komisí 1) </a:t>
            </a:r>
            <a:r>
              <a:rPr lang="cs-CZ" sz="2600" dirty="0" err="1"/>
              <a:t>Royal</a:t>
            </a:r>
            <a:r>
              <a:rPr lang="cs-CZ" sz="2600" dirty="0"/>
              <a:t> </a:t>
            </a:r>
            <a:r>
              <a:rPr lang="cs-CZ" sz="2600" dirty="0" err="1"/>
              <a:t>Commission</a:t>
            </a:r>
            <a:r>
              <a:rPr lang="cs-CZ" sz="2600" dirty="0"/>
              <a:t> on Dominion relations (1937) 			         			  2) </a:t>
            </a:r>
            <a:r>
              <a:rPr lang="en-US" sz="2600" dirty="0"/>
              <a:t>Royal Commission of Inquiry on </a:t>
            </a:r>
            <a:r>
              <a:rPr lang="cs-CZ" sz="2600" dirty="0"/>
              <a:t>							 </a:t>
            </a:r>
            <a:r>
              <a:rPr lang="en-US" sz="2600" dirty="0"/>
              <a:t>Constitutional Problems, </a:t>
            </a:r>
            <a:r>
              <a:rPr lang="cs-CZ" sz="2600" dirty="0"/>
              <a:t>nazývaná</a:t>
            </a:r>
            <a:r>
              <a:rPr lang="en-US" sz="2600" dirty="0"/>
              <a:t> Tremblay </a:t>
            </a:r>
            <a:r>
              <a:rPr lang="cs-CZ" sz="2600" dirty="0"/>
              <a:t>						 </a:t>
            </a:r>
            <a:r>
              <a:rPr lang="en-US" sz="2600" dirty="0"/>
              <a:t>Commission</a:t>
            </a:r>
            <a:r>
              <a:rPr lang="cs-CZ" sz="2600" dirty="0"/>
              <a:t> (1953)</a:t>
            </a:r>
          </a:p>
        </p:txBody>
      </p:sp>
    </p:spTree>
    <p:extLst>
      <p:ext uri="{BB962C8B-B14F-4D97-AF65-F5344CB8AC3E}">
        <p14:creationId xmlns:p14="http://schemas.microsoft.com/office/powerpoint/2010/main" val="1082039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553CA7-CBBD-489F-9A18-553386621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b="1" dirty="0" err="1">
                <a:solidFill>
                  <a:srgbClr val="FFFFFF"/>
                </a:solidFill>
              </a:rPr>
              <a:t>Quebec</a:t>
            </a:r>
            <a:endParaRPr lang="cs-CZ" sz="4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461888-E2FB-4B92-A8C0-D7C7124B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cs-CZ" sz="2000" dirty="0"/>
              <a:t>V 60. letech čelila Kanada tzv. Tiché revoluci. Za zahájení Tiché </a:t>
            </a:r>
            <a:r>
              <a:rPr lang="cs-CZ" sz="2000" dirty="0" err="1"/>
              <a:t>reoluce</a:t>
            </a:r>
            <a:r>
              <a:rPr lang="cs-CZ" sz="2000" dirty="0"/>
              <a:t> se považuje úmrtí premiéra </a:t>
            </a:r>
            <a:r>
              <a:rPr lang="cs-CZ" sz="2000" dirty="0" err="1"/>
              <a:t>Duplessise</a:t>
            </a:r>
            <a:r>
              <a:rPr lang="cs-CZ" sz="2000" dirty="0"/>
              <a:t>, v době, kdy vládnul byl </a:t>
            </a:r>
            <a:r>
              <a:rPr lang="cs-CZ" sz="2000" dirty="0" err="1"/>
              <a:t>Québec</a:t>
            </a:r>
            <a:r>
              <a:rPr lang="cs-CZ" sz="2000" dirty="0"/>
              <a:t> silně konzervativní a to vlivem katolické církve. Po volbách roku 1960 se k moci dostali liberálové s cíle modernizovat cely </a:t>
            </a:r>
            <a:r>
              <a:rPr lang="cs-CZ" sz="2000" dirty="0" err="1"/>
              <a:t>Québec</a:t>
            </a:r>
            <a:r>
              <a:rPr lang="cs-CZ" sz="2000" dirty="0"/>
              <a:t>. Cílem liberálů bylo nahrazení konzervativců tzv. novou střední třídou (vzdělanci). A tak se do popředí dostal stát a nikoliv církev, jak tomu v </a:t>
            </a:r>
            <a:r>
              <a:rPr lang="cs-CZ" sz="2000" dirty="0" err="1"/>
              <a:t>Québecu</a:t>
            </a:r>
            <a:r>
              <a:rPr lang="cs-CZ" sz="2000" dirty="0"/>
              <a:t> bylo do té doby.</a:t>
            </a:r>
          </a:p>
          <a:p>
            <a:r>
              <a:rPr lang="cs-CZ" sz="2000" dirty="0" err="1"/>
              <a:t>Québec</a:t>
            </a:r>
            <a:r>
              <a:rPr lang="cs-CZ" sz="2000" dirty="0"/>
              <a:t> (dříve agrárně orientované území se během krátké doby stalo moderní provincií)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0869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12D06A-E349-48B8-A6B6-21C656AC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dirty="0" err="1">
                <a:solidFill>
                  <a:srgbClr val="FFFFFF"/>
                </a:solidFill>
              </a:rPr>
              <a:t>Quebec</a:t>
            </a:r>
            <a:endParaRPr lang="cs-CZ" sz="4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1538B2-487C-4608-93C4-B90191176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fontScale="70000" lnSpcReduction="20000"/>
          </a:bodyPr>
          <a:lstStyle/>
          <a:p>
            <a:r>
              <a:rPr lang="cs-CZ" sz="2400" dirty="0"/>
              <a:t>Roku 1980 došlo v </a:t>
            </a:r>
            <a:r>
              <a:rPr lang="cs-CZ" sz="2400" dirty="0" err="1"/>
              <a:t>Québecu</a:t>
            </a:r>
            <a:r>
              <a:rPr lang="cs-CZ" sz="2400" dirty="0"/>
              <a:t> k hlasování o jeho nezávislosti a 60% hlasovalo proti.</a:t>
            </a:r>
          </a:p>
          <a:p>
            <a:r>
              <a:rPr lang="cs-CZ" sz="2400" dirty="0"/>
              <a:t>Druhé referendum proběhlo 30. října 1995 (50,6% hlasovalo pro setrvání 49,6% proti, volební účast byla 94%)</a:t>
            </a:r>
          </a:p>
          <a:p>
            <a:r>
              <a:rPr lang="cs-CZ" sz="2400" dirty="0"/>
              <a:t>Vláda nedlouho po referendu přijala několik reforem</a:t>
            </a:r>
          </a:p>
          <a:p>
            <a:pPr marL="514350" indent="-514350">
              <a:buAutoNum type="arabicParenR"/>
            </a:pPr>
            <a:r>
              <a:rPr lang="cs-CZ" sz="2400" dirty="0"/>
              <a:t>Právo veta v ústavních záležitostech</a:t>
            </a:r>
          </a:p>
          <a:p>
            <a:pPr marL="514350" indent="-514350">
              <a:buAutoNum type="arabicParenR"/>
            </a:pPr>
            <a:r>
              <a:rPr lang="cs-CZ" sz="2400" dirty="0"/>
              <a:t>Vláda se vzdala zasahování do oblasti vzdělávaní </a:t>
            </a:r>
          </a:p>
          <a:p>
            <a:r>
              <a:rPr lang="cs-CZ" sz="2400" dirty="0"/>
              <a:t> Roku 1998 kanadský soud shledal referendum a s ním spojené odtržení </a:t>
            </a:r>
            <a:r>
              <a:rPr lang="cs-CZ" sz="2400" dirty="0" err="1"/>
              <a:t>Québecu</a:t>
            </a:r>
            <a:r>
              <a:rPr lang="cs-CZ" sz="2400" dirty="0"/>
              <a:t> od Kanadské federace nelegální. </a:t>
            </a:r>
          </a:p>
          <a:p>
            <a:r>
              <a:rPr lang="cs-CZ" sz="2400" dirty="0"/>
              <a:t>V roce 2006 přišlo další rozvolnění a to vstřícnými kroky Stephena </a:t>
            </a:r>
            <a:r>
              <a:rPr lang="cs-CZ" sz="2400" dirty="0" err="1"/>
              <a:t>Harpera</a:t>
            </a:r>
            <a:endParaRPr lang="cs-CZ" sz="2400" dirty="0"/>
          </a:p>
          <a:p>
            <a:r>
              <a:rPr lang="cs-CZ" sz="2400" dirty="0"/>
              <a:t>Frankofonní obyvatelé byli uznáni jako jednotný národ v rámci celé Kanady</a:t>
            </a:r>
          </a:p>
          <a:p>
            <a:r>
              <a:rPr lang="cs-CZ" sz="2400" dirty="0" err="1"/>
              <a:t>Québec</a:t>
            </a:r>
            <a:r>
              <a:rPr lang="cs-CZ" sz="2400" dirty="0"/>
              <a:t> dostal křeslo v OSN ačkoliv není samostatný stát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5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Boyd, Colin. “Tomson Highway.” Canadian Encyclopedia(2017).</a:t>
            </a:r>
            <a:endParaRPr lang="cs-CZ" dirty="0"/>
          </a:p>
          <a:p>
            <a:pPr lvl="0"/>
            <a:r>
              <a:rPr lang="en-US" dirty="0"/>
              <a:t>Abu-Laban, Y. (1998): </a:t>
            </a:r>
            <a:r>
              <a:rPr lang="en-US" i="1" dirty="0"/>
              <a:t>Welcome/ Stay Out: The Contradiction of Canadian Integration and Immigration Policies at the Millennium</a:t>
            </a:r>
            <a:r>
              <a:rPr lang="en-US" dirty="0"/>
              <a:t>, Canadian Ethnic Studies, Vol 30, Issue 3, online </a:t>
            </a:r>
            <a:r>
              <a:rPr lang="en-US" dirty="0" err="1"/>
              <a:t>verze</a:t>
            </a:r>
            <a:r>
              <a:rPr lang="en-US" dirty="0"/>
              <a:t> (http://search.epnet.com).</a:t>
            </a:r>
            <a:endParaRPr lang="cs-CZ" dirty="0"/>
          </a:p>
          <a:p>
            <a:pPr lvl="0"/>
            <a:r>
              <a:rPr lang="en-US" dirty="0">
                <a:hlinkClick r:id="rId2"/>
              </a:rPr>
              <a:t>https://digilib.phil.muni.cz/bitstream/handle/11222.digilib/134378/2_CentralEuropeanJournalCanadian_9-2014-1_5.pdf?sequence=1</a:t>
            </a: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05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9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D3BE7CB-3796-4899-A110-F336C215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5"/>
            <a:ext cx="61051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B3EC8F-09D6-49DA-B892-CA6CD328D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074720"/>
            <a:ext cx="610519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Bc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 Róbert Sivák</a:t>
            </a:r>
          </a:p>
        </p:txBody>
      </p:sp>
    </p:spTree>
    <p:extLst>
      <p:ext uri="{BB962C8B-B14F-4D97-AF65-F5344CB8AC3E}">
        <p14:creationId xmlns:p14="http://schemas.microsoft.com/office/powerpoint/2010/main" val="342374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Počet obyvatel: 37 800 000</a:t>
            </a:r>
          </a:p>
          <a:p>
            <a:r>
              <a:rPr lang="cs-CZ" dirty="0"/>
              <a:t>Jazyky: Angličtina, Francouzština, Inuitština</a:t>
            </a:r>
          </a:p>
          <a:p>
            <a:r>
              <a:rPr lang="cs-CZ" dirty="0"/>
              <a:t>34 etnických skupin: Kanaďané </a:t>
            </a:r>
            <a:r>
              <a:rPr lang="cs-CZ" sz="1800" dirty="0"/>
              <a:t>(39,4%), </a:t>
            </a:r>
            <a:r>
              <a:rPr lang="cs-CZ" dirty="0"/>
              <a:t>Angličané </a:t>
            </a:r>
            <a:r>
              <a:rPr lang="cs-CZ" sz="1800" dirty="0"/>
              <a:t>(20,2%)</a:t>
            </a:r>
            <a:r>
              <a:rPr lang="cs-CZ" dirty="0"/>
              <a:t>, Francouzi </a:t>
            </a:r>
            <a:r>
              <a:rPr lang="cs-CZ" sz="1800" dirty="0"/>
              <a:t>(15,4%)</a:t>
            </a:r>
            <a:r>
              <a:rPr lang="cs-CZ" dirty="0"/>
              <a:t>, Skoti </a:t>
            </a:r>
            <a:r>
              <a:rPr lang="cs-CZ" sz="1800" dirty="0"/>
              <a:t>(14%)</a:t>
            </a:r>
            <a:r>
              <a:rPr lang="cs-CZ" dirty="0"/>
              <a:t>, Irové </a:t>
            </a:r>
            <a:r>
              <a:rPr lang="cs-CZ" sz="1800" dirty="0"/>
              <a:t>(12,9%)</a:t>
            </a:r>
            <a:r>
              <a:rPr lang="cs-CZ" dirty="0"/>
              <a:t>, Němci </a:t>
            </a:r>
            <a:r>
              <a:rPr lang="cs-CZ" sz="1800" dirty="0"/>
              <a:t>(9,3%)</a:t>
            </a:r>
            <a:r>
              <a:rPr lang="cs-CZ" dirty="0"/>
              <a:t>, Italové </a:t>
            </a:r>
            <a:r>
              <a:rPr lang="cs-CZ" sz="1800" dirty="0"/>
              <a:t>(4,3%)</a:t>
            </a:r>
            <a:r>
              <a:rPr lang="cs-CZ" dirty="0"/>
              <a:t>, Čína a Ukrajina </a:t>
            </a:r>
            <a:r>
              <a:rPr lang="cs-CZ" sz="1800" dirty="0"/>
              <a:t>(3,5%)</a:t>
            </a:r>
            <a:endParaRPr lang="cs-CZ" dirty="0"/>
          </a:p>
          <a:p>
            <a:r>
              <a:rPr lang="cs-CZ" dirty="0"/>
              <a:t>Federativní stát, skládající se z 10 provincii a 3 spolkových teritorií </a:t>
            </a:r>
            <a:r>
              <a:rPr lang="cs-CZ" sz="2000" dirty="0"/>
              <a:t>(Alberta, </a:t>
            </a:r>
            <a:r>
              <a:rPr lang="cs-CZ" sz="2000" dirty="0" err="1"/>
              <a:t>British</a:t>
            </a:r>
            <a:r>
              <a:rPr lang="cs-CZ" sz="2000" dirty="0"/>
              <a:t> Columbia, Manitoba, New </a:t>
            </a:r>
            <a:r>
              <a:rPr lang="cs-CZ" sz="2000" dirty="0" err="1"/>
              <a:t>Brunswick</a:t>
            </a:r>
            <a:r>
              <a:rPr lang="cs-CZ" sz="2000" dirty="0"/>
              <a:t>, Newfoundland a Labrador, Nova </a:t>
            </a:r>
            <a:r>
              <a:rPr lang="cs-CZ" sz="2000" dirty="0" err="1"/>
              <a:t>Scotia</a:t>
            </a:r>
            <a:r>
              <a:rPr lang="cs-CZ" sz="2000" dirty="0"/>
              <a:t>, Ontario, Prince Edward Island, </a:t>
            </a:r>
            <a:r>
              <a:rPr lang="cs-CZ" sz="2000" dirty="0" err="1"/>
              <a:t>Quebec</a:t>
            </a:r>
            <a:r>
              <a:rPr lang="cs-CZ" sz="2000" dirty="0"/>
              <a:t>, a Saskatchewan)</a:t>
            </a:r>
          </a:p>
          <a:p>
            <a:r>
              <a:rPr lang="cs-CZ" dirty="0"/>
              <a:t>Generální guvernérka Julie </a:t>
            </a:r>
            <a:r>
              <a:rPr lang="cs-CZ" dirty="0" err="1"/>
              <a:t>Payetteová</a:t>
            </a:r>
            <a:r>
              <a:rPr lang="cs-CZ" dirty="0"/>
              <a:t> (zástupce Alžběty II.)</a:t>
            </a:r>
          </a:p>
          <a:p>
            <a:r>
              <a:rPr lang="cs-CZ" sz="2000" dirty="0"/>
              <a:t>Premiér </a:t>
            </a:r>
            <a:r>
              <a:rPr lang="cs-CZ" dirty="0"/>
              <a:t>Justin </a:t>
            </a:r>
            <a:r>
              <a:rPr lang="cs-CZ" dirty="0" err="1"/>
              <a:t>Trudeau</a:t>
            </a:r>
            <a:endParaRPr lang="cs-CZ" sz="2000" dirty="0"/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49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Julie </a:t>
            </a:r>
            <a:r>
              <a:rPr lang="cs-CZ" sz="4000" dirty="0" err="1"/>
              <a:t>Payetteová</a:t>
            </a:r>
            <a:r>
              <a:rPr lang="cs-CZ" sz="4000" dirty="0"/>
              <a:t>				Justin </a:t>
            </a:r>
            <a:r>
              <a:rPr lang="cs-CZ" sz="4000" dirty="0" err="1"/>
              <a:t>Trudeau</a:t>
            </a:r>
            <a:br>
              <a:rPr lang="cs-CZ" dirty="0"/>
            </a:br>
            <a:r>
              <a:rPr lang="cs-CZ" dirty="0"/>
              <a:t>		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Julie Payetteová – Wikicitá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32" y="2017960"/>
            <a:ext cx="3340208" cy="417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ise in threats against Justin Trudeau, police warn - BBC Ne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151" y="2017960"/>
            <a:ext cx="6392098" cy="359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01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92201D-2F3F-4B82-866D-5C7D4ED10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b="1" dirty="0">
                <a:solidFill>
                  <a:srgbClr val="FFFFFF"/>
                </a:solidFill>
              </a:rPr>
              <a:t>Indiáni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279312-BB1D-4933-B576-683341620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/>
              <a:t>První národy, </a:t>
            </a:r>
            <a:r>
              <a:rPr lang="cs-CZ" sz="2600" dirty="0" err="1"/>
              <a:t>Inuité</a:t>
            </a:r>
            <a:r>
              <a:rPr lang="cs-CZ" sz="2600" dirty="0"/>
              <a:t>, </a:t>
            </a:r>
            <a:r>
              <a:rPr lang="cs-CZ" sz="2600" dirty="0" err="1"/>
              <a:t>Métisové</a:t>
            </a:r>
            <a:endParaRPr lang="cs-CZ" sz="2600" dirty="0"/>
          </a:p>
          <a:p>
            <a:r>
              <a:rPr lang="cs-CZ" sz="2600" dirty="0"/>
              <a:t>Indiáni byli na počátku 20. století znevýhodňováni (odebírání dětí a následné umístění do církevních škol)</a:t>
            </a:r>
          </a:p>
          <a:p>
            <a:r>
              <a:rPr lang="cs-CZ" sz="2600" dirty="0"/>
              <a:t>Pokud chtěli mít občanská práva, museli odejít z rezervace a požádat o ně, tuto situaci změnilo až rozmezí 40.-50. let, kdy velká část indiánů opustila rezervace</a:t>
            </a:r>
          </a:p>
          <a:p>
            <a:r>
              <a:rPr lang="cs-CZ" sz="2600" dirty="0"/>
              <a:t>1952 – tresty za mluvení rodnou řečí</a:t>
            </a:r>
          </a:p>
          <a:p>
            <a:r>
              <a:rPr lang="cs-CZ" sz="2600" dirty="0"/>
              <a:t>hromadné opuštění rezervací donutilo vládu k činům a roku 1960 obdrželi všichni dospělí indiáni politická a sociální práva (kromě práva obyvatel na zemi jejich předků)</a:t>
            </a:r>
          </a:p>
          <a:p>
            <a:r>
              <a:rPr lang="cs-CZ" sz="2600" dirty="0"/>
              <a:t>Soužití indiánů a obyvatel Kanady bylo i dále komplikované a zlepšení přišlo až v 70. letech, kdy soud uznal indiánská práva založená na jejich tradicích</a:t>
            </a:r>
          </a:p>
          <a:p>
            <a:endParaRPr lang="cs-CZ" sz="2600" dirty="0"/>
          </a:p>
          <a:p>
            <a:endParaRPr lang="cs-CZ" sz="2600" dirty="0"/>
          </a:p>
          <a:p>
            <a:endParaRPr lang="cs-CZ" sz="2600" dirty="0"/>
          </a:p>
          <a:p>
            <a:endParaRPr lang="cs-CZ" sz="2600" dirty="0"/>
          </a:p>
        </p:txBody>
      </p:sp>
      <p:pic>
        <p:nvPicPr>
          <p:cNvPr id="1026" name="Picture 2" descr="Američtí Indiáni, počty amerických indiánů, idiánské rezervace, kolonizace  a současn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765" y="316654"/>
            <a:ext cx="1706837" cy="219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11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B3AE50-9121-495D-8127-DD6D76497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b="1" dirty="0">
                <a:solidFill>
                  <a:srgbClr val="FFFFFF"/>
                </a:solidFill>
              </a:rPr>
              <a:t>Migrační politika, multikulturalismus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F87F33-4030-4C44-B77E-9CD1601F4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fontScale="92500"/>
          </a:bodyPr>
          <a:lstStyle/>
          <a:p>
            <a:r>
              <a:rPr lang="cs-CZ" sz="2600"/>
              <a:t>Příchod Britů v 18. století, zlatá horečka v 19. století a osídlování západu mezi 19.-20. stoletím způsobilo, že se Kanada stala vyhledávanou oblastí pro imigranty</a:t>
            </a:r>
          </a:p>
          <a:p>
            <a:r>
              <a:rPr lang="cs-CZ" sz="2600"/>
              <a:t>Zpočátku byla Kanada proti. Začátkem 20. století prosazovala Kanadská vláda restriktivní politiku, která vrcholila v období hospodářské krize. </a:t>
            </a:r>
          </a:p>
          <a:p>
            <a:r>
              <a:rPr lang="cs-CZ" sz="2600"/>
              <a:t>Počet imigrantů dál rostl v meziválečném období 1939-1945 a premiér Mackenzie King (tou dobou byly v Kanadě stovky tisíc imigrantů)</a:t>
            </a:r>
          </a:p>
          <a:p>
            <a:r>
              <a:rPr lang="cs-CZ" sz="2600"/>
              <a:t>Mackenie King tak založil Národnostní oddělení, které sledovalo multikulturalismus</a:t>
            </a:r>
          </a:p>
        </p:txBody>
      </p:sp>
    </p:spTree>
    <p:extLst>
      <p:ext uri="{BB962C8B-B14F-4D97-AF65-F5344CB8AC3E}">
        <p14:creationId xmlns:p14="http://schemas.microsoft.com/office/powerpoint/2010/main" val="371326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4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965534-C766-4FDF-B3E9-300A0DE5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Migrační politika, multikulturalismus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EC591-9FB8-4EC2-9BB6-45DB91897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5" y="2228193"/>
            <a:ext cx="10898809" cy="4130566"/>
          </a:xfrm>
        </p:spPr>
        <p:txBody>
          <a:bodyPr anchor="ctr">
            <a:normAutofit/>
          </a:bodyPr>
          <a:lstStyle/>
          <a:p>
            <a:r>
              <a:rPr lang="cs-CZ" sz="2000" dirty="0"/>
              <a:t>Po druhé světové válce Kanada ekonomicky prosperovala, to vedlo k rostoucí potřebě přivolat pracovníky z cizích zemí. </a:t>
            </a:r>
          </a:p>
          <a:p>
            <a:r>
              <a:rPr lang="cs-CZ" sz="2000" dirty="0"/>
              <a:t>Kanada začala postupně tolerovat imigranty, ale skutečná změna nastala až roku 1960 přijetím ústavy a následně 1962 liberalizací této ústavy (zákaz rasové nesnášenlivosti, diskriminace na základě barvy pleti atp.)</a:t>
            </a:r>
          </a:p>
          <a:p>
            <a:r>
              <a:rPr lang="cs-CZ" sz="2000" dirty="0"/>
              <a:t>V roce 1971 vyhlásila etnický multikulturalismus jako pozitivní prvek kanadské společnosti</a:t>
            </a:r>
          </a:p>
          <a:p>
            <a:r>
              <a:rPr lang="cs-CZ" sz="2000" dirty="0"/>
              <a:t>Roku 1973 – první ministr pro multikulturalismus</a:t>
            </a:r>
          </a:p>
          <a:p>
            <a:r>
              <a:rPr lang="cs-CZ" sz="2000" dirty="0"/>
              <a:t>1982 – multikulturalismus byl zařazen do listiny práv a svobod</a:t>
            </a:r>
          </a:p>
          <a:p>
            <a:r>
              <a:rPr lang="cs-CZ" sz="2000" dirty="0"/>
              <a:t>V roce 1988 – vyšel v platnost zákon tzv. C-93, podle kterého je multikulturalismus základním charakterem kanadské společnosti.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538702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44B284-910D-40E1-83B9-8DA0B4B8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b="1" dirty="0">
                <a:solidFill>
                  <a:srgbClr val="FFFFFF"/>
                </a:solidFill>
              </a:rPr>
              <a:t>Historie vzniku Kanady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6E3B8-D3EB-4F46-9C3D-B8177BD54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Autofit/>
          </a:bodyPr>
          <a:lstStyle/>
          <a:p>
            <a:r>
              <a:rPr lang="cs-CZ" sz="2400" dirty="0"/>
              <a:t>Již v té době si Francouzi věděli, že je toto území bohaté a zformovali zde kolonii. Prvním opravdovým městem bylo v roce 1608 </a:t>
            </a:r>
            <a:r>
              <a:rPr lang="cs-CZ" sz="2400" dirty="0" err="1"/>
              <a:t>Québec</a:t>
            </a:r>
            <a:r>
              <a:rPr lang="cs-CZ" sz="2400" dirty="0"/>
              <a:t>.</a:t>
            </a:r>
          </a:p>
          <a:p>
            <a:r>
              <a:rPr lang="cs-CZ" sz="2400" dirty="0"/>
              <a:t>1756-1763 první klíčové konflikty mezi osadníky (Británie a Francie), VB vyhrála a získala tak veškeré území, které v té době patřilo Francii. </a:t>
            </a:r>
          </a:p>
          <a:p>
            <a:r>
              <a:rPr lang="cs-CZ" sz="2400" dirty="0"/>
              <a:t>Koncem 60. let 18 století byly sneseny požadavky na nové práva. Výsledkem byl tzv. </a:t>
            </a:r>
            <a:r>
              <a:rPr lang="cs-CZ" sz="2400" dirty="0" err="1"/>
              <a:t>Qeubec</a:t>
            </a:r>
            <a:r>
              <a:rPr lang="cs-CZ" sz="2400" dirty="0"/>
              <a:t> </a:t>
            </a:r>
            <a:r>
              <a:rPr lang="cs-CZ" sz="2400" dirty="0" err="1"/>
              <a:t>act</a:t>
            </a:r>
            <a:r>
              <a:rPr lang="cs-CZ" sz="2400" dirty="0"/>
              <a:t> (dokument, který dal obyvatelům </a:t>
            </a:r>
            <a:r>
              <a:rPr lang="cs-CZ" sz="2400" dirty="0" err="1"/>
              <a:t>Québecu</a:t>
            </a:r>
            <a:r>
              <a:rPr lang="cs-CZ" sz="2400" dirty="0"/>
              <a:t> mnohá práva). Angličané s tím nesouhlasili (asi 10% obyvatelstva, jinak frankofonní obyvatelé). </a:t>
            </a:r>
          </a:p>
          <a:p>
            <a:r>
              <a:rPr lang="cs-CZ" sz="2400" dirty="0"/>
              <a:t>Roku 1771 byl </a:t>
            </a:r>
            <a:r>
              <a:rPr lang="cs-CZ" sz="2400" dirty="0" err="1"/>
              <a:t>Quebec</a:t>
            </a:r>
            <a:r>
              <a:rPr lang="cs-CZ" sz="2400" dirty="0"/>
              <a:t> </a:t>
            </a:r>
            <a:r>
              <a:rPr lang="cs-CZ" sz="2400" dirty="0" err="1"/>
              <a:t>act</a:t>
            </a:r>
            <a:r>
              <a:rPr lang="cs-CZ" sz="2400" dirty="0"/>
              <a:t> zrušen a byl přijat tzv. </a:t>
            </a:r>
            <a:r>
              <a:rPr lang="cs-CZ" sz="2400" dirty="0" err="1"/>
              <a:t>Constitutional</a:t>
            </a:r>
            <a:r>
              <a:rPr lang="cs-CZ" sz="2400" dirty="0"/>
              <a:t> </a:t>
            </a:r>
            <a:r>
              <a:rPr lang="cs-CZ" sz="2400" dirty="0" err="1"/>
              <a:t>act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365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964314-AA80-45DF-B535-C713ECD7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b="1" dirty="0">
                <a:solidFill>
                  <a:srgbClr val="FFFFFF"/>
                </a:solidFill>
              </a:rPr>
              <a:t>Historie vzniku Kanady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E37E97-30A6-4778-9CFC-BEFE59F30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cs-CZ" sz="2600" dirty="0"/>
              <a:t>Angličtina byla stanovena jako jediný úřední jazyk, to se samozřejmě setkalo s nevolí obyvatel, kteří hovořili francouzsky a roku 1848 byla francouzština opět povolena</a:t>
            </a:r>
          </a:p>
          <a:p>
            <a:r>
              <a:rPr lang="cs-CZ" sz="2600" dirty="0"/>
              <a:t>1867 založena federace Dominium Kanada (4 provincie: Ontario, </a:t>
            </a:r>
            <a:r>
              <a:rPr lang="cs-CZ" sz="2600" dirty="0" err="1"/>
              <a:t>Québec</a:t>
            </a:r>
            <a:r>
              <a:rPr lang="cs-CZ" sz="2600" dirty="0"/>
              <a:t>, Nové Skotsko, Nový </a:t>
            </a:r>
            <a:r>
              <a:rPr lang="cs-CZ" sz="2600" dirty="0" err="1"/>
              <a:t>Brunswick</a:t>
            </a:r>
            <a:r>
              <a:rPr lang="cs-CZ" sz="2600" dirty="0"/>
              <a:t>) se silnou centrální vládou. Snaha zabránit vývoji jako v USA. </a:t>
            </a:r>
          </a:p>
          <a:p>
            <a:r>
              <a:rPr lang="cs-CZ" sz="2600" dirty="0"/>
              <a:t>Francouzky hovořící obyvatelé to brali jako dohodu pro oba dva národy.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63931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BD9FB1-71FF-4EB0-A8AB-CCB73657D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600" b="1" dirty="0">
                <a:solidFill>
                  <a:srgbClr val="FFFFFF"/>
                </a:solidFill>
              </a:rPr>
              <a:t>Historie vzniku Kanady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EE1351-CD3F-41AA-BC15-1844C190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cs-CZ" sz="2600" dirty="0"/>
              <a:t>Nový stát se při zřizování parlamentu nechal inspirovat VB. První volby do něj proběhly v roce 1867. Rozložení hlasů bylo následující: Ontario 82, </a:t>
            </a:r>
            <a:r>
              <a:rPr lang="cs-CZ" sz="2600" dirty="0" err="1"/>
              <a:t>Québec</a:t>
            </a:r>
            <a:r>
              <a:rPr lang="cs-CZ" sz="2600" dirty="0"/>
              <a:t> 65, Nový </a:t>
            </a:r>
            <a:r>
              <a:rPr lang="cs-CZ" sz="2600" dirty="0" err="1"/>
              <a:t>Brunswick</a:t>
            </a:r>
            <a:r>
              <a:rPr lang="cs-CZ" sz="2600" dirty="0"/>
              <a:t> 15 a Nové Skotsko 19.  </a:t>
            </a:r>
          </a:p>
          <a:p>
            <a:r>
              <a:rPr lang="cs-CZ" sz="2600" dirty="0"/>
              <a:t>V současnosti má Kanada 10 provincií (</a:t>
            </a:r>
            <a:r>
              <a:rPr lang="cs-CZ" sz="2600" i="0" dirty="0">
                <a:effectLst/>
              </a:rPr>
              <a:t>Alberta, </a:t>
            </a:r>
            <a:r>
              <a:rPr lang="cs-CZ" sz="2600" i="0" dirty="0" err="1">
                <a:effectLst/>
              </a:rPr>
              <a:t>British</a:t>
            </a:r>
            <a:r>
              <a:rPr lang="cs-CZ" sz="2600" i="0" dirty="0">
                <a:effectLst/>
              </a:rPr>
              <a:t> Columbia, Manitoba, New </a:t>
            </a:r>
            <a:r>
              <a:rPr lang="cs-CZ" sz="2600" i="0" dirty="0" err="1">
                <a:effectLst/>
              </a:rPr>
              <a:t>Brunswick</a:t>
            </a:r>
            <a:r>
              <a:rPr lang="cs-CZ" sz="2600" i="0" dirty="0">
                <a:effectLst/>
              </a:rPr>
              <a:t>, Newfoundland a Labrador, Nova </a:t>
            </a:r>
            <a:r>
              <a:rPr lang="cs-CZ" sz="2600" i="0" dirty="0" err="1">
                <a:effectLst/>
              </a:rPr>
              <a:t>Scotia</a:t>
            </a:r>
            <a:r>
              <a:rPr lang="cs-CZ" sz="2600" i="0" dirty="0">
                <a:effectLst/>
              </a:rPr>
              <a:t>, Ontario, Prince Edward Island, </a:t>
            </a:r>
            <a:r>
              <a:rPr lang="cs-CZ" sz="2600" i="0" dirty="0" err="1">
                <a:effectLst/>
              </a:rPr>
              <a:t>Quebec</a:t>
            </a:r>
            <a:r>
              <a:rPr lang="cs-CZ" sz="2600" i="0" dirty="0">
                <a:effectLst/>
              </a:rPr>
              <a:t>, a Saskatchewan)</a:t>
            </a:r>
            <a:endParaRPr lang="cs-CZ" sz="2600" dirty="0"/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626210423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TM01859866[[fn=Makro]]</Template>
  <TotalTime>73</TotalTime>
  <Words>1345</Words>
  <Application>Microsoft Office PowerPoint</Application>
  <PresentationFormat>Širokoúhlá obrazovka</PresentationFormat>
  <Paragraphs>83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Calibri</vt:lpstr>
      <vt:lpstr>Wingdings</vt:lpstr>
      <vt:lpstr>Macro</vt:lpstr>
      <vt:lpstr>Kanada</vt:lpstr>
      <vt:lpstr>Základní informace</vt:lpstr>
      <vt:lpstr>Julie Payetteová    Justin Trudeau     </vt:lpstr>
      <vt:lpstr>Indiáni</vt:lpstr>
      <vt:lpstr>Migrační politika, multikulturalismus</vt:lpstr>
      <vt:lpstr>Migrační politika, multikulturalismus</vt:lpstr>
      <vt:lpstr>Historie vzniku Kanady</vt:lpstr>
      <vt:lpstr>Historie vzniku Kanady</vt:lpstr>
      <vt:lpstr>Historie vzniku Kanady</vt:lpstr>
      <vt:lpstr>Quebec</vt:lpstr>
      <vt:lpstr>Quebec</vt:lpstr>
      <vt:lpstr>Quebec</vt:lpstr>
      <vt:lpstr>Quebec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Kanada</dc:title>
  <dc:creator>Róbert Sivák</dc:creator>
  <cp:lastModifiedBy>Marta Goňcová</cp:lastModifiedBy>
  <cp:revision>12</cp:revision>
  <dcterms:created xsi:type="dcterms:W3CDTF">2020-11-19T12:04:22Z</dcterms:created>
  <dcterms:modified xsi:type="dcterms:W3CDTF">2020-11-24T17:35:23Z</dcterms:modified>
</cp:coreProperties>
</file>