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B53A6-2F1F-4C34-B2F4-620041D69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70C627-8987-4552-8123-68E88C237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E2759F-9CCB-42C4-8F58-07D96615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8DF4F-DC6F-4F59-8BCD-B0D095EC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6F179D-2A8B-4BAD-99FB-3A5C0C44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69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A10C9-99D8-43B5-8C8D-209DCE37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B37D81-AA3B-4223-8DF6-BE674760E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8A3FFF-AE5B-43CA-B110-047A943E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51F0DE-6E35-49BC-B200-B816E10E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DBF47-DEAD-47DE-A64C-07DD9ECB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62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B0AF7E-E825-452B-A8B3-965FEA38C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B33131-827E-4B9B-AE68-4A1A83474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E8B4F-2D43-4435-BE55-D2896E69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D3F7FB-F117-4DEB-BA7F-34FA4D05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9AA434-F9FA-4922-9706-EFF02C99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8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72231-3BE7-42BE-ACD4-41693A59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ADEFA-9E75-49ED-B136-0738F98C7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EADA11-E6F0-4A7A-9D82-87A94490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61AE90-3ED5-4345-91BF-0DB7D2C9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316E5B-BF85-497D-8AB9-D57181E9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E292E-1DD6-46B1-A09B-2F5CC61B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7860BB-E2A6-4312-A6B3-0CEFC1404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146DB5-2B3D-4AC1-83B7-B2D54DA1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06642-5878-48E1-A348-F291FF38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9ADF3-26FB-4B03-B4D9-10CF5863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8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C3422-8F79-4B80-9203-DE94132A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E7B95-159A-4686-A6A1-AEEA92629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C1033F-04F2-4DB5-83BA-28D022162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7973A5-63F3-44F0-93A1-810DF362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9C4A5-B4E8-4386-BD32-F54C02CC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80C8D5-1FD7-4BFE-A908-CE2A579E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9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B6542-0078-47EA-8F5D-5A0F7836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C6FDAA-4AAF-445C-99F2-22E9F2F75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6B8C02-9749-47B5-AD9A-9EC91BB41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626DD5-67D0-4B96-B344-C6B1C4093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35F486-DA47-4B22-A03F-80060DAA3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0E2154-0EAD-42E2-968B-0F2FA61D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B3CDCA-880B-4DF5-B5A5-45F92CCC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D97B91-6E90-41BE-A846-794C0408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2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6F3D8-2EB6-44BA-B199-4F0D096A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187BD1-FFD3-402B-9172-BAC38EEB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2C8DBB-0A46-4383-9AAF-B67342DB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2AB1B1-41A6-4732-BD43-B0A02CB1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75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8492CE-9468-437D-8574-7FBE1871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3B04A1-985C-4C3C-9805-35ADDB3D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E1D58B-4E32-497B-BAF3-5D8ABD84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9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23328-E660-4892-94F1-8E7BC69F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1331E-BB3E-44B1-AE00-B0A15DBB0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A20A93-9FF3-41AA-91E7-718C4802C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09586F-4B89-43E5-B703-17EB89E1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1A9BF3-B852-48D9-BAA7-2DDB8C80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8D2510-9304-40A6-9845-6C943FE1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9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EAD82-D23F-41CF-836F-CA464724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ADDBC3-6952-4EB7-B212-3D5AF537E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83CF29-4AB2-40D0-81E0-05063F4E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0FE82D-6A98-4956-8CF3-A4307478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E66D8E-F19B-4B8E-AEEF-D081F7BD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3C6AE4-BA05-45BB-ADC8-344EF5A8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5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A5F19D-C3D7-4388-A5B7-6F436055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0A1BBB-4210-4CEE-A9BE-04B3F49C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CAB032-F3FA-42A4-B213-21E6CDA97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F11D-0485-473B-A3B3-4C6079B1E5D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BDEEBA-1FA5-4473-9D1C-FBF9CFD0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B8B5A-6C24-4EAF-B32A-2ABF38BAB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9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ypr#cite_note-The_World_Factbook-1" TargetMode="External"/><Relationship Id="rId2" Type="http://schemas.openxmlformats.org/officeDocument/2006/relationships/hyperlink" Target="https://www.euroskop.cz/549/sekce/kyp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nes.cz/zpravy/zahranicni/severni-kypr-vyroci-turecko-armada.A190719_100528_zahranicni_bu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4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Golden Beach, jedna z nejkrásnějších pláží světa">
            <a:extLst>
              <a:ext uri="{FF2B5EF4-FFF2-40B4-BE49-F238E27FC236}">
                <a16:creationId xmlns:a16="http://schemas.microsoft.com/office/drawing/2014/main" id="{3C3AD739-5502-4AAB-9A25-A1CDBF1C5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r="5806" b="-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ypr">
            <a:extLst>
              <a:ext uri="{FF2B5EF4-FFF2-40B4-BE49-F238E27FC236}">
                <a16:creationId xmlns:a16="http://schemas.microsoft.com/office/drawing/2014/main" id="{EDF233F0-2680-4B2D-ADC6-DAAF2EB49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6987" b="1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Státní vlajka Kypr tištěná venkovní | Alerion e-shop">
            <a:extLst>
              <a:ext uri="{FF2B5EF4-FFF2-40B4-BE49-F238E27FC236}">
                <a16:creationId xmlns:a16="http://schemas.microsoft.com/office/drawing/2014/main" id="{94082449-0574-488B-A03C-5D5AD60A3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2557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9" name="Freeform: Shape 14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0" name="Freeform: Shape 14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6ACF17-41A7-4847-9800-88766AF43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Kypr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1" name="Rectangle 15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2" name="Rectangle 15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98F34A-66AD-499A-BC42-778EF5D80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Jan </a:t>
            </a:r>
            <a:r>
              <a:rPr lang="en-US" sz="1700" dirty="0" err="1"/>
              <a:t>Bochýnek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444383</a:t>
            </a:r>
          </a:p>
        </p:txBody>
      </p:sp>
      <p:pic>
        <p:nvPicPr>
          <p:cNvPr id="1036" name="Picture 12" descr="Ostrov Kypr: Mapa🗺️ s letovisky • (Severní i jižní Kypr)">
            <a:extLst>
              <a:ext uri="{FF2B5EF4-FFF2-40B4-BE49-F238E27FC236}">
                <a16:creationId xmlns:a16="http://schemas.microsoft.com/office/drawing/2014/main" id="{9513B9E8-E056-4E58-AC12-46F3B4C2A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r="-1" b="6423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Ostrov Kypr: Mapa🗺️ s letovisky • (Severní i jižní Kypr)">
            <a:extLst>
              <a:ext uri="{FF2B5EF4-FFF2-40B4-BE49-F238E27FC236}">
                <a16:creationId xmlns:a16="http://schemas.microsoft.com/office/drawing/2014/main" id="{03110D24-A7E4-41EA-8CD0-F94030668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23370"/>
            <a:ext cx="158029" cy="1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47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FC269-A8D8-4966-B159-D9BA4190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5DBB9-AA88-4460-8A10-85B0F3099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ŠLACHTA, Mojmír, Tomáš BURDA a Milan HOLEČEK. </a:t>
            </a:r>
            <a:r>
              <a:rPr lang="cs-CZ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Ohniska napětí ve světě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Praha: Kartografie Praha, 2007. ISBN 978-80-7011-926-6</a:t>
            </a:r>
          </a:p>
          <a:p>
            <a:r>
              <a:rPr lang="cs-CZ" dirty="0">
                <a:hlinkClick r:id="rId2"/>
              </a:rPr>
              <a:t>https://www.euroskop.cz/549/sekce/kypr/</a:t>
            </a:r>
            <a:endParaRPr lang="cs-CZ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cs-CZ" dirty="0">
                <a:hlinkClick r:id="rId3"/>
              </a:rPr>
              <a:t>https://cs.wikipedia.org/wiki/Kypr#cite_note-The_World_Factbook-1</a:t>
            </a:r>
            <a:endParaRPr lang="cs-CZ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cs-CZ" dirty="0">
                <a:hlinkClick r:id="rId4"/>
              </a:rPr>
              <a:t>https://www.idnes.cz/zpravy/zahranicni/severni-kypr-vyroci-turecko-armada.A190719_100528_zahranicni_bur</a:t>
            </a:r>
            <a:endParaRPr lang="cs-CZ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48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DF9E8-EE7A-4F69-9728-26774507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D8154-86B3-468E-8FC0-5D397FC1A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Oficiální název: Republika Kypr </a:t>
            </a:r>
            <a:r>
              <a:rPr lang="cs-CZ" sz="2000" dirty="0"/>
              <a:t>(prezidentská republika)</a:t>
            </a:r>
          </a:p>
          <a:p>
            <a:r>
              <a:rPr lang="cs-CZ" dirty="0"/>
              <a:t>Současný prezident: Nikos </a:t>
            </a:r>
            <a:r>
              <a:rPr lang="cs-CZ" dirty="0" err="1"/>
              <a:t>Anastasiadis</a:t>
            </a:r>
            <a:endParaRPr lang="cs-CZ" sz="2000" dirty="0"/>
          </a:p>
          <a:p>
            <a:r>
              <a:rPr lang="cs-CZ" dirty="0"/>
              <a:t>Rozloha: 9 521 km2</a:t>
            </a:r>
          </a:p>
          <a:p>
            <a:r>
              <a:rPr lang="cs-CZ" dirty="0"/>
              <a:t>Počet obyvatel: 1 267 000 </a:t>
            </a:r>
            <a:r>
              <a:rPr lang="cs-CZ" sz="2000" dirty="0"/>
              <a:t>(cca 77% </a:t>
            </a:r>
            <a:r>
              <a:rPr lang="cs-CZ" sz="2000" dirty="0" err="1"/>
              <a:t>řekové</a:t>
            </a:r>
            <a:r>
              <a:rPr lang="cs-CZ" sz="2000" dirty="0"/>
              <a:t>, 18% </a:t>
            </a:r>
            <a:r>
              <a:rPr lang="cs-CZ" sz="2000" dirty="0" err="1"/>
              <a:t>turci</a:t>
            </a:r>
            <a:r>
              <a:rPr lang="cs-CZ" sz="2000" dirty="0"/>
              <a:t>)</a:t>
            </a:r>
          </a:p>
          <a:p>
            <a:r>
              <a:rPr lang="cs-CZ" dirty="0"/>
              <a:t>Hlavní město: Nikósie</a:t>
            </a:r>
          </a:p>
          <a:p>
            <a:r>
              <a:rPr lang="cs-CZ" dirty="0"/>
              <a:t>Úřední jazyk: Řečtina, Turečtina </a:t>
            </a:r>
            <a:r>
              <a:rPr lang="cs-CZ" sz="2000" dirty="0"/>
              <a:t>(často používaná i angličtina)</a:t>
            </a:r>
          </a:p>
          <a:p>
            <a:r>
              <a:rPr lang="cs-CZ" dirty="0"/>
              <a:t>Náboženství: Řecká ortodoxní církev 78%, Muslimové 18%</a:t>
            </a:r>
          </a:p>
          <a:p>
            <a:r>
              <a:rPr lang="cs-CZ" dirty="0"/>
              <a:t>Od 2004 člen EU, od 2008 v eurozóně</a:t>
            </a:r>
          </a:p>
          <a:p>
            <a:r>
              <a:rPr lang="cs-CZ" dirty="0"/>
              <a:t>Není v </a:t>
            </a:r>
            <a:r>
              <a:rPr lang="cs-CZ" dirty="0" err="1"/>
              <a:t>Schengenu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8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260EF-50A9-4F9E-BFA6-2548E501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B59BB-F0DA-4BFD-8DA3-B5DA68C7F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Vzhledem k poloze Kypru se na tomto území v historii prostřídalo velké množství národností</a:t>
            </a:r>
          </a:p>
          <a:p>
            <a:r>
              <a:rPr lang="cs-CZ" dirty="0"/>
              <a:t>Původně byl Kypr osídlen z Mykén ve 2. tisíciletí př. n. l.</a:t>
            </a:r>
          </a:p>
          <a:p>
            <a:r>
              <a:rPr lang="cs-CZ" dirty="0"/>
              <a:t>Od té doby přináležel ke starořecké civilizaci, se kterou se vyvíjel</a:t>
            </a:r>
          </a:p>
          <a:p>
            <a:r>
              <a:rPr lang="cs-CZ" dirty="0"/>
              <a:t>Poté byl postupně dobýván Asyřany, Egypťany, Peršany, Makedonskou říší, Západořímskou i Byzantskou říší, Araby, Francouzskou dynastií a Benátskou republikou</a:t>
            </a:r>
          </a:p>
          <a:p>
            <a:r>
              <a:rPr lang="cs-CZ" dirty="0"/>
              <a:t>Následně roku 1571 byl ostrov dobyt Turky a ustálil se pod nadvládou Osmanské říše, která trvala po dobu 3 stol.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37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D8FFA-1AA5-488C-B43F-F45CE55D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Moderní historie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AF030-988D-4D67-ABC2-A0FEF16A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20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průběhu 19. stol. začal narůstat řecký nacionalismus</a:t>
            </a:r>
          </a:p>
          <a:p>
            <a:r>
              <a:rPr lang="cs-CZ" dirty="0"/>
              <a:t>Roku 1878 získali ostrov do správy Britové na základě tajné dohody s Turky</a:t>
            </a:r>
          </a:p>
          <a:p>
            <a:r>
              <a:rPr lang="cs-CZ" dirty="0"/>
              <a:t>V roce 1914 byl Kypr oficiálně připojen k Velké Británii</a:t>
            </a:r>
          </a:p>
          <a:p>
            <a:r>
              <a:rPr lang="cs-CZ" dirty="0"/>
              <a:t>V roce 1950 se uskutečnilo „referendum“ o nezávislosti na VB</a:t>
            </a:r>
          </a:p>
          <a:p>
            <a:r>
              <a:rPr lang="cs-CZ" dirty="0"/>
              <a:t>Přes 96% obyvatel hlasovalo pro rozchod s VB, i přes to Britové výsledky odmítli</a:t>
            </a:r>
          </a:p>
          <a:p>
            <a:r>
              <a:rPr lang="cs-CZ" dirty="0"/>
              <a:t>V roce 1955 vypukl boj za nezávislost </a:t>
            </a:r>
            <a:r>
              <a:rPr lang="cs-CZ" sz="2000" dirty="0"/>
              <a:t>(gerilové útoky na Brity)</a:t>
            </a:r>
          </a:p>
          <a:p>
            <a:r>
              <a:rPr lang="cs-CZ" dirty="0"/>
              <a:t>1960 Kypr získává nezávislost </a:t>
            </a:r>
            <a:r>
              <a:rPr lang="cs-CZ" sz="2000" dirty="0"/>
              <a:t>(Británie si dodnes ponechala v držení 2 vojenské základny)</a:t>
            </a:r>
          </a:p>
          <a:p>
            <a:r>
              <a:rPr lang="cs-CZ" dirty="0"/>
              <a:t>Na základě tlaku Turecké menšiny byla do Kyperské ústavy zakotvena podmínka, která znemožňuje připojit Kypr k Řecku</a:t>
            </a:r>
          </a:p>
        </p:txBody>
      </p:sp>
    </p:spTree>
    <p:extLst>
      <p:ext uri="{BB962C8B-B14F-4D97-AF65-F5344CB8AC3E}">
        <p14:creationId xmlns:p14="http://schemas.microsoft.com/office/powerpoint/2010/main" val="142184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04DED-069C-4BA4-BBC3-9FCD9D6D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Vznik konfliktu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A2B97-B722-49F8-87D7-5C9355501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Krátce po získání nezávislosti se rozhořel etnický konflikt mezi Řeky a Turky</a:t>
            </a:r>
          </a:p>
          <a:p>
            <a:r>
              <a:rPr lang="cs-CZ" dirty="0"/>
              <a:t>Po vzájemných střetech byla mezi oběma národy stanovena nárazníková zóna- tzv. zelená linie</a:t>
            </a:r>
          </a:p>
          <a:p>
            <a:r>
              <a:rPr lang="cs-CZ" dirty="0"/>
              <a:t>Od roku 1964 v této zóně operují jednotky OSN</a:t>
            </a:r>
          </a:p>
          <a:p>
            <a:r>
              <a:rPr lang="cs-CZ" dirty="0"/>
              <a:t>Tato separace omezovala prosperitu ostrova</a:t>
            </a:r>
          </a:p>
          <a:p>
            <a:r>
              <a:rPr lang="cs-CZ" dirty="0"/>
              <a:t>V roce 1974 se řecko-kyperští nacionalisté pokusili o převrat a připojení ostrova k Řecku</a:t>
            </a:r>
          </a:p>
          <a:p>
            <a:r>
              <a:rPr lang="cs-CZ" dirty="0"/>
              <a:t>Na tuto hrozbu zareagovali Turci invazí svého vojska na severní část ostrova</a:t>
            </a:r>
          </a:p>
          <a:p>
            <a:r>
              <a:rPr lang="cs-CZ" dirty="0"/>
              <a:t>Turci obsadili 1/3 území, ze které vyhnali </a:t>
            </a:r>
            <a:r>
              <a:rPr lang="cs-CZ" dirty="0" err="1"/>
              <a:t>zbylích</a:t>
            </a:r>
            <a:r>
              <a:rPr lang="cs-CZ" dirty="0"/>
              <a:t> cca 195 000 Řeků na jih</a:t>
            </a:r>
          </a:p>
          <a:p>
            <a:r>
              <a:rPr lang="cs-CZ" dirty="0"/>
              <a:t>Na sever se naopak přesunulo asi 45 000 Turků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13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0639C-9589-414A-A0BD-8E305780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12DD7-0B0F-4DC9-AE0A-1345DA357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Šéf OSN chce uspořádat konferenci o Kypru. Podle něj je snaha obnovit  rozhovory o sjednocení — ČT24 — Česká televize">
            <a:extLst>
              <a:ext uri="{FF2B5EF4-FFF2-40B4-BE49-F238E27FC236}">
                <a16:creationId xmlns:a16="http://schemas.microsoft.com/office/drawing/2014/main" id="{FAB64BD8-4595-40D4-87F7-FB7CEEAD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66700"/>
            <a:ext cx="112395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3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AE141-62EE-4FF1-8D87-2AEF3B6B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Další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2E0AD-A5D4-4639-8FB9-CCBFDCE4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Vlivem nucených přesunů obyvatel jsou oba národy téměř dokonale homogenními</a:t>
            </a:r>
          </a:p>
          <a:p>
            <a:r>
              <a:rPr lang="cs-CZ" dirty="0"/>
              <a:t>V roce 1983 vůdce kyperských Turků vyhlašuje Severokyperskou tureckou republiku</a:t>
            </a:r>
          </a:p>
          <a:p>
            <a:r>
              <a:rPr lang="cs-CZ" dirty="0"/>
              <a:t>Její nezávislost doposud uznalo jen Turecko</a:t>
            </a:r>
          </a:p>
          <a:p>
            <a:r>
              <a:rPr lang="cs-CZ" dirty="0"/>
              <a:t>V roce 2004 bylo na popud OSN uspořádáno referendum o sjednocení ostrova, referenda se zúčastnilo téměř 88% voličů</a:t>
            </a:r>
          </a:p>
          <a:p>
            <a:r>
              <a:rPr lang="cs-CZ" dirty="0"/>
              <a:t>V severní části bylo přijato 65% tureckými Kypřany, V řecké části zamítnuto 76% obyvatel</a:t>
            </a:r>
          </a:p>
          <a:p>
            <a:r>
              <a:rPr lang="cs-CZ" dirty="0"/>
              <a:t>Téhož roku byl Kypr přijat do EU jako celek s tím, že legitimním členem je jen Řeky obývaná část ostrova</a:t>
            </a:r>
          </a:p>
          <a:p>
            <a:r>
              <a:rPr lang="cs-CZ" dirty="0"/>
              <a:t>V roce 2014 nařídil Evropský soud pro lidská práva, aby Turecko odškodnilo kyperské Řeky za nucené vysídlení a diskriminaci po turecké invazi 1974</a:t>
            </a:r>
          </a:p>
        </p:txBody>
      </p:sp>
      <p:pic>
        <p:nvPicPr>
          <p:cNvPr id="3080" name="Picture 8" descr="Kypr - on-line průvodce | CK Mundo">
            <a:extLst>
              <a:ext uri="{FF2B5EF4-FFF2-40B4-BE49-F238E27FC236}">
                <a16:creationId xmlns:a16="http://schemas.microsoft.com/office/drawing/2014/main" id="{0F928C34-E0D7-478B-A560-FA066D90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55" y="440649"/>
            <a:ext cx="2072639" cy="13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9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B918B-50F4-4208-8C7A-A75DD0BF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Současná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A76CD-585B-4400-A275-E846F7E83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Částečné uvolnění napjatých vztahů</a:t>
            </a:r>
          </a:p>
          <a:p>
            <a:r>
              <a:rPr lang="cs-CZ" dirty="0"/>
              <a:t>OSN stále dohlíží na hranici</a:t>
            </a:r>
          </a:p>
          <a:p>
            <a:r>
              <a:rPr lang="cs-CZ" dirty="0"/>
              <a:t>Turecká vojska stále přítomna v SKTR, dle </a:t>
            </a:r>
            <a:r>
              <a:rPr lang="cs-CZ" dirty="0" err="1"/>
              <a:t>neofic</a:t>
            </a:r>
            <a:r>
              <a:rPr lang="cs-CZ" dirty="0"/>
              <a:t>. informací je na ostrově také připravena řecká armáda </a:t>
            </a:r>
          </a:p>
          <a:p>
            <a:r>
              <a:rPr lang="cs-CZ" dirty="0"/>
              <a:t>Od roku 2008 vytvoření několika hraničních přechodů</a:t>
            </a:r>
          </a:p>
          <a:p>
            <a:r>
              <a:rPr lang="cs-CZ" dirty="0"/>
              <a:t>Na prvním místě ekonomika a hospodářský růst </a:t>
            </a:r>
            <a:r>
              <a:rPr lang="cs-CZ" sz="2200" dirty="0"/>
              <a:t>(konflikt až druhořadý)</a:t>
            </a:r>
          </a:p>
          <a:p>
            <a:r>
              <a:rPr lang="cs-CZ" dirty="0"/>
              <a:t>EU a OSN se snaží znovusjednotit Kypr pomocí obchodu</a:t>
            </a:r>
          </a:p>
          <a:p>
            <a:r>
              <a:rPr lang="cs-CZ" dirty="0"/>
              <a:t>Situaci komplikují historicky problematické vztahy mezi Řeky a Turky a také v paměti stále živé křivdy týkající se násilného vystěhování a oboustranné diskriminace</a:t>
            </a:r>
          </a:p>
        </p:txBody>
      </p:sp>
    </p:spTree>
    <p:extLst>
      <p:ext uri="{BB962C8B-B14F-4D97-AF65-F5344CB8AC3E}">
        <p14:creationId xmlns:p14="http://schemas.microsoft.com/office/powerpoint/2010/main" val="278146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8B816-3121-4C87-95D3-ADD387FB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Přehled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1470B-ADE0-495A-9CEA-D75238296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1571 – </a:t>
            </a:r>
            <a:r>
              <a:rPr lang="cs-CZ" sz="1600" i="0" dirty="0">
                <a:effectLst/>
                <a:latin typeface="Calibri "/>
              </a:rPr>
              <a:t>Dobytí ostrova Turky – nadvláda Osmanské říše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1878 - </a:t>
            </a:r>
            <a:r>
              <a:rPr lang="cs-CZ" sz="1600" b="0" i="0" dirty="0">
                <a:effectLst/>
                <a:latin typeface="Calibri "/>
              </a:rPr>
              <a:t>Britové získávají od Osmanské říše ostrov do správy. Turci si nad ním ale uchovávají formální suverenitu.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1914</a:t>
            </a:r>
            <a:r>
              <a:rPr lang="cs-CZ" sz="1600" b="0" i="0" dirty="0">
                <a:effectLst/>
                <a:latin typeface="Calibri "/>
              </a:rPr>
              <a:t> - Velká Británie připojuje ostrov ke své koloniální říši. Turecko uznalo tento stav až </a:t>
            </a:r>
            <a:r>
              <a:rPr lang="cs-CZ" sz="1600" b="0" i="0" dirty="0" err="1">
                <a:effectLst/>
                <a:latin typeface="Calibri "/>
              </a:rPr>
              <a:t>Lausanskou</a:t>
            </a:r>
            <a:r>
              <a:rPr lang="cs-CZ" sz="1600" b="0" i="0" dirty="0">
                <a:effectLst/>
                <a:latin typeface="Calibri "/>
              </a:rPr>
              <a:t> smlouvu v roce 1923.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 "/>
              </a:rPr>
              <a:t>1955 – </a:t>
            </a:r>
            <a:r>
              <a:rPr lang="cs-CZ" sz="1600" dirty="0">
                <a:latin typeface="Calibri "/>
              </a:rPr>
              <a:t>Boje za nezávislost</a:t>
            </a:r>
            <a:r>
              <a:rPr lang="cs-CZ" sz="1600" b="0" i="0" dirty="0">
                <a:effectLst/>
                <a:latin typeface="Calibri 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1960 - </a:t>
            </a:r>
            <a:r>
              <a:rPr lang="cs-CZ" sz="1600" b="0" i="0" dirty="0">
                <a:effectLst/>
                <a:latin typeface="Calibri "/>
              </a:rPr>
              <a:t>Kypr získává nezávislost. Prezidentem se stal vůdce kyperských Řeků na ostrově,  arcibiskup </a:t>
            </a:r>
            <a:r>
              <a:rPr lang="cs-CZ" sz="1600" b="0" i="0" dirty="0" err="1">
                <a:effectLst/>
                <a:latin typeface="Calibri "/>
              </a:rPr>
              <a:t>Makarios</a:t>
            </a:r>
            <a:r>
              <a:rPr lang="cs-CZ" sz="1600" b="0" i="0" dirty="0">
                <a:effectLst/>
                <a:latin typeface="Calibri "/>
              </a:rPr>
              <a:t>. Velká Británie si ponechala v držení vojenské základny </a:t>
            </a:r>
            <a:r>
              <a:rPr lang="cs-CZ" sz="1600" b="0" i="0" dirty="0" err="1">
                <a:effectLst/>
                <a:latin typeface="Calibri "/>
              </a:rPr>
              <a:t>Akrotiri</a:t>
            </a:r>
            <a:r>
              <a:rPr lang="cs-CZ" sz="1600" b="0" i="0" dirty="0">
                <a:effectLst/>
                <a:latin typeface="Calibri "/>
              </a:rPr>
              <a:t> a </a:t>
            </a:r>
            <a:r>
              <a:rPr lang="cs-CZ" sz="1600" b="0" i="0" dirty="0" err="1">
                <a:effectLst/>
                <a:latin typeface="Calibri "/>
              </a:rPr>
              <a:t>Dhelekia</a:t>
            </a:r>
            <a:r>
              <a:rPr lang="cs-CZ" sz="1600" b="0" i="0" dirty="0">
                <a:effectLst/>
                <a:latin typeface="Calibri "/>
              </a:rPr>
              <a:t>, které ovládá dodnes.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1964</a:t>
            </a:r>
            <a:r>
              <a:rPr lang="cs-CZ" sz="1600" b="0" i="0" dirty="0">
                <a:effectLst/>
                <a:latin typeface="Calibri "/>
              </a:rPr>
              <a:t> - Na ostrově začíná působit mírová mise OSN, etnický konflikt mezi kyperskými Řeky a Turky, ve kterém se angažují také jejich  "domovské" státy, ale pokračoval.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1974</a:t>
            </a:r>
            <a:r>
              <a:rPr lang="cs-CZ" sz="1600" b="0" i="0" dirty="0">
                <a:effectLst/>
                <a:latin typeface="Calibri "/>
              </a:rPr>
              <a:t> - V jižní řecké části ostrova došlo k vojenskému puči proti arcibiskupu </a:t>
            </a:r>
            <a:r>
              <a:rPr lang="cs-CZ" sz="1600" b="0" i="0" dirty="0" err="1">
                <a:effectLst/>
                <a:latin typeface="Calibri "/>
              </a:rPr>
              <a:t>Makariovi</a:t>
            </a:r>
            <a:r>
              <a:rPr lang="cs-CZ" sz="1600" b="0" i="0" dirty="0">
                <a:effectLst/>
                <a:latin typeface="Calibri "/>
              </a:rPr>
              <a:t>. Svržení prezidenta s cílem sjednotit ostrov s pevninským Řeckem, vyvolalo invazi Turecka na severovýchodní část Kypru. Kypr je definitivně rozdělen nárazníkovou zónou (tzv. Zelená nebo Attilova linie). Dělící čára prochází i hlavním městem Nikósií.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1983 - </a:t>
            </a:r>
            <a:r>
              <a:rPr lang="cs-CZ" sz="1600" b="0" i="0" dirty="0">
                <a:effectLst/>
                <a:latin typeface="Calibri "/>
              </a:rPr>
              <a:t>Vůdce kyperských Turků </a:t>
            </a:r>
            <a:r>
              <a:rPr lang="cs-CZ" sz="1600" b="0" i="0" dirty="0" err="1">
                <a:effectLst/>
                <a:latin typeface="Calibri "/>
              </a:rPr>
              <a:t>Rauf</a:t>
            </a:r>
            <a:r>
              <a:rPr lang="cs-CZ" sz="1600" b="0" i="0" dirty="0">
                <a:effectLst/>
                <a:latin typeface="Calibri "/>
              </a:rPr>
              <a:t> </a:t>
            </a:r>
            <a:r>
              <a:rPr lang="cs-CZ" sz="1600" b="0" i="0" dirty="0" err="1">
                <a:effectLst/>
                <a:latin typeface="Calibri "/>
              </a:rPr>
              <a:t>Dentaš</a:t>
            </a:r>
            <a:r>
              <a:rPr lang="cs-CZ" sz="1600" b="0" i="0" dirty="0">
                <a:effectLst/>
                <a:latin typeface="Calibri "/>
              </a:rPr>
              <a:t> vyhlašuje Severokyperskou tureckou republiku.  Její nezávislost doposud uznalo pouze Turecko.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2004 - </a:t>
            </a:r>
            <a:r>
              <a:rPr lang="cs-CZ" sz="1600" b="0" i="0" dirty="0">
                <a:effectLst/>
                <a:latin typeface="Calibri "/>
              </a:rPr>
              <a:t>Neúspěšné referendum o sjednocení ostrova.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2004</a:t>
            </a:r>
            <a:r>
              <a:rPr lang="cs-CZ" sz="1600" b="0" i="0" dirty="0">
                <a:effectLst/>
                <a:latin typeface="Calibri "/>
              </a:rPr>
              <a:t> - vstup řecké části Kypru do EU.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2008</a:t>
            </a:r>
            <a:r>
              <a:rPr lang="cs-CZ" sz="1600" b="0" i="0" dirty="0">
                <a:effectLst/>
                <a:latin typeface="Calibri "/>
              </a:rPr>
              <a:t> - členství v eurozóně</a:t>
            </a:r>
          </a:p>
        </p:txBody>
      </p:sp>
    </p:spTree>
    <p:extLst>
      <p:ext uri="{BB962C8B-B14F-4D97-AF65-F5344CB8AC3E}">
        <p14:creationId xmlns:p14="http://schemas.microsoft.com/office/powerpoint/2010/main" val="14508515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856</Words>
  <Application>Microsoft Office PowerPoint</Application>
  <PresentationFormat>Širokoúhlá obrazovka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Open Sans</vt:lpstr>
      <vt:lpstr>Motiv Office</vt:lpstr>
      <vt:lpstr>Kypr</vt:lpstr>
      <vt:lpstr>Základní informace</vt:lpstr>
      <vt:lpstr>Historie</vt:lpstr>
      <vt:lpstr>Moderní historie</vt:lpstr>
      <vt:lpstr>Vznik konfliktu</vt:lpstr>
      <vt:lpstr>Prezentace aplikace PowerPoint</vt:lpstr>
      <vt:lpstr>Další vývoj</vt:lpstr>
      <vt:lpstr>Současná situace</vt:lpstr>
      <vt:lpstr>Přehled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Kypr</dc:title>
  <dc:creator>Uzivatel</dc:creator>
  <cp:lastModifiedBy>Marta Goňcová</cp:lastModifiedBy>
  <cp:revision>39</cp:revision>
  <dcterms:created xsi:type="dcterms:W3CDTF">2020-11-23T17:21:46Z</dcterms:created>
  <dcterms:modified xsi:type="dcterms:W3CDTF">2020-11-24T17:30:04Z</dcterms:modified>
</cp:coreProperties>
</file>