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60" r:id="rId4"/>
    <p:sldId id="257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2" r:id="rId14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80" autoAdjust="0"/>
    <p:restoredTop sz="94599" autoAdjust="0"/>
  </p:normalViewPr>
  <p:slideViewPr>
    <p:cSldViewPr>
      <p:cViewPr varScale="1">
        <p:scale>
          <a:sx n="86" d="100"/>
          <a:sy n="86" d="100"/>
        </p:scale>
        <p:origin x="1032" y="5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pPr rtl="0"/>
              <a:t>21.12.2020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pPr rtl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Klepnutím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pPr rtl="0"/>
              <a:t>21.12.2020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pPr rtl="0"/>
              <a:t>21.12.2020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ir.cz/article/myanmar-podoby-etnickeho-konfliktu" TargetMode="External"/><Relationship Id="rId2" Type="http://schemas.openxmlformats.org/officeDocument/2006/relationships/hyperlink" Target="https://www.businessinfo.cz/navody/myanmar-zakladni-charakteristika-teritoria-ekonomicky-prehle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Myanma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Myanmar (Barma)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r" rtl="0"/>
            <a:r>
              <a:rPr lang="cs-CZ" dirty="0"/>
              <a:t>Sabina Mácová_448048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Boje mezi muslimy a buddhisty eskalovaly, ale státní bezpečnost nezasáhla, nýbrž se přidala na stranu </a:t>
            </a:r>
            <a:r>
              <a:rPr lang="cs-CZ" dirty="0" err="1"/>
              <a:t>rakhinské</a:t>
            </a:r>
            <a:r>
              <a:rPr lang="cs-CZ" dirty="0"/>
              <a:t> většiny	      násilí </a:t>
            </a:r>
            <a:r>
              <a:rPr lang="cs-CZ" dirty="0" err="1"/>
              <a:t>vyeskalovalo</a:t>
            </a:r>
            <a:r>
              <a:rPr lang="cs-CZ" dirty="0"/>
              <a:t> až v organizovaný a plánovaný boj.</a:t>
            </a:r>
          </a:p>
          <a:p>
            <a:r>
              <a:rPr lang="cs-CZ" dirty="0"/>
              <a:t>Následně byl v </a:t>
            </a:r>
            <a:r>
              <a:rPr lang="cs-CZ" dirty="0" err="1"/>
              <a:t>Rakhine</a:t>
            </a:r>
            <a:r>
              <a:rPr lang="cs-CZ" dirty="0"/>
              <a:t> vyhlášen nouzový stav, avšak vláda odmítla konflikt označit za náboženský, neboť M/B je zemí svobodného vyznání.</a:t>
            </a:r>
          </a:p>
          <a:p>
            <a:endParaRPr lang="cs-CZ" dirty="0"/>
          </a:p>
          <a:p>
            <a:r>
              <a:rPr lang="cs-CZ" dirty="0"/>
              <a:t>V roce 2017 se armáda dopustila porušení lidských práv mj. i v </a:t>
            </a:r>
            <a:r>
              <a:rPr lang="cs-CZ" dirty="0" err="1"/>
              <a:t>Rakhine</a:t>
            </a:r>
            <a:r>
              <a:rPr lang="cs-CZ" dirty="0"/>
              <a:t> – nevytvořila dostatečné podmínky pro dobrovolný návrat </a:t>
            </a:r>
            <a:r>
              <a:rPr lang="cs-CZ" dirty="0" err="1"/>
              <a:t>Rohingských</a:t>
            </a:r>
            <a:r>
              <a:rPr lang="cs-CZ" dirty="0"/>
              <a:t> žen, mužů a dětí (uprchli do Bangladéše) – došlo k omezení svobodného projevu, sdružování a shromažďování.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8809056" y="2357430"/>
            <a:ext cx="357190" cy="1588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konflikty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380" y="1857364"/>
            <a:ext cx="9144000" cy="426720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Povstání </a:t>
            </a:r>
            <a:r>
              <a:rPr lang="cs-CZ" b="1" dirty="0" err="1"/>
              <a:t>Kačjinů</a:t>
            </a:r>
            <a:r>
              <a:rPr lang="cs-CZ" dirty="0"/>
              <a:t> – špatně nastavené příměří</a:t>
            </a:r>
          </a:p>
          <a:p>
            <a:pPr lvl="1"/>
            <a:r>
              <a:rPr lang="cs-CZ" dirty="0"/>
              <a:t>Stoupenci KIO (Organizace </a:t>
            </a:r>
            <a:r>
              <a:rPr lang="cs-CZ" dirty="0" err="1"/>
              <a:t>kačjinské</a:t>
            </a:r>
            <a:r>
              <a:rPr lang="cs-CZ" dirty="0"/>
              <a:t> nezávislosti) očekávali, že po dohodě o příměří získají určitou politickou nezávislosti v M/B – armáda zde však rozmístila své jednotky, které spíše toto území ničili (těžba zlata, </a:t>
            </a:r>
            <a:r>
              <a:rPr lang="cs-CZ" dirty="0" err="1"/>
              <a:t>netfritu</a:t>
            </a:r>
            <a:r>
              <a:rPr lang="cs-CZ" dirty="0"/>
              <a:t>, ničené lesů, …).</a:t>
            </a:r>
          </a:p>
          <a:p>
            <a:pPr lvl="1"/>
            <a:r>
              <a:rPr lang="cs-CZ" dirty="0"/>
              <a:t>V roce 2010 se KIO odmítla účastnit všeobecných voleb a opět tak propukly boje. Někteří odborníci tvrdí, že jde spíše o boj o moc a získání přístupu ke zdrojům zisku, než o uchování si národní svébytnosti </a:t>
            </a:r>
            <a:r>
              <a:rPr lang="cs-CZ" dirty="0" err="1"/>
              <a:t>Kačjinů</a:t>
            </a:r>
            <a:r>
              <a:rPr lang="cs-CZ" dirty="0"/>
              <a:t>.</a:t>
            </a:r>
          </a:p>
          <a:p>
            <a:pPr lvl="2"/>
            <a:endParaRPr lang="cs-CZ" b="1" dirty="0"/>
          </a:p>
          <a:p>
            <a:pPr>
              <a:buFont typeface="Wingdings" pitchFamily="2" charset="2"/>
              <a:buChar char="§"/>
            </a:pPr>
            <a:r>
              <a:rPr lang="cs-CZ" b="1" dirty="0"/>
              <a:t>Boj o </a:t>
            </a:r>
            <a:r>
              <a:rPr lang="cs-CZ" b="1" dirty="0" err="1"/>
              <a:t>Koukan</a:t>
            </a:r>
            <a:r>
              <a:rPr lang="cs-CZ" b="1" dirty="0"/>
              <a:t> </a:t>
            </a:r>
            <a:r>
              <a:rPr lang="cs-CZ" dirty="0"/>
              <a:t>– návrat starých elit</a:t>
            </a:r>
          </a:p>
          <a:p>
            <a:pPr lvl="1">
              <a:buFont typeface="Corbel" pitchFamily="34" charset="0"/>
              <a:buChar char="‐"/>
            </a:pPr>
            <a:r>
              <a:rPr lang="cs-CZ" dirty="0"/>
              <a:t>Únor 2015: boj </a:t>
            </a:r>
            <a:r>
              <a:rPr lang="cs-CZ" dirty="0" err="1"/>
              <a:t>tatmato</a:t>
            </a:r>
            <a:r>
              <a:rPr lang="cs-CZ" dirty="0"/>
              <a:t> vs. Povstalecká Armáda (MNDAA) s cílem povstalců obsadit významné město </a:t>
            </a:r>
            <a:r>
              <a:rPr lang="cs-CZ" dirty="0" err="1"/>
              <a:t>Koukana</a:t>
            </a:r>
            <a:r>
              <a:rPr lang="cs-CZ" dirty="0"/>
              <a:t>.</a:t>
            </a:r>
          </a:p>
          <a:p>
            <a:pPr lvl="1">
              <a:buFont typeface="Corbel" pitchFamily="34" charset="0"/>
              <a:buChar char="‐"/>
            </a:pPr>
            <a:r>
              <a:rPr lang="cs-CZ" dirty="0"/>
              <a:t>Dle agentury </a:t>
            </a:r>
            <a:r>
              <a:rPr lang="cs-CZ" dirty="0" err="1"/>
              <a:t>Reuters</a:t>
            </a:r>
            <a:r>
              <a:rPr lang="cs-CZ" dirty="0"/>
              <a:t> jsou zde využíváni i dětští vojáci (častý jev v etnickém konfliktu v M/B).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Etnický konflikt v M/B je především konflikt o zdroje</a:t>
            </a:r>
          </a:p>
          <a:p>
            <a:pPr lvl="1">
              <a:buFont typeface="Corbel" pitchFamily="34" charset="0"/>
              <a:buChar char="‐"/>
            </a:pPr>
            <a:r>
              <a:rPr lang="cs-CZ" dirty="0"/>
              <a:t>Menšinové oblasti mají velký význam – jsou bohaté na suroviny (ropa, minerály,  drahokamy, …), a to vyvolává boj mezi mocenskými elitami.</a:t>
            </a:r>
          </a:p>
          <a:p>
            <a:pPr lvl="1"/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Etnicko-náboženský konflikt v </a:t>
            </a:r>
            <a:r>
              <a:rPr lang="cs-CZ" dirty="0" err="1"/>
              <a:t>Rakhine</a:t>
            </a:r>
            <a:r>
              <a:rPr lang="cs-CZ" dirty="0"/>
              <a:t> ukázal také řadu etnických problémů v M/B</a:t>
            </a:r>
          </a:p>
          <a:p>
            <a:pPr lvl="1">
              <a:buFont typeface="Corbel" pitchFamily="34" charset="0"/>
              <a:buChar char="‐"/>
            </a:pPr>
            <a:r>
              <a:rPr lang="cs-CZ" dirty="0"/>
              <a:t>Na nových územích probudil náboženskou a kulturní nesnášenlivost, ale zároveň by </a:t>
            </a:r>
            <a:r>
              <a:rPr lang="cs-CZ"/>
              <a:t>mohl nabýt až </a:t>
            </a:r>
            <a:r>
              <a:rPr lang="cs-CZ" dirty="0"/>
              <a:t>mezinárodního charakteru.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https://www.amnesty.org/en/countries/asia-and-the-pacific/myanmar/</a:t>
            </a:r>
          </a:p>
          <a:p>
            <a:r>
              <a:rPr lang="cs-CZ" sz="1800" dirty="0">
                <a:hlinkClick r:id="rId2"/>
              </a:rPr>
              <a:t>https://www.britannica.com/place/Myanmar/Climate</a:t>
            </a:r>
          </a:p>
          <a:p>
            <a:r>
              <a:rPr lang="cs-CZ" sz="1800" dirty="0">
                <a:hlinkClick r:id="rId2"/>
              </a:rPr>
              <a:t>https://cs.wikipedia.org/wiki/Arakanský_stát</a:t>
            </a:r>
          </a:p>
          <a:p>
            <a:r>
              <a:rPr lang="cs-CZ" sz="1800" dirty="0">
                <a:hlinkClick r:id="rId2"/>
              </a:rPr>
              <a:t>https://www.businessinfo.cz/navody/myanmar-zakladni-charakteristika-teritoria-ekonomicky-prehled/</a:t>
            </a:r>
            <a:endParaRPr lang="cs-CZ" sz="1800" dirty="0"/>
          </a:p>
          <a:p>
            <a:r>
              <a:rPr lang="cs-CZ" sz="1800" dirty="0">
                <a:hlinkClick r:id="rId3"/>
              </a:rPr>
              <a:t>https://iir.cz/article/myanmar-podoby-etnickeho-konfliktu</a:t>
            </a:r>
            <a:endParaRPr lang="cs-CZ" sz="1800" dirty="0"/>
          </a:p>
          <a:p>
            <a:r>
              <a:rPr lang="cs-CZ" sz="1800" dirty="0">
                <a:hlinkClick r:id="rId4"/>
              </a:rPr>
              <a:t>https://cs.wikipedia.org/wiki/Myanmar</a:t>
            </a:r>
            <a:endParaRPr lang="cs-CZ" sz="1800" dirty="0"/>
          </a:p>
          <a:p>
            <a:r>
              <a:rPr lang="cs-CZ" sz="1800" dirty="0"/>
              <a:t>HARTMANN, Filip. </a:t>
            </a:r>
            <a:r>
              <a:rPr lang="cs-CZ" sz="1800" dirty="0" err="1"/>
              <a:t>Barma</a:t>
            </a:r>
            <a:r>
              <a:rPr lang="cs-CZ" sz="1800" dirty="0"/>
              <a:t>/Myanmar: </a:t>
            </a:r>
            <a:r>
              <a:rPr lang="cs-CZ" sz="1800" dirty="0" err="1"/>
              <a:t>etno</a:t>
            </a:r>
            <a:r>
              <a:rPr lang="cs-CZ" sz="1800" dirty="0"/>
              <a:t>-náboženský konflikt ve státě </a:t>
            </a:r>
            <a:r>
              <a:rPr lang="cs-CZ" sz="1800" dirty="0" err="1"/>
              <a:t>Rakhine</a:t>
            </a:r>
            <a:r>
              <a:rPr lang="cs-CZ" sz="1800" dirty="0"/>
              <a:t> [online]. Brno, 2015 [cit. 2020-12-21]. Dostupné z: &lt;https://is.muni.cz/th/q43ev/&gt;. Bakalářská práce. Masarykova univerzita, Fakulta sociálních studií. Vedoucí práce Tomáš Šmíd.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236628" y="3429000"/>
            <a:ext cx="3028985" cy="2743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/>
              <a:t>Oficiálně Myanmarský svaz/ Myanmarská unie – zkráceně pak Myanmar je od roku 1989 zavedený název. V češtině i angličtině je i nadále ale používáno dřívější označení Barma.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Ke změně názvu došlo vlivem vlády vojenské junty a to znamenalo také užívání názvu s politickým podkresem.</a:t>
            </a:r>
          </a:p>
        </p:txBody>
      </p:sp>
      <p:pic>
        <p:nvPicPr>
          <p:cNvPr id="8" name="Zástupný symbol pro obsah 7" descr="barma,-asie,-map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6577" y="1839109"/>
            <a:ext cx="5004000" cy="416165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 descr="vlajka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36759" y="1714488"/>
            <a:ext cx="2754000" cy="1836000"/>
          </a:xfrm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Země jihozápadní Asie</a:t>
            </a:r>
          </a:p>
          <a:p>
            <a:r>
              <a:rPr lang="cs-CZ" dirty="0"/>
              <a:t>Hlavní město: </a:t>
            </a:r>
            <a:r>
              <a:rPr lang="cs-CZ" dirty="0" err="1"/>
              <a:t>Neipyijto</a:t>
            </a:r>
            <a:endParaRPr lang="cs-CZ" dirty="0"/>
          </a:p>
          <a:p>
            <a:r>
              <a:rPr lang="cs-CZ" dirty="0"/>
              <a:t>Úřední jazyk: barmština</a:t>
            </a:r>
          </a:p>
          <a:p>
            <a:r>
              <a:rPr lang="cs-CZ" dirty="0"/>
              <a:t>Počet obyvatel: cca 50 milionů</a:t>
            </a:r>
          </a:p>
          <a:p>
            <a:r>
              <a:rPr lang="cs-CZ" dirty="0"/>
              <a:t>Náboženské vyznání: převážně buddhismus</a:t>
            </a:r>
          </a:p>
        </p:txBody>
      </p:sp>
      <p:pic>
        <p:nvPicPr>
          <p:cNvPr id="10" name="Obrázek 9" descr="zna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6760" y="3786190"/>
            <a:ext cx="2714596" cy="22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území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či méně stabilní území, kde se ovšem dlouhodobě řeší otázka etnických menšin v zemi.</a:t>
            </a:r>
          </a:p>
          <a:p>
            <a:r>
              <a:rPr lang="cs-CZ" dirty="0"/>
              <a:t>Dnešní hranice M/B pocházejí již z koloniálního období.</a:t>
            </a:r>
          </a:p>
          <a:p>
            <a:r>
              <a:rPr lang="cs-CZ" dirty="0"/>
              <a:t>Specifikum země: rozdělení na centrální oblast kolem řeky </a:t>
            </a:r>
            <a:r>
              <a:rPr lang="cs-CZ" dirty="0" err="1"/>
              <a:t>Irrawaddy</a:t>
            </a:r>
            <a:r>
              <a:rPr lang="cs-CZ" dirty="0"/>
              <a:t> a pomyslnou podkovu kolem ní.</a:t>
            </a:r>
          </a:p>
          <a:p>
            <a:r>
              <a:rPr lang="cs-CZ" dirty="0"/>
              <a:t>Území „podkovy“ je obydleno etnickými menšinami – oblast, kde jsou naleziště nerostného bohatství a prochází jí důležité tranzitní trasy, které spojují ekonomická centra země se sousedními státy.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8066" y="1905000"/>
            <a:ext cx="9144000" cy="4267200"/>
          </a:xfrm>
        </p:spPr>
        <p:txBody>
          <a:bodyPr/>
          <a:lstStyle/>
          <a:p>
            <a:r>
              <a:rPr lang="cs-CZ" dirty="0"/>
              <a:t>V jihozápadní části M/B se rozprostírá </a:t>
            </a:r>
            <a:r>
              <a:rPr lang="cs-CZ" dirty="0" err="1"/>
              <a:t>Arakanský</a:t>
            </a:r>
            <a:r>
              <a:rPr lang="cs-CZ" dirty="0"/>
              <a:t> stát (</a:t>
            </a:r>
            <a:r>
              <a:rPr lang="cs-CZ" dirty="0" err="1"/>
              <a:t>Rakhine</a:t>
            </a:r>
            <a:r>
              <a:rPr lang="cs-CZ" dirty="0"/>
              <a:t>) – pobřežní stát, jehož západní hranicí je Indický oceán.</a:t>
            </a:r>
          </a:p>
          <a:p>
            <a:r>
              <a:rPr lang="cs-CZ" dirty="0"/>
              <a:t>Tato západní hranice je zároveň mezistátní hranicí s Bangladéšem – území „kde žije většina muslimů“.</a:t>
            </a:r>
          </a:p>
          <a:p>
            <a:r>
              <a:rPr lang="cs-CZ" dirty="0" err="1"/>
              <a:t>Rakhine</a:t>
            </a:r>
            <a:r>
              <a:rPr lang="cs-CZ" dirty="0"/>
              <a:t> je země, kterou neovlivňuje pouze etnická odlišnost obyvatel, ale také odlišnost náboženská.</a:t>
            </a:r>
          </a:p>
        </p:txBody>
      </p:sp>
      <p:pic>
        <p:nvPicPr>
          <p:cNvPr id="10242" name="Picture 2" descr="Arakanský stát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09254" y="2357430"/>
            <a:ext cx="1857162" cy="390004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Etnická a náboženská diferenciace obyvatel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M/B je </a:t>
            </a:r>
            <a:r>
              <a:rPr lang="cs-CZ" dirty="0" err="1"/>
              <a:t>multietnická</a:t>
            </a:r>
            <a:r>
              <a:rPr lang="cs-CZ" dirty="0"/>
              <a:t> země – vláda oficiálně uvádí, že je zde 135 etnik</a:t>
            </a:r>
          </a:p>
          <a:p>
            <a:pPr lvl="1"/>
            <a:r>
              <a:rPr lang="cs-CZ" dirty="0"/>
              <a:t>Převážnou většinou jsou Barmánci (ostatní menšiny tvoří cca 30 %)</a:t>
            </a:r>
          </a:p>
          <a:p>
            <a:pPr lvl="1"/>
            <a:r>
              <a:rPr lang="cs-CZ" dirty="0"/>
              <a:t>Nejpočetnější menšiny: </a:t>
            </a:r>
          </a:p>
          <a:p>
            <a:pPr lvl="2"/>
            <a:r>
              <a:rPr lang="cs-CZ" dirty="0" err="1"/>
              <a:t>Šánové</a:t>
            </a:r>
            <a:r>
              <a:rPr lang="cs-CZ" dirty="0"/>
              <a:t> , </a:t>
            </a:r>
            <a:r>
              <a:rPr lang="cs-CZ" dirty="0" err="1"/>
              <a:t>Karenové</a:t>
            </a:r>
            <a:r>
              <a:rPr lang="cs-CZ" dirty="0"/>
              <a:t>, </a:t>
            </a:r>
            <a:r>
              <a:rPr lang="cs-CZ" dirty="0" err="1"/>
              <a:t>Rohingyové</a:t>
            </a:r>
            <a:endParaRPr lang="cs-CZ" dirty="0"/>
          </a:p>
          <a:p>
            <a:pPr lvl="2"/>
            <a:r>
              <a:rPr lang="cs-CZ" dirty="0" err="1"/>
              <a:t>Arakanci</a:t>
            </a:r>
            <a:r>
              <a:rPr lang="cs-CZ" dirty="0"/>
              <a:t> (etnicky nejblíže Barmáncům) – většina obyvatel </a:t>
            </a:r>
            <a:r>
              <a:rPr lang="cs-CZ" dirty="0" err="1"/>
              <a:t>Rakhinu</a:t>
            </a:r>
            <a:endParaRPr lang="cs-CZ" dirty="0"/>
          </a:p>
          <a:p>
            <a:pPr lvl="2"/>
            <a:r>
              <a:rPr lang="cs-CZ" dirty="0"/>
              <a:t>Kačjinové, </a:t>
            </a:r>
            <a:r>
              <a:rPr lang="cs-CZ" dirty="0" err="1"/>
              <a:t>Čjinové</a:t>
            </a:r>
            <a:r>
              <a:rPr lang="cs-CZ" dirty="0"/>
              <a:t>, </a:t>
            </a:r>
            <a:r>
              <a:rPr lang="cs-CZ" dirty="0" err="1"/>
              <a:t>Monové</a:t>
            </a:r>
            <a:r>
              <a:rPr lang="cs-CZ" dirty="0"/>
              <a:t>, Indové</a:t>
            </a:r>
          </a:p>
          <a:p>
            <a:pPr lvl="2"/>
            <a:r>
              <a:rPr lang="cs-CZ" dirty="0"/>
              <a:t>Číňané (největší ne-původní skupina)</a:t>
            </a:r>
          </a:p>
          <a:p>
            <a:pPr lvl="1"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Dominantní  náboženství: </a:t>
            </a:r>
            <a:r>
              <a:rPr lang="cs-CZ" dirty="0" err="1"/>
              <a:t>théravádový</a:t>
            </a:r>
            <a:r>
              <a:rPr lang="cs-CZ" dirty="0"/>
              <a:t> buddhismus (89,9 %)</a:t>
            </a:r>
          </a:p>
          <a:p>
            <a:pPr lvl="1">
              <a:buFont typeface="Corbel" pitchFamily="34" charset="0"/>
              <a:buChar char="‐"/>
            </a:pPr>
            <a:r>
              <a:rPr lang="cs-CZ" dirty="0"/>
              <a:t>Následuje: křesťanství (6,3 %), animismus a hinduismus (0,5 %)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sz="1900" dirty="0"/>
              <a:t>Spekulace o manipulaci se sčítáním lidu (</a:t>
            </a:r>
            <a:r>
              <a:rPr lang="cs-CZ" sz="1900" dirty="0" err="1"/>
              <a:t>zjm</a:t>
            </a:r>
            <a:r>
              <a:rPr lang="cs-CZ" sz="1900" dirty="0"/>
              <a:t>. snižování počtu muslimů) – vláda chce udržet charakter M/B jako buddhistické země.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 nábožensko-etnický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státě </a:t>
            </a:r>
            <a:r>
              <a:rPr lang="cs-CZ" dirty="0" err="1"/>
              <a:t>Rakhine</a:t>
            </a:r>
            <a:r>
              <a:rPr lang="cs-CZ" dirty="0"/>
              <a:t> – vnitrostátní konflikt (nestátní dle UCDP)</a:t>
            </a:r>
          </a:p>
          <a:p>
            <a:r>
              <a:rPr lang="cs-CZ" dirty="0"/>
              <a:t>Prvky </a:t>
            </a:r>
            <a:r>
              <a:rPr lang="cs-CZ" dirty="0" err="1"/>
              <a:t>transnacionalizace</a:t>
            </a:r>
            <a:r>
              <a:rPr lang="cs-CZ" dirty="0"/>
              <a:t> (přesun uprchlíků M/B – Bangladéš)</a:t>
            </a:r>
          </a:p>
          <a:p>
            <a:r>
              <a:rPr lang="cs-CZ" dirty="0"/>
              <a:t>Role Bangladéše: cílová destinace uprchlíků + tranzitní země</a:t>
            </a:r>
          </a:p>
          <a:p>
            <a:endParaRPr lang="cs-CZ" dirty="0"/>
          </a:p>
          <a:p>
            <a:r>
              <a:rPr lang="cs-CZ" dirty="0"/>
              <a:t>Aktéři konfliktu: dvě </a:t>
            </a:r>
            <a:r>
              <a:rPr lang="cs-CZ" dirty="0" err="1"/>
              <a:t>etnicko</a:t>
            </a:r>
            <a:r>
              <a:rPr lang="cs-CZ" dirty="0"/>
              <a:t>–náboženské skupiny: muslimové X buddhisté</a:t>
            </a:r>
          </a:p>
          <a:p>
            <a:r>
              <a:rPr lang="cs-CZ" dirty="0"/>
              <a:t>Konflikty na různých místech, avšak nejvýznamnější je konflikt </a:t>
            </a:r>
            <a:r>
              <a:rPr lang="cs-CZ" dirty="0" err="1"/>
              <a:t>rakhinské</a:t>
            </a:r>
            <a:r>
              <a:rPr lang="cs-CZ" dirty="0"/>
              <a:t> většiny s minoritou </a:t>
            </a:r>
            <a:r>
              <a:rPr lang="cs-CZ" dirty="0" err="1"/>
              <a:t>Rohingya</a:t>
            </a:r>
            <a:r>
              <a:rPr lang="cs-CZ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450942" y="642918"/>
            <a:ext cx="4416552" cy="762000"/>
          </a:xfrm>
        </p:spPr>
        <p:txBody>
          <a:bodyPr/>
          <a:lstStyle/>
          <a:p>
            <a:r>
              <a:rPr lang="cs-CZ" dirty="0"/>
              <a:t>Muslimové = menšina </a:t>
            </a:r>
            <a:r>
              <a:rPr lang="cs-CZ" dirty="0" err="1"/>
              <a:t>Rohingya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50942" y="1928802"/>
            <a:ext cx="4416552" cy="3352801"/>
          </a:xfrm>
        </p:spPr>
        <p:txBody>
          <a:bodyPr/>
          <a:lstStyle/>
          <a:p>
            <a:r>
              <a:rPr lang="cs-CZ" dirty="0"/>
              <a:t>Radikální vymezení vůči islámu</a:t>
            </a:r>
          </a:p>
          <a:p>
            <a:r>
              <a:rPr lang="cs-CZ" dirty="0"/>
              <a:t>Odlišné zvyky, fyziologie a víra</a:t>
            </a:r>
          </a:p>
          <a:p>
            <a:r>
              <a:rPr lang="cs-CZ" dirty="0"/>
              <a:t>V </a:t>
            </a:r>
            <a:r>
              <a:rPr lang="cs-CZ" dirty="0" err="1"/>
              <a:t>Rakhine</a:t>
            </a:r>
            <a:r>
              <a:rPr lang="cs-CZ" dirty="0"/>
              <a:t> i ozbrojené nestátní uskupení – </a:t>
            </a:r>
            <a:r>
              <a:rPr lang="cs-CZ" dirty="0" err="1"/>
              <a:t>Rohingya</a:t>
            </a:r>
            <a:r>
              <a:rPr lang="cs-CZ" dirty="0"/>
              <a:t> Solidarity </a:t>
            </a:r>
            <a:r>
              <a:rPr lang="cs-CZ" dirty="0" err="1"/>
              <a:t>Organization</a:t>
            </a:r>
            <a:r>
              <a:rPr lang="cs-CZ" dirty="0"/>
              <a:t>, </a:t>
            </a:r>
            <a:r>
              <a:rPr lang="cs-CZ" dirty="0" err="1"/>
              <a:t>Arakan</a:t>
            </a:r>
            <a:r>
              <a:rPr lang="cs-CZ" dirty="0"/>
              <a:t> </a:t>
            </a:r>
            <a:r>
              <a:rPr lang="cs-CZ" dirty="0" err="1"/>
              <a:t>Rohingya</a:t>
            </a:r>
            <a:r>
              <a:rPr lang="cs-CZ" dirty="0"/>
              <a:t> </a:t>
            </a:r>
            <a:r>
              <a:rPr lang="cs-CZ" dirty="0" err="1"/>
              <a:t>Islamic</a:t>
            </a:r>
            <a:r>
              <a:rPr lang="cs-CZ" dirty="0"/>
              <a:t> Front – nepředstavují však hrozbu pro vládu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022974" y="642918"/>
            <a:ext cx="4416552" cy="762000"/>
          </a:xfrm>
        </p:spPr>
        <p:txBody>
          <a:bodyPr/>
          <a:lstStyle/>
          <a:p>
            <a:r>
              <a:rPr lang="cs-CZ" dirty="0"/>
              <a:t>Buddhistická majorita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3"/>
          </p:nvPr>
        </p:nvSpPr>
        <p:spPr>
          <a:xfrm>
            <a:off x="6094412" y="1857364"/>
            <a:ext cx="4416552" cy="3352801"/>
          </a:xfrm>
        </p:spPr>
        <p:txBody>
          <a:bodyPr/>
          <a:lstStyle/>
          <a:p>
            <a:r>
              <a:rPr lang="cs-CZ" dirty="0"/>
              <a:t>Dvě skupiny se podílí na násilí proti </a:t>
            </a:r>
            <a:r>
              <a:rPr lang="cs-CZ" dirty="0" err="1"/>
              <a:t>Rohingům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Sangha</a:t>
            </a:r>
            <a:r>
              <a:rPr lang="cs-CZ" dirty="0"/>
              <a:t> (řád mnichů a noviců)</a:t>
            </a:r>
          </a:p>
          <a:p>
            <a:pPr lvl="1"/>
            <a:r>
              <a:rPr lang="cs-CZ" dirty="0" err="1"/>
              <a:t>Rakhine</a:t>
            </a:r>
            <a:r>
              <a:rPr lang="cs-CZ" dirty="0"/>
              <a:t> </a:t>
            </a:r>
            <a:r>
              <a:rPr lang="cs-CZ" dirty="0" err="1"/>
              <a:t>Nationalities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Party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konflikt již v roce 2001 – napadení více muslimských komunit.</a:t>
            </a:r>
          </a:p>
          <a:p>
            <a:r>
              <a:rPr lang="cs-CZ" dirty="0"/>
              <a:t>Nejhorší střet v </a:t>
            </a:r>
            <a:r>
              <a:rPr lang="cs-CZ" dirty="0" err="1"/>
              <a:t>rakhinské</a:t>
            </a:r>
            <a:r>
              <a:rPr lang="cs-CZ" dirty="0"/>
              <a:t> metropoli </a:t>
            </a:r>
            <a:r>
              <a:rPr lang="cs-CZ" dirty="0" err="1"/>
              <a:t>Sittwe</a:t>
            </a:r>
            <a:r>
              <a:rPr lang="cs-CZ" dirty="0"/>
              <a:t> (ničení mešit, rabování, zranění a několik úmrtí).</a:t>
            </a:r>
          </a:p>
          <a:p>
            <a:endParaRPr lang="cs-CZ" dirty="0"/>
          </a:p>
          <a:p>
            <a:r>
              <a:rPr lang="cs-CZ" dirty="0"/>
              <a:t>Hlavní příčina re-eskalace konfliktu: 28. 5. 2012 – znásilnění a zabití </a:t>
            </a:r>
            <a:r>
              <a:rPr lang="cs-CZ" dirty="0" err="1"/>
              <a:t>rakhinské</a:t>
            </a:r>
            <a:r>
              <a:rPr lang="cs-CZ" dirty="0"/>
              <a:t> ženy (buddhistky) třemi muslimy.</a:t>
            </a:r>
          </a:p>
          <a:p>
            <a:r>
              <a:rPr lang="cs-CZ" dirty="0"/>
              <a:t>Následně bylo 10 muslimů vytaženo z autobusu </a:t>
            </a:r>
            <a:r>
              <a:rPr lang="cs-CZ" dirty="0" err="1"/>
              <a:t>rakhinskými</a:t>
            </a:r>
            <a:r>
              <a:rPr lang="cs-CZ" dirty="0"/>
              <a:t> obyvateli a ubito k smrti.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02804846_win32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tf02804846_win32</Template>
  <TotalTime>196</TotalTime>
  <Words>942</Words>
  <Application>Microsoft Office PowerPoint</Application>
  <PresentationFormat>Vlastní</PresentationFormat>
  <Paragraphs>77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Consolas</vt:lpstr>
      <vt:lpstr>Corbel</vt:lpstr>
      <vt:lpstr>Wingdings</vt:lpstr>
      <vt:lpstr>tf02804846_win32</vt:lpstr>
      <vt:lpstr>Myanmar (Barma)</vt:lpstr>
      <vt:lpstr>Prezentace aplikace PowerPoint</vt:lpstr>
      <vt:lpstr>Prezentace aplikace PowerPoint</vt:lpstr>
      <vt:lpstr>Charakteristika území</vt:lpstr>
      <vt:lpstr>Prezentace aplikace PowerPoint</vt:lpstr>
      <vt:lpstr>Etnická a náboženská diferenciace obyvatel</vt:lpstr>
      <vt:lpstr>Konflikt nábožensko-etnický</vt:lpstr>
      <vt:lpstr>Prezentace aplikace PowerPoint</vt:lpstr>
      <vt:lpstr>Prezentace aplikace PowerPoint</vt:lpstr>
      <vt:lpstr>Prezentace aplikace PowerPoint</vt:lpstr>
      <vt:lpstr>Další konflikty</vt:lpstr>
      <vt:lpstr>Prezentace aplikace PowerPoint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Myanmar (Barma)</dc:title>
  <dc:creator>sabina.macova@seznam.cz</dc:creator>
  <cp:lastModifiedBy>Marta Goňcová</cp:lastModifiedBy>
  <cp:revision>16</cp:revision>
  <dcterms:created xsi:type="dcterms:W3CDTF">2020-12-06T09:14:12Z</dcterms:created>
  <dcterms:modified xsi:type="dcterms:W3CDTF">2020-12-21T16:14:12Z</dcterms:modified>
</cp:coreProperties>
</file>