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60" r:id="rId4"/>
    <p:sldId id="258" r:id="rId5"/>
    <p:sldId id="262" r:id="rId6"/>
    <p:sldId id="259" r:id="rId7"/>
    <p:sldId id="261" r:id="rId8"/>
    <p:sldId id="264" r:id="rId9"/>
    <p:sldId id="265" r:id="rId10"/>
    <p:sldId id="267" r:id="rId11"/>
    <p:sldId id="269" r:id="rId12"/>
    <p:sldId id="270" r:id="rId13"/>
    <p:sldId id="263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55" d="100"/>
          <a:sy n="55" d="100"/>
        </p:scale>
        <p:origin x="691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6847D-1CF6-46BA-B46B-48BED0604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all" spc="1500" baseline="0">
                <a:latin typeface="+mj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FB4F5A5-C931-4A4C-B6B1-EF4C95965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cap="all" spc="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E4AEC-B6E4-439C-B716-EBE3D4D1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F569-AC90-44EB-9EF4-4E5C2F5D823C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8BC18-102E-45BF-8FEA-801E9C59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A8BF5F-B1F8-461F-9B3D-7D50D024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D6BF779-0B8C-4CC2-9268-9506AD0C5331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7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3A871-D377-4EC0-9ACF-86842F01E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D53202-92A9-45A3-B812-777DB9578B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7196FB0C-3A9D-4892-90C9-21F3459AAD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6938C96-CF0F-4B69-A695-913F11BFC6F0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CA7E6BB-6B60-4BF5-9D3E-A3FE782EF5B0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F693EDA-57B3-4AEB-863B-B198C2A5A8E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B3A04A96-045F-4B6E-AEEE-11A2FA01B4F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FB357DC-5AD3-44F4-879B-5AD6B18AC36F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2CA47F-83AD-4BE3-AC2F-6C17883F7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A7D41-E8B7-4A0B-B861-3EC4AE88917D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18A72-3200-4597-A9C5-0D9ECFF3E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0055A-71D4-49B4-8A8F-19AFDB84E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B0E5D27-C447-432F-982D-B60FDD6F34A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8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C59DBB-9256-464D-8A6A-8BDA71541D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5E310-E6CB-4838-8E9B-B288DA55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BCF412A8-E798-47AD-ABD9-98D76A55D30B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E70160C5-475D-401A-AEE2-2C04E99A1518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7CC7CE9-9C7F-49C2-8609-47BF523390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26FD5F1-978C-45AF-9086-D5DBE1F01681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873AB1C-723A-4FB4-9B23-65BAF507483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61DE5510-5094-4FA4-96E5-AD4841D1C38A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CE2202-679F-48B0-B2DD-F6F547112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34823-0B19-4B4E-A643-7A3B0A3D24D6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BC83D-E4C0-49E1-ADA1-1AF403984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F211E-B2EA-4CDC-9E84-B68983949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FE2F5FD-5D31-4C1D-82F8-93624C7B0A3C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77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88500-1605-41EA-A15F-9B79DF7E4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B14AC8-25A5-4D7F-BF23-CB20AA2EC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8997F1B7-1EE7-4EA5-A5A4-866F9A810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5E13483-2FB6-4753-8402-06FDC3498E0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8F0DF22-F640-4002-B783-DF1C6A9473F6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C2787B8-7984-4332-B611-D3D3DE898FE0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AF3646C-B3D7-4F57-8FD2-CD93CEB39214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65FA7DA-93A0-43A4-834C-0F1BB9806A8C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995D22-0146-4DE2-9E78-4C00333D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D79EF-17C8-45D8-9866-DAF5723FC604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59717A-A1FE-485D-AFFF-2C7026C7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DB88B-64CF-4100-8F07-D191DD79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104332FF-8349-42A5-B5C8-5EE3825CE25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3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2BFE6C-EBF1-47DE-8468-E7125172B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04992-D139-48DC-BCCE-D71EA23CA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7" name="Graphic 185">
            <a:extLst>
              <a:ext uri="{FF2B5EF4-FFF2-40B4-BE49-F238E27FC236}">
                <a16:creationId xmlns:a16="http://schemas.microsoft.com/office/drawing/2014/main" id="{A8C5E768-0E62-4DE7-A0AF-93121DA8439E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6402845F-9E8A-41E1-B051-1AAA46C997A2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AA45C410-5FD0-4339-A3BC-A865DE4190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7B0B703-8BA8-483C-A433-C44C809687DE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CCFA03D-B879-419B-88B9-F4F3645C8AF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6B0260A-6B2D-4F54-8614-60BC3103E166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AB8F6-0796-47E9-B1D4-760B7CCFC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C2ADC-3680-4013-A757-E4663495DB98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86FC0-7327-44D9-B689-0AE73FD25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9D265-BFBA-4C93-9B1A-B9483AE6B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64F5FEB-DE92-47DA-8C46-DC088E8960A4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7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637BE-B22F-40EE-94F0-04549BC56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71582-4BAF-4211-AD4A-476ED6EB11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9DCF6B-C800-4345-BAE9-EE9FA6590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E6190A1E-5381-43C4-B058-7758339984D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7E35469-0BEA-4E5E-955F-1AA300A62DE5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8F650BE-565E-4A52-8143-7A87700FC5F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86A3F89-AA2A-44E5-915E-C47A069EB68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C57F514-AB27-4489-8D3C-01DD1025DDAD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141169F-1C39-4D04-AF32-D0D14D004B05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087465-759F-4895-8FC6-DD464FB9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1BA94-5DCA-4F19-960F-0FB2BD5EE85A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F1AA18-D8A5-44D9-881C-522258ED5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BA574-A76A-4F4C-8CBD-768278B66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793E083-ADC4-4391-83DD-781529A6611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758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1B666-D6BE-4FA8-9CF1-F15FD58B0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CE4B4A-DE64-4563-83CD-C40B1D681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A0314-0202-4E6D-8352-C28376A9C0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B56083-87B4-4603-B6FF-A9EB68E3E6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3708CF-F028-4917-A9CB-59BF5248A2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0" name="Graphic 185">
            <a:extLst>
              <a:ext uri="{FF2B5EF4-FFF2-40B4-BE49-F238E27FC236}">
                <a16:creationId xmlns:a16="http://schemas.microsoft.com/office/drawing/2014/main" id="{81B934BF-E239-47E1-93E9-EA3182162D21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3BBF177-5044-426A-93ED-64BDC84BF184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74270648-77F5-4D28-B691-DA57AA28FD73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086B770-2F70-4B7B-9525-286BBD63AD72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57DDC14D-7AE3-41CD-ADFC-A3601D4F9DF3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2181834-8401-4B66-85EE-1CBF57807DAB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3C091-3B62-4087-9A97-63BBE28CF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947-38D9-44AC-8B89-E79758333B77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0710C3-2723-4847-BCAF-96D9FAE50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618B2C-95AC-4438-97FD-07ACF297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B0F5A7-6E8A-4BCD-8F1F-233ECD21B262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762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9CF7F-748D-4598-983E-96A2BE269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grpSp>
        <p:nvGrpSpPr>
          <p:cNvPr id="6" name="Graphic 185">
            <a:extLst>
              <a:ext uri="{FF2B5EF4-FFF2-40B4-BE49-F238E27FC236}">
                <a16:creationId xmlns:a16="http://schemas.microsoft.com/office/drawing/2014/main" id="{DFD4D3BE-80D4-4E69-9C76-F0D8517DF690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A0B6E97F-00E1-4372-8978-8BCBDC9026E6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C7651B7-7A30-4AFA-A4D7-0B0C5D2DDAA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FD2FC5CA-556B-4409-B084-34753A1F04E6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E63FB41-EE1F-4889-9096-3A38936330D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D19F3B-7B3E-4861-8FDA-D0116C96C16E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0A2C46-C908-4010-AAE2-9FA41B145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E23F-BD3C-4F23-B116-2B758120C8AC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CF5279-7D37-4D98-9A70-987C84F62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96FAD0-59EF-49AA-BBC6-A0EC184DD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76EB399-18D2-46D5-8757-35FCFF8EA80D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1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aphic 185">
            <a:extLst>
              <a:ext uri="{FF2B5EF4-FFF2-40B4-BE49-F238E27FC236}">
                <a16:creationId xmlns:a16="http://schemas.microsoft.com/office/drawing/2014/main" id="{773CCE17-EE0F-40E0-B7AE-CF7677B64709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0AC6C4E-6EA5-454A-AB84-8B94D8B585EC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4329338-925B-4677-BA6E-4357D37DB545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334C0A08-043F-4818-BA1D-BCC9F811A873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DCB185DD-ED0D-4633-8098-95C4A6F177CC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AD50526-B611-40B6-BB45-AE82F0EF5992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08C302-4224-4668-8CAC-3267172A0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FAA9-6D59-4D98-869E-ACBDB83B2CA4}" type="datetime1">
              <a:rPr lang="en-US" smtClean="0"/>
              <a:t>11/23/2020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C8FC22-AEB6-4BAF-BF93-41A2C757C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CA88A-5462-4F17-AFA0-52721ADD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0CCC791-94D7-4BB8-9EDF-423CEA1F6215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851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6AC37-C5B5-462A-BE4A-E55CEBF2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B007F-32A8-4688-BBEF-4FCB99DF5E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2E2EB-BF8A-44A4-8AE0-BD6C31B1D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FC9E188F-54C8-4547-9F8C-525712AD7DB6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B99C4538-3939-47A9-A590-09FF21960653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7541CA75-5D05-4996-A26D-CE0C909CD5F7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86305856-26BC-4BCC-BEF3-5E9CED94177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C69651C-AC37-4CD2-8367-19297D7E2389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C3E9031B-BA8D-4D9D-9BB3-A16F7A80F85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840A2-CF60-4C47-B955-E65BC451F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10804-27E3-430A-BB42-B831260DE39A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9DC6E-CC55-47AB-A405-5FB7EE2D1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5D5E7D-EBA7-4DB0-8C78-7EB8A85FA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5B051DE-636E-4B3C-9886-2055CE23E49A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5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1D355-3146-41D1-B7DC-20B8ACE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D4AAFB-E8F8-4FD1-8C6A-ED2C3FAD50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51AF1-B16F-43B9-95CC-C17B570DE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8" name="Graphic 185">
            <a:extLst>
              <a:ext uri="{FF2B5EF4-FFF2-40B4-BE49-F238E27FC236}">
                <a16:creationId xmlns:a16="http://schemas.microsoft.com/office/drawing/2014/main" id="{C8B77273-9FF7-4B93-8385-AD09A5F86AE5}"/>
              </a:ext>
            </a:extLst>
          </p:cNvPr>
          <p:cNvGrpSpPr/>
          <p:nvPr/>
        </p:nvGrpSpPr>
        <p:grpSpPr>
          <a:xfrm>
            <a:off x="10999563" y="5987064"/>
            <a:ext cx="1054467" cy="469689"/>
            <a:chOff x="9841624" y="4115729"/>
            <a:chExt cx="602170" cy="268223"/>
          </a:xfrm>
          <a:solidFill>
            <a:schemeClr val="tx1"/>
          </a:solidFill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3117A673-3729-4EAD-9E8C-52BEBF74B857}"/>
                </a:ext>
              </a:extLst>
            </p:cNvPr>
            <p:cNvSpPr/>
            <p:nvPr/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EE8DB752-94CD-4A94-BDE3-DD285EB89F3F}"/>
                </a:ext>
              </a:extLst>
            </p:cNvPr>
            <p:cNvSpPr/>
            <p:nvPr/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2F8DDFC-E5CA-4F36-B2BE-BCE49D4F6C95}"/>
                </a:ext>
              </a:extLst>
            </p:cNvPr>
            <p:cNvSpPr/>
            <p:nvPr/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0BB589AE-2F9C-4C83-8DC7-1205CB037525}"/>
                </a:ext>
              </a:extLst>
            </p:cNvPr>
            <p:cNvSpPr/>
            <p:nvPr/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7AC9A2DE-3C9E-4CD0-8C7A-CC5F9F9942E4}"/>
                </a:ext>
              </a:extLst>
            </p:cNvPr>
            <p:cNvSpPr/>
            <p:nvPr/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8C8714-2467-4715-934E-6787C84F7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22DE3-3D1A-4D53-B9A6-6C7463B8C992}" type="datetime1">
              <a:rPr lang="en-US" smtClean="0"/>
              <a:t>11/23/2020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F13D6-03EC-4D31-8BB1-9FFDE363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65D4DD-A2A4-4DF6-9527-E5F12FEB9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0C42-9A0B-4425-92C2-70FCF7C4573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D202F3A-9FDE-4E11-B865-FBAEC415F880}"/>
              </a:ext>
            </a:extLst>
          </p:cNvPr>
          <p:cNvSpPr/>
          <p:nvPr/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92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33F5C3-CD4B-4472-B59A-49D460CB1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72236B-AB2C-4D6F-AE15-700992DA9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0F509-07BE-4446-8772-F44E09936B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5ECD8B30-1B71-45A1-8314-D59C86F581E1}" type="datetime1">
              <a:rPr lang="en-US" smtClean="0"/>
              <a:pPr/>
              <a:t>11/23/2020</a:t>
            </a:fld>
            <a:endParaRPr lang="en-US" b="1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1B927E-3833-4F85-99B5-56B5F1E540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r>
              <a:rPr lang="en-US" dirty="0"/>
              <a:t>Sample Footer Text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28CB64-4E98-43DE-B543-7BE5B329D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cap="all" spc="100" baseline="0">
                <a:solidFill>
                  <a:schemeClr val="tx1">
                    <a:tint val="75000"/>
                  </a:schemeClr>
                </a:solidFill>
                <a:latin typeface="+mn-lt"/>
                <a:ea typeface="Source Sans Pro SemiBold" panose="020B0603030403020204" pitchFamily="34" charset="0"/>
              </a:defRPr>
            </a:lvl1pPr>
          </a:lstStyle>
          <a:p>
            <a:fld id="{F3450C42-9A0B-4425-92C2-70FCF7C45734}" type="slidenum">
              <a:rPr lang="en-US" smtClean="0"/>
              <a:pPr/>
              <a:t>‹#›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8478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recko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makedoni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um24.cz/recko-turecka-krize-je-hrozbou-pro-celou-evropu-jake-cile-sleduje-erdogan/" TargetMode="External"/><Relationship Id="rId2" Type="http://schemas.openxmlformats.org/officeDocument/2006/relationships/hyperlink" Target="https://www.euroskop.cz/413/sekce/reck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ses.cz/id/cb5r28/?isshlret=%C5%98ecko%3B;zpet=%2Fvyhledavani%2F%3Fsearch%3D%C5%99ecko%26start%3D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do.cz/srbsk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2" name="Rectangle 191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8" descr="GALERIE: Češi cestující do Řecka budou potřebovat negativní test na  koronavirus | FOTO 1 | E15.cz">
            <a:extLst>
              <a:ext uri="{FF2B5EF4-FFF2-40B4-BE49-F238E27FC236}">
                <a16:creationId xmlns:a16="http://schemas.microsoft.com/office/drawing/2014/main" id="{2524DC32-3A34-4BF5-9D5A-D9C77A1F84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 bwMode="auto">
          <a:xfrm>
            <a:off x="-2" y="-1"/>
            <a:ext cx="12192001" cy="685800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3" name="Group 192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194" name="Rectangle 193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95" name="Rectangle 194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96" name="Rectangle 19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68B30C6-266A-42A6-AFD8-F42FC76B9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1900" y="-319033"/>
            <a:ext cx="4429556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ŘECKO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4A8109-F17D-4B62-8E13-20C4437B6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549" y="3346508"/>
            <a:ext cx="4429556" cy="12884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/>
              <a:t>1989 - 2020</a:t>
            </a:r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99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00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E0E0D0F-DE70-4F82-BB2C-913BE70CD002}"/>
              </a:ext>
            </a:extLst>
          </p:cNvPr>
          <p:cNvSpPr txBox="1"/>
          <p:nvPr/>
        </p:nvSpPr>
        <p:spPr>
          <a:xfrm>
            <a:off x="1151072" y="5680806"/>
            <a:ext cx="3490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/>
              <a:t>Kateřina Jurová / 457 998</a:t>
            </a:r>
          </a:p>
        </p:txBody>
      </p:sp>
    </p:spTree>
    <p:extLst>
      <p:ext uri="{BB962C8B-B14F-4D97-AF65-F5344CB8AC3E}">
        <p14:creationId xmlns:p14="http://schemas.microsoft.com/office/powerpoint/2010/main" val="1308093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aphic 38">
            <a:extLst>
              <a:ext uri="{FF2B5EF4-FFF2-40B4-BE49-F238E27FC236}">
                <a16:creationId xmlns:a16="http://schemas.microsoft.com/office/drawing/2014/main" id="{5ECDEC52-15F3-49DD-BCBA-A0533E540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EE397E3-43A2-4524-8550-ADE3AE3AB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5F6E3BF-04CB-4B08-A2F8-180577714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aphic 38">
            <a:extLst>
              <a:ext uri="{FF2B5EF4-FFF2-40B4-BE49-F238E27FC236}">
                <a16:creationId xmlns:a16="http://schemas.microsoft.com/office/drawing/2014/main" id="{4D91CBDC-3A55-4B80-A109-4C758ADF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>
              <a:alpha val="20000"/>
            </a:schemeClr>
          </a:solidFill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C055BDD-DCD4-4802-84CF-7D2D87FBE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D6F64A9-E879-4869-946F-1814184EE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78CD8A-FF59-40AD-8101-D685A2FEF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8555" y="1289904"/>
            <a:ext cx="5145145" cy="4483168"/>
            <a:chOff x="1674895" y="1345036"/>
            <a:chExt cx="5428610" cy="421093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5134B80-595D-48FB-B98E-C3A6E094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59362DC-121F-433C-B156-4C6BA7180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B410157D-B333-4FC1-952E-FB1E4A1F8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699" y="1187311"/>
            <a:ext cx="5089552" cy="448337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255A66-2E3D-4BBC-AF8E-0CEF5A55B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967" y="-155913"/>
            <a:ext cx="5839015" cy="42460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cap="all" spc="1500" dirty="0" err="1">
                <a:ea typeface="Source Sans Pro SemiBold" panose="020B0603030403020204" pitchFamily="34" charset="0"/>
              </a:rPr>
              <a:t>Současné</a:t>
            </a:r>
            <a:r>
              <a:rPr lang="en-US" sz="5400" b="1" cap="all" spc="1500" dirty="0">
                <a:ea typeface="Source Sans Pro SemiBold" panose="020B0603030403020204" pitchFamily="34" charset="0"/>
              </a:rPr>
              <a:t> </a:t>
            </a:r>
            <a:r>
              <a:rPr lang="en-US" sz="5400" b="1" cap="all" spc="1500" dirty="0" err="1">
                <a:ea typeface="Source Sans Pro SemiBold" panose="020B0603030403020204" pitchFamily="34" charset="0"/>
              </a:rPr>
              <a:t>Řecko</a:t>
            </a:r>
            <a:r>
              <a:rPr lang="en-US" sz="5400" b="1" cap="all" spc="1500" dirty="0">
                <a:ea typeface="Source Sans Pro SemiBold" panose="020B0603030403020204" pitchFamily="34" charset="0"/>
              </a:rPr>
              <a:t> 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FE66D7D-ABDD-4F6B-A637-3A3A2ACE1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D1AF5D9-E67F-4DB6-8615-293D2249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9218" name="Picture 2" descr="Stát Řecko - Aktuálně.cz">
            <a:extLst>
              <a:ext uri="{FF2B5EF4-FFF2-40B4-BE49-F238E27FC236}">
                <a16:creationId xmlns:a16="http://schemas.microsoft.com/office/drawing/2014/main" id="{AF063A59-785A-41E2-8C53-FA6EC13E0EB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63222" y="1187521"/>
            <a:ext cx="4483168" cy="4483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006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D9B7F-5C06-4184-AD0C-8A238F39B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464" y="-1079627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695D1B6-9293-47EE-BDDC-99FEB40BA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0496" y="901604"/>
            <a:ext cx="10515600" cy="5054791"/>
          </a:xfrm>
        </p:spPr>
        <p:txBody>
          <a:bodyPr>
            <a:normAutofit/>
          </a:bodyPr>
          <a:lstStyle/>
          <a:p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V roce 2002 vstoupilo </a:t>
            </a:r>
            <a:r>
              <a:rPr lang="cs-CZ" b="1" i="0" u="sng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Řecko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 do </a:t>
            </a: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projektu společné evropské měny</a:t>
            </a:r>
            <a:r>
              <a:rPr lang="cs-CZ" b="0" i="0" dirty="0">
                <a:effectLst/>
                <a:latin typeface="Open Sans"/>
              </a:rPr>
              <a:t> a vyměnilo drachmu za euro</a:t>
            </a:r>
          </a:p>
          <a:p>
            <a:endParaRPr lang="cs-CZ" dirty="0">
              <a:latin typeface="Open Sans"/>
            </a:endParaRPr>
          </a:p>
          <a:p>
            <a:r>
              <a:rPr lang="cs-CZ" b="0" i="0" dirty="0">
                <a:effectLst/>
                <a:latin typeface="Open Sans"/>
              </a:rPr>
              <a:t>Nikdo tehdy netušil, že se Řecko stane 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nejproblematičtější zemí eurozóny.</a:t>
            </a:r>
            <a:r>
              <a:rPr lang="cs-CZ" b="0" i="0" dirty="0">
                <a:effectLst/>
                <a:latin typeface="Open Sans"/>
              </a:rPr>
              <a:t> Vlády dlouhodobě neuváženě utrácely a navíc falšovaly statistiky o státním dluhu, takže veřejné finance a státní dluh se v roce 2010 staly nezvladatelnými. </a:t>
            </a:r>
          </a:p>
          <a:p>
            <a:endParaRPr lang="cs-CZ" dirty="0">
              <a:latin typeface="Open Sans"/>
            </a:endParaRPr>
          </a:p>
          <a:p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Státnímu bankrotu zabránila jen </a:t>
            </a: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masivní pomoc MMF a zemí eurozóny</a:t>
            </a:r>
            <a:r>
              <a:rPr lang="cs-CZ" b="0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 </a:t>
            </a:r>
            <a:r>
              <a:rPr lang="cs-CZ" b="0" i="0" dirty="0">
                <a:effectLst/>
                <a:latin typeface="Open Sans"/>
              </a:rPr>
              <a:t>provázená nutností </a:t>
            </a:r>
            <a:r>
              <a:rPr lang="cs-CZ" b="1" i="0" dirty="0">
                <a:effectLst/>
                <a:latin typeface="Open Sans"/>
              </a:rPr>
              <a:t>tvrdých úsporných opatření</a:t>
            </a:r>
            <a:r>
              <a:rPr lang="cs-CZ" b="0" i="0" dirty="0">
                <a:effectLst/>
                <a:latin typeface="Open Sans"/>
              </a:rPr>
              <a:t> za bouřlivých protestů a stávek řeckých zaměstnanců.</a:t>
            </a:r>
          </a:p>
          <a:p>
            <a:endParaRPr lang="cs-CZ" dirty="0"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382834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78550-B5DA-4900-8101-D4D8188A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42467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088896-6C26-4F45-9FFC-02BC95A7C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896" y="732726"/>
            <a:ext cx="10588752" cy="595153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cs-CZ" b="0" i="0" dirty="0">
                <a:effectLst/>
                <a:latin typeface="Open Sans"/>
              </a:rPr>
              <a:t>V letech 2015–19 byl premiérem země </a:t>
            </a:r>
            <a:r>
              <a:rPr lang="cs-CZ" b="1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Alexis </a:t>
            </a:r>
            <a:r>
              <a:rPr lang="cs-CZ" b="1" i="0" dirty="0" err="1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Tsipras</a:t>
            </a:r>
            <a:r>
              <a:rPr lang="cs-CZ" b="0" i="0" dirty="0">
                <a:effectLst/>
                <a:latin typeface="Open Sans"/>
              </a:rPr>
              <a:t>, šéf radikálně levicové (komunistické) strany SYRIZA. </a:t>
            </a:r>
          </a:p>
          <a:p>
            <a:pPr algn="l"/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V srpnu 2018 ukončilo stále vysoce zadlužené Řecko třetí záchranný program a nadále už je odkázáno samo na sebe a získávání půjček prostřednictvím dluhopisů. </a:t>
            </a:r>
            <a:r>
              <a:rPr lang="cs-CZ" b="0" i="0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</a:rPr>
              <a:t>Stále však zůstává pod přísným dohledem evropských institucí.</a:t>
            </a:r>
          </a:p>
          <a:p>
            <a:pPr algn="l"/>
            <a:endParaRPr lang="cs-CZ" dirty="0">
              <a:latin typeface="Open Sans"/>
            </a:endParaRPr>
          </a:p>
          <a:p>
            <a:pPr marL="0" indent="0" algn="l">
              <a:buNone/>
            </a:pPr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V únoru 2019 došlo po vzájemné dohodě k </a:t>
            </a:r>
            <a:r>
              <a:rPr lang="cs-CZ" b="1" i="0" dirty="0">
                <a:effectLst/>
                <a:latin typeface="Open Sans"/>
              </a:rPr>
              <a:t>přejmenování Makedonie</a:t>
            </a:r>
            <a:r>
              <a:rPr lang="cs-CZ" b="0" i="0" dirty="0">
                <a:effectLst/>
                <a:latin typeface="Open Sans"/>
              </a:rPr>
              <a:t> na </a:t>
            </a:r>
            <a:r>
              <a:rPr lang="cs-CZ" b="1" i="0" u="sng" dirty="0">
                <a:solidFill>
                  <a:schemeClr val="accent2">
                    <a:lumMod val="60000"/>
                    <a:lumOff val="40000"/>
                  </a:schemeClr>
                </a:solidFill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Republiku Severní Makedonie</a:t>
            </a:r>
            <a:r>
              <a:rPr lang="cs-CZ" b="0" i="0" dirty="0">
                <a:effectLst/>
                <a:latin typeface="Open Sans"/>
              </a:rPr>
              <a:t>, čímž byly po 28 letech urovnány její napjaté vztahy s Řeckem. </a:t>
            </a:r>
          </a:p>
          <a:p>
            <a:pPr algn="l"/>
            <a:endParaRPr lang="cs-CZ" b="0" i="0" dirty="0">
              <a:effectLst/>
              <a:latin typeface="Open Sans"/>
            </a:endParaRPr>
          </a:p>
          <a:p>
            <a:pPr algn="l"/>
            <a:r>
              <a:rPr lang="cs-CZ" b="0" i="0" dirty="0">
                <a:effectLst/>
                <a:latin typeface="Open Sans"/>
              </a:rPr>
              <a:t>Opozice jak v Řecku, tak i v Makedonii, stejně jako značná část veřejnosti, s dohodou nesouhlasily, nakonec se však povedlo dohodu uzavřenou </a:t>
            </a:r>
            <a:r>
              <a:rPr lang="cs-CZ" b="0" i="0" dirty="0" err="1">
                <a:effectLst/>
                <a:latin typeface="Open Sans"/>
              </a:rPr>
              <a:t>Tsiprasem</a:t>
            </a:r>
            <a:r>
              <a:rPr lang="cs-CZ" b="0" i="0" dirty="0">
                <a:effectLst/>
                <a:latin typeface="Open Sans"/>
              </a:rPr>
              <a:t> a makedonským premiérem </a:t>
            </a:r>
            <a:r>
              <a:rPr lang="cs-CZ" b="0" i="0" dirty="0" err="1">
                <a:effectLst/>
                <a:latin typeface="Open Sans"/>
              </a:rPr>
              <a:t>Zaevem</a:t>
            </a:r>
            <a:r>
              <a:rPr lang="cs-CZ" b="0" i="0" dirty="0">
                <a:effectLst/>
                <a:latin typeface="Open Sans"/>
              </a:rPr>
              <a:t> protlačit oběma parlamenty.</a:t>
            </a:r>
          </a:p>
          <a:p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0562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40325B-EA2C-42AA-82C3-311171F35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192" y="0"/>
            <a:ext cx="10515600" cy="1325563"/>
          </a:xfrm>
        </p:spPr>
        <p:txBody>
          <a:bodyPr/>
          <a:lstStyle/>
          <a:p>
            <a:r>
              <a:rPr lang="cs-CZ" b="1" dirty="0"/>
              <a:t>Moderní dějiny Řecka v DATECH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E4937-1081-41EC-8C62-FF5DE4C5A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10" y="1043018"/>
            <a:ext cx="11498580" cy="5677822"/>
          </a:xfrm>
        </p:spPr>
        <p:txBody>
          <a:bodyPr>
            <a:normAutofit fontScale="62500" lnSpcReduction="20000"/>
          </a:bodyPr>
          <a:lstStyle/>
          <a:p>
            <a:pPr algn="l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"/>
              </a:rPr>
              <a:t>2020 – aktuální spor Turecka a Řecka o zásoby ropy a zemního plynu ve Středozemním moři …</a:t>
            </a:r>
          </a:p>
          <a:p>
            <a:pPr algn="l">
              <a:lnSpc>
                <a:spcPct val="170000"/>
              </a:lnSpc>
            </a:pPr>
            <a:r>
              <a:rPr lang="cs-CZ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Open Sans"/>
              </a:rPr>
              <a:t>2020 – prezidentka </a:t>
            </a:r>
            <a:r>
              <a:rPr lang="cs-CZ" sz="28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KATERINA SAKELLAROPULOSOVÁ </a:t>
            </a:r>
            <a:endParaRPr lang="cs-CZ" b="1" i="0" dirty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Open Sans"/>
            </a:endParaRP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2015</a:t>
            </a:r>
            <a:r>
              <a:rPr lang="cs-CZ" b="0" i="0" dirty="0">
                <a:effectLst/>
                <a:latin typeface="Open Sans"/>
              </a:rPr>
              <a:t> - skončila dlouholetá dominance socialistické strany PASOK a konzervativní strany Nová demokracie v řecké politice. Volby vyhrála krajně levicová koalice </a:t>
            </a:r>
            <a:r>
              <a:rPr lang="cs-CZ" b="0" i="0" dirty="0" err="1">
                <a:effectLst/>
                <a:latin typeface="Open Sans"/>
              </a:rPr>
              <a:t>Syriza</a:t>
            </a:r>
            <a:r>
              <a:rPr lang="cs-CZ" b="0" i="0" dirty="0">
                <a:effectLst/>
                <a:latin typeface="Open Sans"/>
              </a:rPr>
              <a:t>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2012</a:t>
            </a:r>
            <a:r>
              <a:rPr lang="cs-CZ" b="0" i="0" dirty="0">
                <a:effectLst/>
                <a:latin typeface="Open Sans"/>
              </a:rPr>
              <a:t> - Řecko přijalo 2. záchranný úvěr od EU a MMF v hodnotě 130 miliard eur.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2010</a:t>
            </a:r>
            <a:r>
              <a:rPr lang="cs-CZ" b="0" i="0" dirty="0">
                <a:effectLst/>
                <a:latin typeface="Open Sans"/>
              </a:rPr>
              <a:t> - EU a MMF poskytly Řecku úvěr ve výši 110 miliard eur.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2002</a:t>
            </a:r>
            <a:r>
              <a:rPr lang="cs-CZ" b="0" i="0" dirty="0">
                <a:effectLst/>
                <a:latin typeface="Open Sans"/>
              </a:rPr>
              <a:t> - Řecko členem eurozóny.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2000</a:t>
            </a:r>
            <a:r>
              <a:rPr lang="cs-CZ" b="0" i="0" dirty="0">
                <a:effectLst/>
                <a:latin typeface="Open Sans"/>
              </a:rPr>
              <a:t> - Řecko součástí </a:t>
            </a:r>
            <a:r>
              <a:rPr lang="cs-CZ" b="0" i="0" dirty="0" err="1">
                <a:effectLst/>
                <a:latin typeface="Open Sans"/>
              </a:rPr>
              <a:t>Schengenu</a:t>
            </a:r>
            <a:r>
              <a:rPr lang="cs-CZ" b="0" i="0" dirty="0">
                <a:effectLst/>
                <a:latin typeface="Open Sans"/>
              </a:rPr>
              <a:t>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1981</a:t>
            </a:r>
            <a:r>
              <a:rPr lang="cs-CZ" b="0" i="0" dirty="0">
                <a:effectLst/>
                <a:latin typeface="Open Sans"/>
              </a:rPr>
              <a:t> - Řecko členem Evropských společenství.</a:t>
            </a:r>
          </a:p>
          <a:p>
            <a:pPr algn="l">
              <a:lnSpc>
                <a:spcPct val="170000"/>
              </a:lnSpc>
            </a:pPr>
            <a:r>
              <a:rPr lang="cs-CZ" b="1" i="0" dirty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Open Sans"/>
              </a:rPr>
              <a:t>1981</a:t>
            </a:r>
            <a:r>
              <a:rPr lang="cs-CZ" b="0" i="0" dirty="0">
                <a:effectLst/>
                <a:latin typeface="Open Sans"/>
              </a:rPr>
              <a:t> - řeckým premiérem se stal socialista Andreas </a:t>
            </a:r>
            <a:r>
              <a:rPr lang="cs-CZ" b="0" i="0" dirty="0" err="1">
                <a:effectLst/>
                <a:latin typeface="Open Sans"/>
              </a:rPr>
              <a:t>Papandreu</a:t>
            </a:r>
            <a:r>
              <a:rPr lang="cs-CZ" b="0" i="0" dirty="0">
                <a:effectLst/>
                <a:latin typeface="Open Sans"/>
              </a:rPr>
              <a:t>, který založil Panhelénské socialistické hnutí (PASOS). Zemi vládl v letech 1981-1989 a 1993-1996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29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8CC578-3745-4241-8F56-A295DD75B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245"/>
            <a:ext cx="10515600" cy="1325563"/>
          </a:xfrm>
        </p:spPr>
        <p:txBody>
          <a:bodyPr/>
          <a:lstStyle/>
          <a:p>
            <a:r>
              <a:rPr lang="cs-CZ" dirty="0"/>
              <a:t>Zdroje: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F7C07B-1F45-4D1B-B252-0F1B9414A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7808"/>
            <a:ext cx="10591800" cy="4920424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https://www.euroskop.cz/413/sekce/recko/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https://www.forum24.cz/recko-turecka-krize-je-hrozbou-pro-celou-evropu-jake-cile-sleduje-erdogan/</a:t>
            </a:r>
            <a:endParaRPr lang="cs-CZ" sz="2400" dirty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https://theses.cz/id/cb5r28/?isshlret=%C5%98ecko%3B;zpet=%2Fvyhledavani%2F%3Fsearch%3D%C5%99ecko%26start%3D1</a:t>
            </a:r>
            <a:endParaRPr lang="cs-CZ" sz="2400" dirty="0">
              <a:solidFill>
                <a:schemeClr val="tx2"/>
              </a:solidFill>
            </a:endParaRPr>
          </a:p>
          <a:p>
            <a:endParaRPr lang="cs-CZ" sz="24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9947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2" name="Rectangle 47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4" name="Oval 473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478" name="Oval 477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B536FEC-AACB-428E-97D0-D4B27261D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cs-CZ" b="1" dirty="0"/>
              <a:t>Obsah: </a:t>
            </a:r>
            <a:endParaRPr lang="cs-CZ" b="1"/>
          </a:p>
        </p:txBody>
      </p:sp>
      <p:grpSp>
        <p:nvGrpSpPr>
          <p:cNvPr id="480" name="Group 479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tx1"/>
          </a:solidFill>
        </p:grpSpPr>
        <p:sp>
          <p:nvSpPr>
            <p:cNvPr id="481" name="Freeform: Shape 480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82" name="Freeform: Shape 481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484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6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3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3CC554-0684-4196-BC3F-5C98065C3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947" y="655672"/>
            <a:ext cx="5471702" cy="544198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ŘECKO, základní informace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Politický systé</a:t>
            </a:r>
            <a:r>
              <a:rPr lang="cs-CZ" b="1" dirty="0">
                <a:latin typeface="Open Sans"/>
              </a:rPr>
              <a:t>m Řecka</a:t>
            </a: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pt-BR" b="1" i="0" dirty="0">
                <a:effectLst/>
                <a:latin typeface="Open Sans"/>
              </a:rPr>
              <a:t>Návrat k demokracii a vstup do EU</a:t>
            </a:r>
            <a:endParaRPr lang="cs-CZ" b="1" i="0" dirty="0">
              <a:effectLst/>
              <a:latin typeface="Open Sans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90. léta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i="0" dirty="0">
                <a:effectLst/>
                <a:latin typeface="Open Sans"/>
              </a:rPr>
              <a:t>Současné Řecko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cs-CZ" b="1" dirty="0">
                <a:latin typeface="Open Sans"/>
              </a:rPr>
              <a:t>Zdroje</a:t>
            </a:r>
            <a:endParaRPr lang="cs-CZ" b="1" i="0" dirty="0">
              <a:effectLst/>
              <a:latin typeface="Open Sans"/>
            </a:endParaRPr>
          </a:p>
          <a:p>
            <a:pPr marL="0" indent="0">
              <a:buNone/>
            </a:pPr>
            <a:endParaRPr lang="cs-CZ" b="1" i="0" dirty="0">
              <a:effectLst/>
              <a:latin typeface="Open Sans"/>
            </a:endParaRPr>
          </a:p>
          <a:p>
            <a:pPr marL="514350" indent="-514350">
              <a:buFont typeface="+mj-lt"/>
              <a:buAutoNum type="arabicPeriod"/>
            </a:pPr>
            <a:endParaRPr lang="pt-BR" b="1" i="0" dirty="0">
              <a:effectLst/>
              <a:latin typeface="Open Sans"/>
            </a:endParaRPr>
          </a:p>
        </p:txBody>
      </p:sp>
      <p:grpSp>
        <p:nvGrpSpPr>
          <p:cNvPr id="492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581034" y="61394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493" name="Freeform: Shape 492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4" name="Freeform: Shape 493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5" name="Freeform: Shape 494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6" name="Freeform: Shape 495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7" name="Freeform: Shape 496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915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5CE7C8-AFDC-482B-A255-FD6B27F17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260" y="43720"/>
            <a:ext cx="4429556" cy="35701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cs-CZ" sz="6000" b="1" cap="all" spc="1500" dirty="0">
                <a:ea typeface="Source Sans Pro SemiBold" panose="020B0603030403020204" pitchFamily="34" charset="0"/>
              </a:rPr>
              <a:t>ŘECKO</a:t>
            </a:r>
            <a:endParaRPr lang="en-US" sz="6000" b="1" cap="all" spc="1500" dirty="0">
              <a:ea typeface="Source Sans Pro SemiBold" panose="020B0603030403020204" pitchFamily="34" charset="0"/>
            </a:endParaRPr>
          </a:p>
        </p:txBody>
      </p:sp>
      <p:pic>
        <p:nvPicPr>
          <p:cNvPr id="4098" name="Picture 2" descr="vlajka Řecka, Řecko vlajky, Řecko, vlajka, řecký, modrý, Evropa, řečtí,  evropský, grexit, měnové unie | Pikist">
            <a:extLst>
              <a:ext uri="{FF2B5EF4-FFF2-40B4-BE49-F238E27FC236}">
                <a16:creationId xmlns:a16="http://schemas.microsoft.com/office/drawing/2014/main" id="{500084D7-5B3B-455A-BAD8-3288BFECFB8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31" r="33777" b="-2"/>
          <a:stretch/>
        </p:blipFill>
        <p:spPr bwMode="auto">
          <a:xfrm>
            <a:off x="6359308" y="470930"/>
            <a:ext cx="4833901" cy="5696169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8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90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2917" y="93773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92" name="Graphic 185">
            <a:extLst>
              <a:ext uri="{FF2B5EF4-FFF2-40B4-BE49-F238E27FC236}">
                <a16:creationId xmlns:a16="http://schemas.microsoft.com/office/drawing/2014/main" id="{FB9739EB-7F66-433D-841F-AB3CD1870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58306" y="2360859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104F2BBD-A005-4DCB-9566-F2351050B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8B00DEC7-198B-49D1-98FD-018F3ECFCF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F14DFC82-B3B3-468E-91B3-1302CFC684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D3250EFE-214E-4B8E-AF96-036A514FFB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AD058EBE-D4A5-4C43-B170-6A451F87A7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9" name="Oval 98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62610" y="5308473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C1D1FA3-6212-4B97-9B1E-C7F81247C2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11C51958-04D4-4687-95A2-95DCDCF474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054C0C3-A4E4-4508-A218-271AAB6CC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389" y="213782"/>
            <a:ext cx="4834021" cy="1314996"/>
          </a:xfrm>
        </p:spPr>
        <p:txBody>
          <a:bodyPr anchor="b">
            <a:normAutofit/>
          </a:bodyPr>
          <a:lstStyle/>
          <a:p>
            <a:endParaRPr lang="cs-CZ" sz="6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43CAF9-DE22-4A4A-84E2-006E2A820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333" y="1562794"/>
            <a:ext cx="6072039" cy="4893959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Rozloha:</a:t>
            </a:r>
            <a:r>
              <a:rPr lang="cs-CZ" sz="2200" b="0" i="0" dirty="0">
                <a:effectLst/>
                <a:latin typeface="Open Sans"/>
              </a:rPr>
              <a:t> 131 940 km</a:t>
            </a:r>
            <a:r>
              <a:rPr lang="cs-CZ" sz="2200" b="0" i="0" baseline="30000" dirty="0">
                <a:effectLst/>
                <a:latin typeface="Open Sans"/>
              </a:rPr>
              <a:t>2</a:t>
            </a:r>
            <a:endParaRPr lang="cs-CZ" sz="2200" b="0" i="0" dirty="0">
              <a:effectLst/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Hlavní město</a:t>
            </a:r>
            <a:r>
              <a:rPr lang="cs-CZ" sz="2200" b="0" i="0" dirty="0">
                <a:effectLst/>
                <a:latin typeface="Open Sans"/>
              </a:rPr>
              <a:t>: Athény (přes 4 miliony obyvatel)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Oficiálním jazyk</a:t>
            </a:r>
            <a:r>
              <a:rPr lang="cs-CZ" sz="2200" b="0" i="0" dirty="0">
                <a:effectLst/>
                <a:latin typeface="Open Sans"/>
              </a:rPr>
              <a:t>: řečtina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Počet obyvatel</a:t>
            </a:r>
            <a:r>
              <a:rPr lang="cs-CZ" sz="2200" b="0" i="0" dirty="0">
                <a:effectLst/>
                <a:latin typeface="Open Sans"/>
              </a:rPr>
              <a:t>: 10,78 milionu lidí (Řekové tvoří 93% obyvatel)</a:t>
            </a:r>
          </a:p>
          <a:p>
            <a:pPr>
              <a:lnSpc>
                <a:spcPct val="150000"/>
              </a:lnSpc>
            </a:pPr>
            <a:r>
              <a:rPr lang="cs-CZ" sz="2200" b="1" i="0" dirty="0">
                <a:effectLst/>
                <a:latin typeface="Open Sans"/>
              </a:rPr>
              <a:t>Administrativní členění</a:t>
            </a:r>
            <a:r>
              <a:rPr lang="cs-CZ" sz="2200" b="0" i="0" dirty="0">
                <a:effectLst/>
                <a:latin typeface="Open Sans"/>
              </a:rPr>
              <a:t>: 13 krajů a 1 oblast se zvláštním statutem</a:t>
            </a:r>
          </a:p>
          <a:p>
            <a:pPr>
              <a:lnSpc>
                <a:spcPct val="150000"/>
              </a:lnSpc>
            </a:pPr>
            <a:r>
              <a:rPr lang="cs-CZ" sz="2200" b="0" i="0" dirty="0">
                <a:effectLst/>
                <a:latin typeface="Open Sans"/>
              </a:rPr>
              <a:t>Většina lidí vyznává řecké ortodoxní náboženství (98%).</a:t>
            </a:r>
          </a:p>
          <a:p>
            <a:endParaRPr lang="cs-CZ" sz="2200" dirty="0"/>
          </a:p>
        </p:txBody>
      </p:sp>
      <p:pic>
        <p:nvPicPr>
          <p:cNvPr id="4" name="Picture 2" descr="Řecko">
            <a:extLst>
              <a:ext uri="{FF2B5EF4-FFF2-40B4-BE49-F238E27FC236}">
                <a16:creationId xmlns:a16="http://schemas.microsoft.com/office/drawing/2014/main" id="{D204B2B8-6FFF-4A9C-93F8-FBFEE1DB62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57398" y="623334"/>
            <a:ext cx="4834021" cy="4290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6460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149" name="Rectangle 71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50" name="Freeform: Shape 73">
            <a:extLst>
              <a:ext uri="{FF2B5EF4-FFF2-40B4-BE49-F238E27FC236}">
                <a16:creationId xmlns:a16="http://schemas.microsoft.com/office/drawing/2014/main" id="{F98F79A4-A6C7-4101-B1E9-27E05CB7C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534A23-A411-45C8-9C6A-68895F7F1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629" y="-134049"/>
            <a:ext cx="6683148" cy="1314996"/>
          </a:xfrm>
        </p:spPr>
        <p:txBody>
          <a:bodyPr anchor="b">
            <a:normAutofit/>
          </a:bodyPr>
          <a:lstStyle/>
          <a:p>
            <a:r>
              <a:rPr lang="cs-CZ" b="1" dirty="0"/>
              <a:t>Politický systém ŘECKA</a:t>
            </a:r>
          </a:p>
        </p:txBody>
      </p:sp>
      <p:sp>
        <p:nvSpPr>
          <p:cNvPr id="6151" name="Freeform: Shape 75">
            <a:extLst>
              <a:ext uri="{FF2B5EF4-FFF2-40B4-BE49-F238E27FC236}">
                <a16:creationId xmlns:a16="http://schemas.microsoft.com/office/drawing/2014/main" id="{79AFCB35-9C04-4524-A0B1-57FF6865D0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2656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7963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283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7963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283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6152" name="Freeform: Shape 77">
            <a:extLst>
              <a:ext uri="{FF2B5EF4-FFF2-40B4-BE49-F238E27FC236}">
                <a16:creationId xmlns:a16="http://schemas.microsoft.com/office/drawing/2014/main" id="{D11AD2AD-0BA0-4DD3-8EEA-84686A0E71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2391"/>
            <a:ext cx="1861854" cy="277779"/>
          </a:xfrm>
          <a:custGeom>
            <a:avLst/>
            <a:gdLst>
              <a:gd name="connsiteX0" fmla="*/ 180458 w 1861854"/>
              <a:gd name="connsiteY0" fmla="*/ 0 h 277779"/>
              <a:gd name="connsiteX1" fmla="*/ 419222 w 1861854"/>
              <a:gd name="connsiteY1" fmla="*/ 238761 h 277779"/>
              <a:gd name="connsiteX2" fmla="*/ 657984 w 1861854"/>
              <a:gd name="connsiteY2" fmla="*/ 0 h 277779"/>
              <a:gd name="connsiteX3" fmla="*/ 896745 w 1861854"/>
              <a:gd name="connsiteY3" fmla="*/ 238761 h 277779"/>
              <a:gd name="connsiteX4" fmla="*/ 1135754 w 1861854"/>
              <a:gd name="connsiteY4" fmla="*/ 0 h 277779"/>
              <a:gd name="connsiteX5" fmla="*/ 1374516 w 1861854"/>
              <a:gd name="connsiteY5" fmla="*/ 238761 h 277779"/>
              <a:gd name="connsiteX6" fmla="*/ 1613277 w 1861854"/>
              <a:gd name="connsiteY6" fmla="*/ 0 h 277779"/>
              <a:gd name="connsiteX7" fmla="*/ 1861854 w 1861854"/>
              <a:gd name="connsiteY7" fmla="*/ 248577 h 277779"/>
              <a:gd name="connsiteX8" fmla="*/ 1842470 w 1861854"/>
              <a:gd name="connsiteY8" fmla="*/ 268208 h 277779"/>
              <a:gd name="connsiteX9" fmla="*/ 1613277 w 1861854"/>
              <a:gd name="connsiteY9" fmla="*/ 39017 h 277779"/>
              <a:gd name="connsiteX10" fmla="*/ 1374516 w 1861854"/>
              <a:gd name="connsiteY10" fmla="*/ 277779 h 277779"/>
              <a:gd name="connsiteX11" fmla="*/ 1135754 w 1861854"/>
              <a:gd name="connsiteY11" fmla="*/ 39017 h 277779"/>
              <a:gd name="connsiteX12" fmla="*/ 896745 w 1861854"/>
              <a:gd name="connsiteY12" fmla="*/ 277779 h 277779"/>
              <a:gd name="connsiteX13" fmla="*/ 657984 w 1861854"/>
              <a:gd name="connsiteY13" fmla="*/ 39017 h 277779"/>
              <a:gd name="connsiteX14" fmla="*/ 419222 w 1861854"/>
              <a:gd name="connsiteY14" fmla="*/ 277779 h 277779"/>
              <a:gd name="connsiteX15" fmla="*/ 180458 w 1861854"/>
              <a:gd name="connsiteY15" fmla="*/ 39017 h 277779"/>
              <a:gd name="connsiteX16" fmla="*/ 0 w 1861854"/>
              <a:gd name="connsiteY16" fmla="*/ 219475 h 277779"/>
              <a:gd name="connsiteX17" fmla="*/ 0 w 1861854"/>
              <a:gd name="connsiteY17" fmla="*/ 180458 h 277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861854" h="277779">
                <a:moveTo>
                  <a:pt x="180458" y="0"/>
                </a:moveTo>
                <a:lnTo>
                  <a:pt x="419222" y="238761"/>
                </a:lnTo>
                <a:lnTo>
                  <a:pt x="657984" y="0"/>
                </a:lnTo>
                <a:lnTo>
                  <a:pt x="896745" y="238761"/>
                </a:lnTo>
                <a:lnTo>
                  <a:pt x="1135754" y="0"/>
                </a:lnTo>
                <a:lnTo>
                  <a:pt x="1374516" y="238761"/>
                </a:lnTo>
                <a:lnTo>
                  <a:pt x="1613277" y="0"/>
                </a:lnTo>
                <a:lnTo>
                  <a:pt x="1861854" y="248577"/>
                </a:lnTo>
                <a:lnTo>
                  <a:pt x="1842470" y="268208"/>
                </a:lnTo>
                <a:lnTo>
                  <a:pt x="1613277" y="39017"/>
                </a:lnTo>
                <a:lnTo>
                  <a:pt x="1374516" y="277779"/>
                </a:lnTo>
                <a:lnTo>
                  <a:pt x="1135754" y="39017"/>
                </a:lnTo>
                <a:lnTo>
                  <a:pt x="896745" y="277779"/>
                </a:lnTo>
                <a:lnTo>
                  <a:pt x="657984" y="39017"/>
                </a:lnTo>
                <a:lnTo>
                  <a:pt x="419222" y="277779"/>
                </a:lnTo>
                <a:lnTo>
                  <a:pt x="180458" y="39017"/>
                </a:lnTo>
                <a:lnTo>
                  <a:pt x="0" y="219475"/>
                </a:lnTo>
                <a:lnTo>
                  <a:pt x="0" y="180458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3226A9-39C7-406D-8BBC-9BE16D5D78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6087" y="1671528"/>
            <a:ext cx="6227644" cy="502296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Řecko je </a:t>
            </a:r>
            <a:r>
              <a:rPr lang="cs-CZ" sz="20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parlamentní republikou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V čele státu stojí prezident, kterého volí parlament na 5 let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Prezidentka: </a:t>
            </a:r>
            <a:r>
              <a:rPr lang="cs-CZ" sz="2000" b="1" i="0" dirty="0"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Open Sans"/>
              </a:rPr>
              <a:t>KATERINA SAKELLAROPULOSOVÁ 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Výkonnou moc má řecká vláda, jíž od 8. července 2019 vede </a:t>
            </a:r>
            <a:r>
              <a:rPr lang="cs-CZ" sz="2000" b="1" i="0" dirty="0" err="1">
                <a:effectLst/>
                <a:latin typeface="Open Sans"/>
              </a:rPr>
              <a:t>Kyriakos</a:t>
            </a:r>
            <a:r>
              <a:rPr lang="cs-CZ" sz="2000" b="1" i="0" dirty="0">
                <a:effectLst/>
                <a:latin typeface="Open Sans"/>
              </a:rPr>
              <a:t> </a:t>
            </a:r>
            <a:r>
              <a:rPr lang="cs-CZ" sz="2000" b="1" i="0" dirty="0" err="1">
                <a:effectLst/>
                <a:latin typeface="Open Sans"/>
              </a:rPr>
              <a:t>Mitsotakis</a:t>
            </a:r>
            <a:r>
              <a:rPr lang="cs-CZ" sz="2000" b="0" i="0" dirty="0">
                <a:effectLst/>
                <a:latin typeface="Open Sans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Řecký parlament je jednokomorový. </a:t>
            </a:r>
          </a:p>
          <a:p>
            <a:pPr>
              <a:lnSpc>
                <a:spcPct val="150000"/>
              </a:lnSpc>
            </a:pPr>
            <a:r>
              <a:rPr lang="cs-CZ" sz="2000" b="0" i="0" dirty="0">
                <a:effectLst/>
                <a:latin typeface="Open Sans"/>
              </a:rPr>
              <a:t>Národní shromáždění (</a:t>
            </a:r>
            <a:r>
              <a:rPr lang="cs-CZ" sz="2000" b="0" i="0" dirty="0" err="1">
                <a:effectLst/>
                <a:latin typeface="Open Sans"/>
              </a:rPr>
              <a:t>Vouli</a:t>
            </a:r>
            <a:r>
              <a:rPr lang="cs-CZ" sz="2000" b="0" i="0" dirty="0">
                <a:effectLst/>
                <a:latin typeface="Open Sans"/>
              </a:rPr>
              <a:t>) se skládá z 300 poslanců volených na 4 roky.</a:t>
            </a:r>
          </a:p>
          <a:p>
            <a:endParaRPr lang="cs-CZ" sz="2000" dirty="0"/>
          </a:p>
        </p:txBody>
      </p:sp>
      <p:sp>
        <p:nvSpPr>
          <p:cNvPr id="6153" name="Freeform: Shape 79">
            <a:extLst>
              <a:ext uri="{FF2B5EF4-FFF2-40B4-BE49-F238E27FC236}">
                <a16:creationId xmlns:a16="http://schemas.microsoft.com/office/drawing/2014/main" id="{83C8019B-3985-409B-9B87-494B974EE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2"/>
            <a:ext cx="2232251" cy="2361890"/>
          </a:xfrm>
          <a:custGeom>
            <a:avLst/>
            <a:gdLst>
              <a:gd name="connsiteX0" fmla="*/ 2292284 w 3871489"/>
              <a:gd name="connsiteY0" fmla="*/ 0 h 4096327"/>
              <a:gd name="connsiteX1" fmla="*/ 3500914 w 3871489"/>
              <a:gd name="connsiteY1" fmla="*/ 0 h 4096327"/>
              <a:gd name="connsiteX2" fmla="*/ 3542229 w 3871489"/>
              <a:gd name="connsiteY2" fmla="*/ 68006 h 4096327"/>
              <a:gd name="connsiteX3" fmla="*/ 3871489 w 3871489"/>
              <a:gd name="connsiteY3" fmla="*/ 1368323 h 4096327"/>
              <a:gd name="connsiteX4" fmla="*/ 1143485 w 3871489"/>
              <a:gd name="connsiteY4" fmla="*/ 4096327 h 4096327"/>
              <a:gd name="connsiteX5" fmla="*/ 81633 w 3871489"/>
              <a:gd name="connsiteY5" fmla="*/ 3881944 h 4096327"/>
              <a:gd name="connsiteX6" fmla="*/ 0 w 3871489"/>
              <a:gd name="connsiteY6" fmla="*/ 3842618 h 4096327"/>
              <a:gd name="connsiteX7" fmla="*/ 0 w 3871489"/>
              <a:gd name="connsiteY7" fmla="*/ 2741475 h 4096327"/>
              <a:gd name="connsiteX8" fmla="*/ 6615 w 3871489"/>
              <a:gd name="connsiteY8" fmla="*/ 2747487 h 4096327"/>
              <a:gd name="connsiteX9" fmla="*/ 1143485 w 3871489"/>
              <a:gd name="connsiteY9" fmla="*/ 3155655 h 4096327"/>
              <a:gd name="connsiteX10" fmla="*/ 2930817 w 3871489"/>
              <a:gd name="connsiteY10" fmla="*/ 1368323 h 4096327"/>
              <a:gd name="connsiteX11" fmla="*/ 2407287 w 3871489"/>
              <a:gd name="connsiteY11" fmla="*/ 104524 h 4096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871489" h="4096327">
                <a:moveTo>
                  <a:pt x="2292284" y="0"/>
                </a:moveTo>
                <a:lnTo>
                  <a:pt x="3500914" y="0"/>
                </a:lnTo>
                <a:lnTo>
                  <a:pt x="3542229" y="68006"/>
                </a:lnTo>
                <a:cubicBezTo>
                  <a:pt x="3752213" y="454545"/>
                  <a:pt x="3871489" y="897507"/>
                  <a:pt x="3871489" y="1368323"/>
                </a:cubicBezTo>
                <a:cubicBezTo>
                  <a:pt x="3871489" y="2874936"/>
                  <a:pt x="2650098" y="4096327"/>
                  <a:pt x="1143485" y="4096327"/>
                </a:cubicBezTo>
                <a:cubicBezTo>
                  <a:pt x="766832" y="4096327"/>
                  <a:pt x="408006" y="4019990"/>
                  <a:pt x="81633" y="3881944"/>
                </a:cubicBezTo>
                <a:lnTo>
                  <a:pt x="0" y="3842618"/>
                </a:lnTo>
                <a:lnTo>
                  <a:pt x="0" y="2741475"/>
                </a:lnTo>
                <a:lnTo>
                  <a:pt x="6615" y="2747487"/>
                </a:lnTo>
                <a:cubicBezTo>
                  <a:pt x="315579" y="3002472"/>
                  <a:pt x="711663" y="3155655"/>
                  <a:pt x="1143485" y="3155655"/>
                </a:cubicBezTo>
                <a:cubicBezTo>
                  <a:pt x="2130515" y="3155655"/>
                  <a:pt x="2930817" y="2355353"/>
                  <a:pt x="2930817" y="1368323"/>
                </a:cubicBezTo>
                <a:cubicBezTo>
                  <a:pt x="2930817" y="874812"/>
                  <a:pt x="2730741" y="427979"/>
                  <a:pt x="2407287" y="104524"/>
                </a:cubicBezTo>
                <a:close/>
              </a:path>
            </a:pathLst>
          </a:custGeom>
          <a:solidFill>
            <a:schemeClr val="accent3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accent1"/>
              </a:solidFill>
            </a:endParaRPr>
          </a:p>
        </p:txBody>
      </p:sp>
      <p:sp>
        <p:nvSpPr>
          <p:cNvPr id="6154" name="Freeform: Shape 81">
            <a:extLst>
              <a:ext uri="{FF2B5EF4-FFF2-40B4-BE49-F238E27FC236}">
                <a16:creationId xmlns:a16="http://schemas.microsoft.com/office/drawing/2014/main" id="{9E5C5460-229E-46C8-A712-CC3179854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155" name="Freeform: Shape 83">
            <a:extLst>
              <a:ext uri="{FF2B5EF4-FFF2-40B4-BE49-F238E27FC236}">
                <a16:creationId xmlns:a16="http://schemas.microsoft.com/office/drawing/2014/main" id="{B85A4DB3-61AA-49A1-85A9-B3397CD519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9419" y="3564607"/>
            <a:ext cx="3432581" cy="3293393"/>
          </a:xfrm>
          <a:custGeom>
            <a:avLst/>
            <a:gdLst>
              <a:gd name="connsiteX0" fmla="*/ 2473947 w 3432581"/>
              <a:gd name="connsiteY0" fmla="*/ 0 h 3293393"/>
              <a:gd name="connsiteX1" fmla="*/ 3209623 w 3432581"/>
              <a:gd name="connsiteY1" fmla="*/ 111224 h 3293393"/>
              <a:gd name="connsiteX2" fmla="*/ 3432581 w 3432581"/>
              <a:gd name="connsiteY2" fmla="*/ 192828 h 3293393"/>
              <a:gd name="connsiteX3" fmla="*/ 3432581 w 3432581"/>
              <a:gd name="connsiteY3" fmla="*/ 3293393 h 3293393"/>
              <a:gd name="connsiteX4" fmla="*/ 141884 w 3432581"/>
              <a:gd name="connsiteY4" fmla="*/ 3293393 h 3293393"/>
              <a:gd name="connsiteX5" fmla="*/ 111224 w 3432581"/>
              <a:gd name="connsiteY5" fmla="*/ 3209623 h 3293393"/>
              <a:gd name="connsiteX6" fmla="*/ 0 w 3432581"/>
              <a:gd name="connsiteY6" fmla="*/ 2473947 h 3293393"/>
              <a:gd name="connsiteX7" fmla="*/ 2473947 w 3432581"/>
              <a:gd name="connsiteY7" fmla="*/ 0 h 32933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32581" h="3293393">
                <a:moveTo>
                  <a:pt x="2473947" y="0"/>
                </a:moveTo>
                <a:cubicBezTo>
                  <a:pt x="2730133" y="0"/>
                  <a:pt x="2977223" y="38940"/>
                  <a:pt x="3209623" y="111224"/>
                </a:cubicBezTo>
                <a:lnTo>
                  <a:pt x="3432581" y="192828"/>
                </a:lnTo>
                <a:lnTo>
                  <a:pt x="3432581" y="3293393"/>
                </a:lnTo>
                <a:lnTo>
                  <a:pt x="141884" y="3293393"/>
                </a:lnTo>
                <a:lnTo>
                  <a:pt x="111224" y="3209623"/>
                </a:lnTo>
                <a:cubicBezTo>
                  <a:pt x="38940" y="2977224"/>
                  <a:pt x="0" y="2730133"/>
                  <a:pt x="0" y="2473947"/>
                </a:cubicBezTo>
                <a:cubicBezTo>
                  <a:pt x="0" y="1107624"/>
                  <a:pt x="1107624" y="0"/>
                  <a:pt x="2473947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6147" name="Picture 3" descr="Řecko bude mít poprvé prezidentku, stane se jí soudkyně Sakellaropulosová -  iDNES.cz">
            <a:extLst>
              <a:ext uri="{FF2B5EF4-FFF2-40B4-BE49-F238E27FC236}">
                <a16:creationId xmlns:a16="http://schemas.microsoft.com/office/drawing/2014/main" id="{D48C987D-32E1-4B4A-9637-AF02CAC150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18" r="9129" b="-3"/>
          <a:stretch/>
        </p:blipFill>
        <p:spPr bwMode="auto">
          <a:xfrm>
            <a:off x="7631654" y="848416"/>
            <a:ext cx="4415738" cy="4415738"/>
          </a:xfrm>
          <a:custGeom>
            <a:avLst/>
            <a:gdLst/>
            <a:ahLst/>
            <a:cxnLst/>
            <a:rect l="l" t="t" r="r" b="b"/>
            <a:pathLst>
              <a:path w="2452978" h="2452978">
                <a:moveTo>
                  <a:pt x="1226489" y="0"/>
                </a:moveTo>
                <a:cubicBezTo>
                  <a:pt x="1903860" y="0"/>
                  <a:pt x="2452978" y="549118"/>
                  <a:pt x="2452978" y="1226489"/>
                </a:cubicBezTo>
                <a:cubicBezTo>
                  <a:pt x="2452978" y="1903860"/>
                  <a:pt x="1903860" y="2452978"/>
                  <a:pt x="1226489" y="2452978"/>
                </a:cubicBezTo>
                <a:cubicBezTo>
                  <a:pt x="549118" y="2452978"/>
                  <a:pt x="0" y="1903860"/>
                  <a:pt x="0" y="1226489"/>
                </a:cubicBezTo>
                <a:cubicBezTo>
                  <a:pt x="0" y="549118"/>
                  <a:pt x="549118" y="0"/>
                  <a:pt x="1226489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156" name="Graphic 185">
            <a:extLst>
              <a:ext uri="{FF2B5EF4-FFF2-40B4-BE49-F238E27FC236}">
                <a16:creationId xmlns:a16="http://schemas.microsoft.com/office/drawing/2014/main" id="{0C156BF8-7FF7-440F-BE2B-417DFFE8B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6157" name="Freeform: Shape 86">
              <a:extLst>
                <a:ext uri="{FF2B5EF4-FFF2-40B4-BE49-F238E27FC236}">
                  <a16:creationId xmlns:a16="http://schemas.microsoft.com/office/drawing/2014/main" id="{B7067280-C3E7-4DF6-A345-B9FEF6EF8D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58" name="Freeform: Shape 87">
              <a:extLst>
                <a:ext uri="{FF2B5EF4-FFF2-40B4-BE49-F238E27FC236}">
                  <a16:creationId xmlns:a16="http://schemas.microsoft.com/office/drawing/2014/main" id="{A78365A8-666B-4417-9D3C-554E6E6B2C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59" name="Freeform: Shape 88">
              <a:extLst>
                <a:ext uri="{FF2B5EF4-FFF2-40B4-BE49-F238E27FC236}">
                  <a16:creationId xmlns:a16="http://schemas.microsoft.com/office/drawing/2014/main" id="{E71CAAFA-0A31-4308-AB9F-B1C84ABDF9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60" name="Freeform: Shape 89">
              <a:extLst>
                <a:ext uri="{FF2B5EF4-FFF2-40B4-BE49-F238E27FC236}">
                  <a16:creationId xmlns:a16="http://schemas.microsoft.com/office/drawing/2014/main" id="{96AB1D25-144D-4BB4-A45C-60B8A094F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61" name="Freeform: Shape 90">
              <a:extLst>
                <a:ext uri="{FF2B5EF4-FFF2-40B4-BE49-F238E27FC236}">
                  <a16:creationId xmlns:a16="http://schemas.microsoft.com/office/drawing/2014/main" id="{069F0FB4-779A-48FC-AC33-784F177C92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5309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8B646C36-EEEC-4D52-8E8E-206F4CD8A3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0" name="Picture 2" descr="Nová republika: Řecko a EU: řež a růbaj do krve, nebude to poprvé">
            <a:extLst>
              <a:ext uri="{FF2B5EF4-FFF2-40B4-BE49-F238E27FC236}">
                <a16:creationId xmlns:a16="http://schemas.microsoft.com/office/drawing/2014/main" id="{0B84F34D-4EC2-49AE-9670-0615C1E555F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30"/>
          <a:stretch/>
        </p:blipFill>
        <p:spPr bwMode="auto">
          <a:xfrm>
            <a:off x="-1" y="-25241"/>
            <a:ext cx="12192001" cy="685800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2" name="Group 81">
            <a:extLst>
              <a:ext uri="{FF2B5EF4-FFF2-40B4-BE49-F238E27FC236}">
                <a16:creationId xmlns:a16="http://schemas.microsoft.com/office/drawing/2014/main" id="{308C40F4-6A24-4867-B726-B552DB0807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6550" y="555675"/>
            <a:ext cx="4860256" cy="5696169"/>
            <a:chOff x="1481312" y="743744"/>
            <a:chExt cx="4860256" cy="4589316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954BF10E-4559-4F28-91B0-3D0C2C4864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DB0B5A20-FCFE-4AED-B5A3-91D3DE935C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81312" y="743744"/>
              <a:ext cx="4860256" cy="4589316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6CA2F4C-8E9E-4BCD-B6E8-A68A311CA6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967" y="460296"/>
            <a:ext cx="4860256" cy="569616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FB3A4DA-7114-49E8-B453-674FBE4E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119" y="810622"/>
            <a:ext cx="4544926" cy="470778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250000"/>
              </a:lnSpc>
            </a:pPr>
            <a:r>
              <a:rPr lang="en-US" sz="2900" b="1" cap="all" spc="1500" dirty="0" err="1">
                <a:ea typeface="Source Sans Pro SemiBold" panose="020B0603030403020204" pitchFamily="34" charset="0"/>
              </a:rPr>
              <a:t>Návrat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k </a:t>
            </a:r>
            <a:r>
              <a:rPr lang="en-US" sz="2900" b="1" cap="all" spc="1500" dirty="0" err="1">
                <a:ea typeface="Source Sans Pro SemiBold" panose="020B0603030403020204" pitchFamily="34" charset="0"/>
              </a:rPr>
              <a:t>demokracii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a </a:t>
            </a:r>
            <a:r>
              <a:rPr lang="en-US" sz="2900" b="1" cap="all" spc="1500" dirty="0" err="1">
                <a:ea typeface="Source Sans Pro SemiBold" panose="020B0603030403020204" pitchFamily="34" charset="0"/>
              </a:rPr>
              <a:t>vstup</a:t>
            </a:r>
            <a:r>
              <a:rPr lang="en-US" sz="2900" b="1" cap="all" spc="1500" dirty="0">
                <a:ea typeface="Source Sans Pro SemiBold" panose="020B0603030403020204" pitchFamily="34" charset="0"/>
              </a:rPr>
              <a:t> do EU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4D1A5E71-B6B6-486A-8CDC-C7ABD9B903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6004781B-698F-46D5-AADD-8AE921171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6210" y="245807"/>
            <a:ext cx="445835" cy="445835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2" name="Graphic 212">
            <a:extLst>
              <a:ext uri="{FF2B5EF4-FFF2-40B4-BE49-F238E27FC236}">
                <a16:creationId xmlns:a16="http://schemas.microsoft.com/office/drawing/2014/main" id="{4FB204DF-284E-45F6-A017-79A4DF57BC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94" name="Graphic 212">
            <a:extLst>
              <a:ext uri="{FF2B5EF4-FFF2-40B4-BE49-F238E27FC236}">
                <a16:creationId xmlns:a16="http://schemas.microsoft.com/office/drawing/2014/main" id="{96FD6442-EB7D-4992-8D41-0B7FFDCB43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003" y="5613785"/>
            <a:ext cx="891066" cy="891066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604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76" name="Rectangle 8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961086-7EFB-4C10-8D67-194077CBB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13" y="234722"/>
            <a:ext cx="7468190" cy="6531838"/>
          </a:xfrm>
        </p:spPr>
        <p:txBody>
          <a:bodyPr>
            <a:normAutofit/>
          </a:bodyPr>
          <a:lstStyle/>
          <a:p>
            <a:r>
              <a:rPr lang="cs-CZ" sz="1400" b="0" i="0" dirty="0">
                <a:effectLst/>
                <a:latin typeface="Open Sans"/>
              </a:rPr>
              <a:t>Armáda povolala z pařížského exilu 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Konstantina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Karamanlise</a:t>
            </a:r>
            <a:r>
              <a:rPr lang="cs-CZ" sz="1400" b="0" i="0" dirty="0">
                <a:effectLst/>
                <a:latin typeface="Open Sans"/>
              </a:rPr>
              <a:t>, aby se znovu ujal vlády v Řecku a dal věci do pořádku. </a:t>
            </a:r>
          </a:p>
          <a:p>
            <a:endParaRPr lang="cs-CZ" sz="1400" dirty="0">
              <a:latin typeface="Open Sans"/>
            </a:endParaRPr>
          </a:p>
          <a:p>
            <a:r>
              <a:rPr lang="cs-CZ" sz="1400" i="0" dirty="0" err="1">
                <a:effectLst/>
                <a:latin typeface="Open Sans"/>
              </a:rPr>
              <a:t>Karamanlis</a:t>
            </a:r>
            <a:r>
              <a:rPr lang="cs-CZ" sz="1400" i="0" dirty="0">
                <a:effectLst/>
                <a:latin typeface="Open Sans"/>
              </a:rPr>
              <a:t> se vrátil v čele nové strany nazvané 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Nová demokracie</a:t>
            </a: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Zákaz komunistických stran byl zrušen</a:t>
            </a:r>
          </a:p>
          <a:p>
            <a:endParaRPr lang="cs-CZ" sz="1400" dirty="0">
              <a:latin typeface="Open Sans"/>
            </a:endParaRPr>
          </a:p>
          <a:p>
            <a:r>
              <a:rPr lang="cs-CZ" sz="1400" b="1" i="0" dirty="0">
                <a:effectLst/>
                <a:latin typeface="Open Sans"/>
              </a:rPr>
              <a:t>Andreas </a:t>
            </a:r>
            <a:r>
              <a:rPr lang="cs-CZ" sz="1400" b="1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 zformoval socialistickou a antiamerickou stranu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PASOK</a:t>
            </a:r>
          </a:p>
          <a:p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1. 1. 1981 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  <a:latin typeface="Open Sans"/>
              </a:rPr>
              <a:t>vstup ŘECKA </a:t>
            </a:r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do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Evropského společenství</a:t>
            </a:r>
            <a:r>
              <a:rPr lang="cs-CZ" sz="1400" b="0" i="0" dirty="0">
                <a:effectLst/>
                <a:latin typeface="Open Sans"/>
              </a:rPr>
              <a:t>, později Evropské unie</a:t>
            </a:r>
          </a:p>
          <a:p>
            <a:r>
              <a:rPr lang="cs-CZ" sz="1400" b="0" i="0" dirty="0">
                <a:effectLst/>
                <a:latin typeface="Open Sans"/>
              </a:rPr>
              <a:t>V témže roce ale jeho strana prohrála parlamentní volby a </a:t>
            </a:r>
            <a:r>
              <a:rPr lang="cs-CZ" sz="1400" b="1" i="0" dirty="0">
                <a:effectLst/>
                <a:latin typeface="Open Sans"/>
              </a:rPr>
              <a:t>k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moci se dostal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, který sliboval rozsáhlý sociální program, vystoupení z NATO a zrušení amerických základen na řeckém území.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Po sedmi letech vlády strany PASOK zůstalo mnoho slibů nesplněno a charismatický </a:t>
            </a:r>
            <a:r>
              <a:rPr lang="cs-CZ" sz="1400" b="0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 odstoupil od některých radikálních plánů. </a:t>
            </a:r>
          </a:p>
          <a:p>
            <a:pPr marL="0" indent="0">
              <a:buNone/>
            </a:pPr>
            <a:endParaRPr lang="cs-CZ" sz="1400" dirty="0">
              <a:latin typeface="Open Sans"/>
            </a:endParaRPr>
          </a:p>
          <a:p>
            <a:r>
              <a:rPr lang="cs-CZ" sz="14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Zlepšilo se ale postavení žen</a:t>
            </a:r>
            <a:r>
              <a:rPr lang="cs-CZ" sz="1400" b="0" i="0" dirty="0">
                <a:effectLst/>
                <a:latin typeface="Open Sans"/>
              </a:rPr>
              <a:t>, byl legalizován potrat, zavedeno civilní manželství a rozvod.</a:t>
            </a:r>
          </a:p>
          <a:p>
            <a:r>
              <a:rPr lang="cs-CZ" sz="1400" b="0" i="0" dirty="0">
                <a:effectLst/>
                <a:latin typeface="Open Sans"/>
              </a:rPr>
              <a:t>Osobní i korupční skandály znamenaly po roce 1988 nástup pravice, ale v roce 1993 se vrátil k moci </a:t>
            </a:r>
            <a:r>
              <a:rPr lang="cs-CZ" sz="1400" b="0" i="0" dirty="0" err="1">
                <a:effectLst/>
                <a:latin typeface="Open Sans"/>
              </a:rPr>
              <a:t>Papandreu</a:t>
            </a:r>
            <a:r>
              <a:rPr lang="cs-CZ" sz="1400" b="0" i="0" dirty="0">
                <a:effectLst/>
                <a:latin typeface="Open Sans"/>
              </a:rPr>
              <a:t>. </a:t>
            </a:r>
          </a:p>
          <a:p>
            <a:pPr marL="0" indent="0">
              <a:buNone/>
            </a:pPr>
            <a:endParaRPr lang="cs-CZ" sz="1400" b="0" i="0" dirty="0">
              <a:effectLst/>
              <a:latin typeface="Open Sans"/>
            </a:endParaRPr>
          </a:p>
          <a:p>
            <a:r>
              <a:rPr lang="cs-CZ" sz="1400" b="0" i="0" dirty="0">
                <a:effectLst/>
                <a:latin typeface="Open Sans"/>
              </a:rPr>
              <a:t>Po jeho smrti v roce 1996 se stal novým předsedou vlády </a:t>
            </a:r>
            <a:r>
              <a:rPr lang="cs-CZ" sz="14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Kostas </a:t>
            </a:r>
            <a:r>
              <a:rPr lang="cs-CZ" sz="14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Simitis</a:t>
            </a:r>
            <a:endParaRPr lang="cs-CZ" sz="1300" dirty="0"/>
          </a:p>
        </p:txBody>
      </p:sp>
      <p:pic>
        <p:nvPicPr>
          <p:cNvPr id="7174" name="Picture 6" descr="Constantine Karamanlis - Phantis">
            <a:extLst>
              <a:ext uri="{FF2B5EF4-FFF2-40B4-BE49-F238E27FC236}">
                <a16:creationId xmlns:a16="http://schemas.microsoft.com/office/drawing/2014/main" id="{3AF4423B-234F-49CF-9165-AC99015EFE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"/>
          <a:stretch/>
        </p:blipFill>
        <p:spPr bwMode="auto">
          <a:xfrm>
            <a:off x="8419153" y="322504"/>
            <a:ext cx="2931037" cy="29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77" name="Graphic 4">
            <a:extLst>
              <a:ext uri="{FF2B5EF4-FFF2-40B4-BE49-F238E27FC236}">
                <a16:creationId xmlns:a16="http://schemas.microsoft.com/office/drawing/2014/main" id="{D92F9A1A-77F4-4E16-958B-64BB489FFE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022349" y="739986"/>
            <a:ext cx="975169" cy="975171"/>
            <a:chOff x="5829300" y="3162300"/>
            <a:chExt cx="532256" cy="532257"/>
          </a:xfrm>
          <a:solidFill>
            <a:schemeClr val="tx1"/>
          </a:solidFill>
        </p:grpSpPr>
        <p:sp>
          <p:nvSpPr>
            <p:cNvPr id="7178" name="Freeform: Shape 90">
              <a:extLst>
                <a:ext uri="{FF2B5EF4-FFF2-40B4-BE49-F238E27FC236}">
                  <a16:creationId xmlns:a16="http://schemas.microsoft.com/office/drawing/2014/main" id="{819A42ED-6B91-49E6-9BDB-6339893E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9208" y="3192208"/>
              <a:ext cx="112966" cy="11296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79" name="Freeform: Shape 91">
              <a:extLst>
                <a:ext uri="{FF2B5EF4-FFF2-40B4-BE49-F238E27FC236}">
                  <a16:creationId xmlns:a16="http://schemas.microsoft.com/office/drawing/2014/main" id="{3B732C3B-202D-4B4E-9C2B-283338B2A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1205" y="3164205"/>
              <a:ext cx="230314" cy="230314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E38433EC-2142-4B86-B9BA-25AFE26299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29300" y="3162300"/>
              <a:ext cx="294131" cy="294131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2F3A02D8-E8AA-47DC-B215-ED01D604E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37205" y="3170110"/>
              <a:ext cx="337184" cy="337280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1A156CC-0ACD-4554-947F-A9FD30B6AB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3207" y="3186207"/>
              <a:ext cx="364617" cy="364617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BBACA1F0-7581-48CC-BB3D-29D84E66B1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5305" y="3208305"/>
              <a:ext cx="380238" cy="380238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48C34CDB-6796-4AA3-9001-DA5B717D7C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02832" y="3235832"/>
              <a:ext cx="385191" cy="385191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9D783F9-0F69-4135-9961-9BAB1C1A68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35789" y="3268313"/>
              <a:ext cx="379761" cy="380237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4FFBBC22-B7E4-49E9-9BD1-36B5F6299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2841" y="3305841"/>
              <a:ext cx="364807" cy="364807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1E179D1A-1F7F-41FF-A993-7DB78E9EB3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16370" y="3349466"/>
              <a:ext cx="337280" cy="337280"/>
            </a:xfrm>
            <a:custGeom>
              <a:avLst/>
              <a:gdLst>
                <a:gd name="connsiteX0" fmla="*/ 333470 w 337280"/>
                <a:gd name="connsiteY0" fmla="*/ 0 h 337280"/>
                <a:gd name="connsiteX1" fmla="*/ 337280 w 337280"/>
                <a:gd name="connsiteY1" fmla="*/ 13430 h 337280"/>
                <a:gd name="connsiteX2" fmla="*/ 13430 w 337280"/>
                <a:gd name="connsiteY2" fmla="*/ 337280 h 337280"/>
                <a:gd name="connsiteX3" fmla="*/ 0 w 337280"/>
                <a:gd name="connsiteY3" fmla="*/ 333470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280" h="337280">
                  <a:moveTo>
                    <a:pt x="333470" y="0"/>
                  </a:moveTo>
                  <a:cubicBezTo>
                    <a:pt x="334899" y="4382"/>
                    <a:pt x="336137" y="8858"/>
                    <a:pt x="337280" y="13430"/>
                  </a:cubicBezTo>
                  <a:lnTo>
                    <a:pt x="13430" y="337280"/>
                  </a:lnTo>
                  <a:cubicBezTo>
                    <a:pt x="8858" y="336137"/>
                    <a:pt x="4382" y="334899"/>
                    <a:pt x="0" y="3334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8565B3A8-B9D8-4EA9-B3DA-DDB2A574BB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67329" y="3400425"/>
              <a:ext cx="294227" cy="294132"/>
            </a:xfrm>
            <a:custGeom>
              <a:avLst/>
              <a:gdLst>
                <a:gd name="connsiteX0" fmla="*/ 292989 w 294227"/>
                <a:gd name="connsiteY0" fmla="*/ 0 h 294132"/>
                <a:gd name="connsiteX1" fmla="*/ 294227 w 294227"/>
                <a:gd name="connsiteY1" fmla="*/ 15907 h 294132"/>
                <a:gd name="connsiteX2" fmla="*/ 15907 w 294227"/>
                <a:gd name="connsiteY2" fmla="*/ 294132 h 294132"/>
                <a:gd name="connsiteX3" fmla="*/ 0 w 294227"/>
                <a:gd name="connsiteY3" fmla="*/ 292894 h 294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4227" h="294132">
                  <a:moveTo>
                    <a:pt x="292989" y="0"/>
                  </a:moveTo>
                  <a:cubicBezTo>
                    <a:pt x="293561" y="5334"/>
                    <a:pt x="293942" y="10668"/>
                    <a:pt x="294227" y="15907"/>
                  </a:cubicBezTo>
                  <a:lnTo>
                    <a:pt x="15907" y="294132"/>
                  </a:lnTo>
                  <a:cubicBezTo>
                    <a:pt x="10668" y="294132"/>
                    <a:pt x="5334" y="293465"/>
                    <a:pt x="0" y="29289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8891E65D-798E-4741-A582-606A91528E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29337" y="3462337"/>
              <a:ext cx="230314" cy="230314"/>
            </a:xfrm>
            <a:custGeom>
              <a:avLst/>
              <a:gdLst>
                <a:gd name="connsiteX0" fmla="*/ 230315 w 230314"/>
                <a:gd name="connsiteY0" fmla="*/ 0 h 230314"/>
                <a:gd name="connsiteX1" fmla="*/ 226886 w 230314"/>
                <a:gd name="connsiteY1" fmla="*/ 20574 h 230314"/>
                <a:gd name="connsiteX2" fmla="*/ 20669 w 230314"/>
                <a:gd name="connsiteY2" fmla="*/ 226790 h 230314"/>
                <a:gd name="connsiteX3" fmla="*/ 0 w 230314"/>
                <a:gd name="connsiteY3" fmla="*/ 230315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0314" h="230314">
                  <a:moveTo>
                    <a:pt x="230315" y="0"/>
                  </a:moveTo>
                  <a:cubicBezTo>
                    <a:pt x="229457" y="6953"/>
                    <a:pt x="228314" y="13716"/>
                    <a:pt x="226886" y="20574"/>
                  </a:cubicBezTo>
                  <a:lnTo>
                    <a:pt x="20669" y="226790"/>
                  </a:lnTo>
                  <a:cubicBezTo>
                    <a:pt x="13811" y="228314"/>
                    <a:pt x="6953" y="229457"/>
                    <a:pt x="0" y="23031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A8BAB8E0-D711-471F-8EB7-6F8C42092B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18682" y="3551682"/>
              <a:ext cx="112871" cy="112871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7172" name="Picture 4" descr="ΠΑΣΟΚ">
            <a:extLst>
              <a:ext uri="{FF2B5EF4-FFF2-40B4-BE49-F238E27FC236}">
                <a16:creationId xmlns:a16="http://schemas.microsoft.com/office/drawing/2014/main" id="{6D8FD577-B319-490E-8F7A-2B0143D9C01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00" r="11802" b="3"/>
          <a:stretch/>
        </p:blipFill>
        <p:spPr bwMode="auto">
          <a:xfrm>
            <a:off x="8419142" y="3376158"/>
            <a:ext cx="2931046" cy="2931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7" name="Group 116">
            <a:extLst>
              <a:ext uri="{FF2B5EF4-FFF2-40B4-BE49-F238E27FC236}">
                <a16:creationId xmlns:a16="http://schemas.microsoft.com/office/drawing/2014/main" id="{7BD27928-770C-41C1-B1E9-9FEB5A801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403877" y="4618784"/>
            <a:ext cx="365021" cy="365021"/>
            <a:chOff x="149345" y="10991595"/>
            <a:chExt cx="365021" cy="365021"/>
          </a:xfrm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C4C270DE-0BEB-4372-B440-7EADA6FAF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9345" y="10991595"/>
              <a:ext cx="365021" cy="365021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757ACA0C-8702-4043-8D4D-582EAEDF1C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9345" y="10991595"/>
              <a:ext cx="365021" cy="365021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68585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aphic 185">
            <a:extLst>
              <a:ext uri="{FF2B5EF4-FFF2-40B4-BE49-F238E27FC236}">
                <a16:creationId xmlns:a16="http://schemas.microsoft.com/office/drawing/2014/main" id="{8A351602-3772-4279-B0D3-A523F6F6EA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99576" y="5987064"/>
            <a:ext cx="1054466" cy="469689"/>
            <a:chOff x="9841624" y="4115729"/>
            <a:chExt cx="602169" cy="268223"/>
          </a:xfrm>
          <a:solidFill>
            <a:schemeClr val="tx1"/>
          </a:solidFill>
        </p:grpSpPr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5AAAA75-5FFB-4C07-AD4A-3146773E6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479895E-3847-44BB-8404-28F14219F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50E02F68-8149-4236-8D9F-6B550F78B9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956FCAAB-F073-4561-A484-42C7DD10DC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6CF8DB94-87A3-43E9-9BBB-301CFF0FB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78" name="Oval 77">
            <a:extLst>
              <a:ext uri="{FF2B5EF4-FFF2-40B4-BE49-F238E27FC236}">
                <a16:creationId xmlns:a16="http://schemas.microsoft.com/office/drawing/2014/main" id="{7D6BF779-0B8C-4CC2-9268-9506AD0C5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736" y="652894"/>
            <a:ext cx="319941" cy="319941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80" name="Rectangle 79">
            <a:extLst>
              <a:ext uri="{FF2B5EF4-FFF2-40B4-BE49-F238E27FC236}">
                <a16:creationId xmlns:a16="http://schemas.microsoft.com/office/drawing/2014/main" id="{489B7BFD-8F45-4093-AD9C-91B15B050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aphic 38">
            <a:extLst>
              <a:ext uri="{FF2B5EF4-FFF2-40B4-BE49-F238E27FC236}">
                <a16:creationId xmlns:a16="http://schemas.microsoft.com/office/drawing/2014/main" id="{5ECDEC52-15F3-49DD-BCBA-A0533E540F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/>
          </a:solidFill>
        </p:grpSpPr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9EE397E3-43A2-4524-8550-ADE3AE3AB2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45F6E3BF-04CB-4B08-A2F8-180577714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aphic 38">
            <a:extLst>
              <a:ext uri="{FF2B5EF4-FFF2-40B4-BE49-F238E27FC236}">
                <a16:creationId xmlns:a16="http://schemas.microsoft.com/office/drawing/2014/main" id="{4D91CBDC-3A55-4B80-A109-4C758ADF14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487475" y="341125"/>
            <a:ext cx="1910252" cy="709660"/>
            <a:chOff x="2267504" y="2540250"/>
            <a:chExt cx="1990951" cy="739640"/>
          </a:xfrm>
          <a:solidFill>
            <a:schemeClr val="tx1">
              <a:alpha val="20000"/>
            </a:schemeClr>
          </a:solidFill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3C055BDD-DCD4-4802-84CF-7D2D87FBE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54025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5835 h 286230"/>
                <a:gd name="connsiteX8" fmla="*/ 255835 w 1990951"/>
                <a:gd name="connsiteY8" fmla="*/ 0 h 286230"/>
                <a:gd name="connsiteX9" fmla="*/ 504071 w 1990951"/>
                <a:gd name="connsiteY9" fmla="*/ 245703 h 286230"/>
                <a:gd name="connsiteX10" fmla="*/ 749773 w 1990951"/>
                <a:gd name="connsiteY10" fmla="*/ 0 h 286230"/>
                <a:gd name="connsiteX11" fmla="*/ 995476 w 1990951"/>
                <a:gd name="connsiteY11" fmla="*/ 245703 h 286230"/>
                <a:gd name="connsiteX12" fmla="*/ 1243712 w 1990951"/>
                <a:gd name="connsiteY12" fmla="*/ 0 h 286230"/>
                <a:gd name="connsiteX13" fmla="*/ 1489414 w 1990951"/>
                <a:gd name="connsiteY13" fmla="*/ 245703 h 286230"/>
                <a:gd name="connsiteX14" fmla="*/ 1735117 w 1990951"/>
                <a:gd name="connsiteY14" fmla="*/ 0 h 286230"/>
                <a:gd name="connsiteX15" fmla="*/ 1990952 w 1990951"/>
                <a:gd name="connsiteY15" fmla="*/ 255835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5835"/>
                  </a:lnTo>
                  <a:lnTo>
                    <a:pt x="255835" y="0"/>
                  </a:lnTo>
                  <a:lnTo>
                    <a:pt x="504071" y="245703"/>
                  </a:lnTo>
                  <a:lnTo>
                    <a:pt x="749773" y="0"/>
                  </a:lnTo>
                  <a:lnTo>
                    <a:pt x="995476" y="245703"/>
                  </a:lnTo>
                  <a:lnTo>
                    <a:pt x="1243712" y="0"/>
                  </a:lnTo>
                  <a:lnTo>
                    <a:pt x="1489414" y="245703"/>
                  </a:lnTo>
                  <a:lnTo>
                    <a:pt x="1735117" y="0"/>
                  </a:lnTo>
                  <a:lnTo>
                    <a:pt x="1990952" y="255835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0D6F64A9-E879-4869-946F-1814184EE5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267504" y="2993660"/>
              <a:ext cx="1990951" cy="286230"/>
            </a:xfrm>
            <a:custGeom>
              <a:avLst/>
              <a:gdLst>
                <a:gd name="connsiteX0" fmla="*/ 1489414 w 1990951"/>
                <a:gd name="connsiteY0" fmla="*/ 286231 h 286230"/>
                <a:gd name="connsiteX1" fmla="*/ 1243712 w 1990951"/>
                <a:gd name="connsiteY1" fmla="*/ 40528 h 286230"/>
                <a:gd name="connsiteX2" fmla="*/ 995476 w 1990951"/>
                <a:gd name="connsiteY2" fmla="*/ 286231 h 286230"/>
                <a:gd name="connsiteX3" fmla="*/ 749773 w 1990951"/>
                <a:gd name="connsiteY3" fmla="*/ 40528 h 286230"/>
                <a:gd name="connsiteX4" fmla="*/ 504071 w 1990951"/>
                <a:gd name="connsiteY4" fmla="*/ 286231 h 286230"/>
                <a:gd name="connsiteX5" fmla="*/ 255835 w 1990951"/>
                <a:gd name="connsiteY5" fmla="*/ 40528 h 286230"/>
                <a:gd name="connsiteX6" fmla="*/ 20264 w 1990951"/>
                <a:gd name="connsiteY6" fmla="*/ 276099 h 286230"/>
                <a:gd name="connsiteX7" fmla="*/ 0 w 1990951"/>
                <a:gd name="connsiteY7" fmla="*/ 258368 h 286230"/>
                <a:gd name="connsiteX8" fmla="*/ 255835 w 1990951"/>
                <a:gd name="connsiteY8" fmla="*/ 0 h 286230"/>
                <a:gd name="connsiteX9" fmla="*/ 504071 w 1990951"/>
                <a:gd name="connsiteY9" fmla="*/ 248236 h 286230"/>
                <a:gd name="connsiteX10" fmla="*/ 749773 w 1990951"/>
                <a:gd name="connsiteY10" fmla="*/ 0 h 286230"/>
                <a:gd name="connsiteX11" fmla="*/ 995476 w 1990951"/>
                <a:gd name="connsiteY11" fmla="*/ 248236 h 286230"/>
                <a:gd name="connsiteX12" fmla="*/ 1243712 w 1990951"/>
                <a:gd name="connsiteY12" fmla="*/ 0 h 286230"/>
                <a:gd name="connsiteX13" fmla="*/ 1489414 w 1990951"/>
                <a:gd name="connsiteY13" fmla="*/ 248236 h 286230"/>
                <a:gd name="connsiteX14" fmla="*/ 1735117 w 1990951"/>
                <a:gd name="connsiteY14" fmla="*/ 0 h 286230"/>
                <a:gd name="connsiteX15" fmla="*/ 1990952 w 1990951"/>
                <a:gd name="connsiteY15" fmla="*/ 258368 h 286230"/>
                <a:gd name="connsiteX16" fmla="*/ 1973221 w 1990951"/>
                <a:gd name="connsiteY16" fmla="*/ 276099 h 286230"/>
                <a:gd name="connsiteX17" fmla="*/ 1735117 w 1990951"/>
                <a:gd name="connsiteY17" fmla="*/ 40528 h 286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990951" h="286230">
                  <a:moveTo>
                    <a:pt x="1489414" y="286231"/>
                  </a:moveTo>
                  <a:lnTo>
                    <a:pt x="1243712" y="40528"/>
                  </a:lnTo>
                  <a:lnTo>
                    <a:pt x="995476" y="286231"/>
                  </a:lnTo>
                  <a:lnTo>
                    <a:pt x="749773" y="40528"/>
                  </a:lnTo>
                  <a:lnTo>
                    <a:pt x="504071" y="286231"/>
                  </a:lnTo>
                  <a:lnTo>
                    <a:pt x="255835" y="40528"/>
                  </a:lnTo>
                  <a:lnTo>
                    <a:pt x="20264" y="276099"/>
                  </a:lnTo>
                  <a:lnTo>
                    <a:pt x="0" y="258368"/>
                  </a:lnTo>
                  <a:lnTo>
                    <a:pt x="255835" y="0"/>
                  </a:lnTo>
                  <a:lnTo>
                    <a:pt x="504071" y="248236"/>
                  </a:lnTo>
                  <a:lnTo>
                    <a:pt x="749773" y="0"/>
                  </a:lnTo>
                  <a:lnTo>
                    <a:pt x="995476" y="248236"/>
                  </a:lnTo>
                  <a:lnTo>
                    <a:pt x="1243712" y="0"/>
                  </a:lnTo>
                  <a:lnTo>
                    <a:pt x="1489414" y="248236"/>
                  </a:lnTo>
                  <a:lnTo>
                    <a:pt x="1735117" y="0"/>
                  </a:lnTo>
                  <a:lnTo>
                    <a:pt x="1990952" y="258368"/>
                  </a:lnTo>
                  <a:lnTo>
                    <a:pt x="1973221" y="276099"/>
                  </a:lnTo>
                  <a:lnTo>
                    <a:pt x="1735117" y="40528"/>
                  </a:lnTo>
                  <a:close/>
                </a:path>
              </a:pathLst>
            </a:custGeom>
            <a:grpFill/>
            <a:ln w="2532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478CD8A-FF59-40AD-8101-D685A2FEF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8555" y="1289904"/>
            <a:ext cx="5145145" cy="4483168"/>
            <a:chOff x="1674895" y="1345036"/>
            <a:chExt cx="5428610" cy="4210939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F5134B80-595D-48FB-B98E-C3A6E0944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A59362DC-121F-433C-B156-4C6BA71802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74895" y="1345036"/>
              <a:ext cx="5428610" cy="4210939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 useBgFill="1">
        <p:nvSpPr>
          <p:cNvPr id="94" name="Rectangle 93">
            <a:extLst>
              <a:ext uri="{FF2B5EF4-FFF2-40B4-BE49-F238E27FC236}">
                <a16:creationId xmlns:a16="http://schemas.microsoft.com/office/drawing/2014/main" id="{B410157D-B333-4FC1-952E-FB1E4A1F86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42699" y="1187311"/>
            <a:ext cx="5089552" cy="4483379"/>
          </a:xfrm>
          <a:prstGeom prst="rect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C722D13-853A-4B02-B5E4-634786603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12" y="1827504"/>
            <a:ext cx="3624471" cy="257789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b="1" cap="all" spc="1500">
                <a:ea typeface="Source Sans Pro SemiBold" panose="020B0603030403020204" pitchFamily="34" charset="0"/>
              </a:rPr>
              <a:t>90. léta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DFE66D7D-ABDD-4F6B-A637-3A3A2ACE1A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rgbClr val="FFFFFF"/>
          </a:solidFill>
          <a:ln w="2857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D1AF5D9-E67F-4DB6-8615-293D2249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5307" y="4580404"/>
            <a:ext cx="406409" cy="406409"/>
          </a:xfrm>
          <a:prstGeom prst="ellipse">
            <a:avLst/>
          </a:prstGeom>
          <a:solidFill>
            <a:schemeClr val="accent1">
              <a:alpha val="2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pic>
        <p:nvPicPr>
          <p:cNvPr id="8194" name="Picture 2" descr="Střídání stráží u řeckého parlamentu">
            <a:extLst>
              <a:ext uri="{FF2B5EF4-FFF2-40B4-BE49-F238E27FC236}">
                <a16:creationId xmlns:a16="http://schemas.microsoft.com/office/drawing/2014/main" id="{2ADF480B-E820-46E0-A0C3-1AAF4C059A4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53203" y="1584808"/>
            <a:ext cx="4917844" cy="3688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8064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6B9AAC-B4E0-4D5C-B664-65F355C5F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180211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9A3B34-4118-4B1B-A01F-54AD349B99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5048" y="473900"/>
            <a:ext cx="10829544" cy="609149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Daňové reformy a úsporná opatření umožnila, aby se Řecko sice dodatečně, ale přece jen včas připojilo k zavedení eura.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Zahraniční politiku dodnes charakterizuje trvalé </a:t>
            </a:r>
            <a:r>
              <a:rPr lang="cs-CZ" sz="1600" b="1" i="0" dirty="0">
                <a:effectLst/>
                <a:latin typeface="Open Sans"/>
              </a:rPr>
              <a:t>napětí ve vztahu k Turecku</a:t>
            </a:r>
            <a:r>
              <a:rPr lang="cs-CZ" sz="1600" b="0" i="0" dirty="0">
                <a:effectLst/>
                <a:latin typeface="Open Sans"/>
              </a:rPr>
              <a:t>, i když po vzájemné pomoci při zemětřeseních v roce 1999 došlo ke zlepšení.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Po rozpadu Jugoslávie byl také problematický 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vznik samostatné Makedonie</a:t>
            </a:r>
            <a:r>
              <a:rPr lang="cs-CZ" sz="1600" b="0" i="0" dirty="0">
                <a:effectLst/>
                <a:latin typeface="Open Sans"/>
              </a:rPr>
              <a:t>, jíž pod tímto názvem odmítlo Řecko uznat a přesvědčilo své partnery v EU, aby nový stát uznali jen se změněným názvem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1600" dirty="0">
                <a:latin typeface="Open Sans"/>
              </a:rPr>
              <a:t>                                                                 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FYROM</a:t>
            </a:r>
            <a:r>
              <a:rPr lang="cs-CZ" sz="1600" b="0" i="0" dirty="0">
                <a:effectLst/>
                <a:latin typeface="Open Sans"/>
              </a:rPr>
              <a:t> – Bývalá jugoslávská republika Makedonie</a:t>
            </a:r>
          </a:p>
          <a:p>
            <a:pPr marL="0" indent="0">
              <a:lnSpc>
                <a:spcPct val="150000"/>
              </a:lnSpc>
              <a:buNone/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Negativní vliv na řeckou ekonomiku měla </a:t>
            </a:r>
            <a:r>
              <a:rPr lang="cs-CZ" sz="1600" b="1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válka v Kosovu</a:t>
            </a:r>
            <a:r>
              <a:rPr lang="cs-CZ" sz="1600" b="0" i="0" dirty="0">
                <a:solidFill>
                  <a:schemeClr val="accent1">
                    <a:lumMod val="75000"/>
                  </a:schemeClr>
                </a:solidFill>
                <a:effectLst/>
                <a:latin typeface="Open Sans"/>
              </a:rPr>
              <a:t> </a:t>
            </a:r>
            <a:r>
              <a:rPr lang="cs-CZ" sz="1600" b="0" i="0" dirty="0">
                <a:effectLst/>
                <a:latin typeface="Open Sans"/>
              </a:rPr>
              <a:t>(1998–99). 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Open Sans"/>
            </a:endParaRPr>
          </a:p>
          <a:p>
            <a:pPr>
              <a:lnSpc>
                <a:spcPct val="150000"/>
              </a:lnSpc>
            </a:pPr>
            <a:r>
              <a:rPr lang="cs-CZ" sz="1600" b="0" i="0" dirty="0">
                <a:effectLst/>
                <a:latin typeface="Open Sans"/>
              </a:rPr>
              <a:t>Řekové byli v NATO v těžkém postavení, protože spíše sympatizují s pravoslavným obyvatelstvem </a:t>
            </a:r>
            <a:r>
              <a:rPr lang="cs-CZ" sz="1600" b="1" i="0" u="sng" dirty="0">
                <a:effectLst/>
                <a:latin typeface="Open San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Srbska</a:t>
            </a:r>
            <a:r>
              <a:rPr lang="cs-CZ" sz="1600" b="0" i="0" dirty="0">
                <a:effectLst/>
                <a:latin typeface="Open Sans"/>
              </a:rPr>
              <a:t> než s muslimskými Albánci, nakonec však souhlasili s bombardováním Srbska.</a:t>
            </a:r>
            <a:endParaRPr lang="cs-CZ" sz="1600" dirty="0"/>
          </a:p>
        </p:txBody>
      </p:sp>
      <p:sp>
        <p:nvSpPr>
          <p:cNvPr id="4" name="Šipka: dolů 3">
            <a:extLst>
              <a:ext uri="{FF2B5EF4-FFF2-40B4-BE49-F238E27FC236}">
                <a16:creationId xmlns:a16="http://schemas.microsoft.com/office/drawing/2014/main" id="{98BAB2D0-B004-4F5B-9EDA-D9F323CAD252}"/>
              </a:ext>
            </a:extLst>
          </p:cNvPr>
          <p:cNvSpPr/>
          <p:nvPr/>
        </p:nvSpPr>
        <p:spPr>
          <a:xfrm rot="16200000">
            <a:off x="3493008" y="3813048"/>
            <a:ext cx="539496" cy="374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531329"/>
      </p:ext>
    </p:extLst>
  </p:cSld>
  <p:clrMapOvr>
    <a:masterClrMapping/>
  </p:clrMapOvr>
</p:sld>
</file>

<file path=ppt/theme/theme1.xml><?xml version="1.0" encoding="utf-8"?>
<a:theme xmlns:a="http://schemas.openxmlformats.org/drawingml/2006/main" name="FunkyShapesDarkVTI">
  <a:themeElements>
    <a:clrScheme name="Custom 4">
      <a:dk1>
        <a:srgbClr val="FFFFFF"/>
      </a:dk1>
      <a:lt1>
        <a:srgbClr val="000000"/>
      </a:lt1>
      <a:dk2>
        <a:srgbClr val="F3FFF8"/>
      </a:dk2>
      <a:lt2>
        <a:srgbClr val="2D2D2D"/>
      </a:lt2>
      <a:accent1>
        <a:srgbClr val="FF80BD"/>
      </a:accent1>
      <a:accent2>
        <a:srgbClr val="1EB9D3"/>
      </a:accent2>
      <a:accent3>
        <a:srgbClr val="21C46B"/>
      </a:accent3>
      <a:accent4>
        <a:srgbClr val="EA9600"/>
      </a:accent4>
      <a:accent5>
        <a:srgbClr val="F43B56"/>
      </a:accent5>
      <a:accent6>
        <a:srgbClr val="4B56E8"/>
      </a:accent6>
      <a:hlink>
        <a:srgbClr val="8F61FF"/>
      </a:hlink>
      <a:folHlink>
        <a:srgbClr val="F900A0"/>
      </a:folHlink>
    </a:clrScheme>
    <a:fontScheme name="Source Sans Pro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unkyShapesDarkVTI" id="{84637DF0-7D2D-4F20-816C-4D6C45F3FAF2}" vid="{0EF594EE-C33F-480F-80E7-D4F74C1C30E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814</Words>
  <Application>Microsoft Office PowerPoint</Application>
  <PresentationFormat>Širokoúhlá obrazovka</PresentationFormat>
  <Paragraphs>84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Open Sans</vt:lpstr>
      <vt:lpstr>Source Sans Pro</vt:lpstr>
      <vt:lpstr>FunkyShapesDarkVTI</vt:lpstr>
      <vt:lpstr>ŘECKO</vt:lpstr>
      <vt:lpstr>Obsah: </vt:lpstr>
      <vt:lpstr>ŘECKO</vt:lpstr>
      <vt:lpstr>Prezentace aplikace PowerPoint</vt:lpstr>
      <vt:lpstr>Politický systém ŘECKA</vt:lpstr>
      <vt:lpstr>Návrat k demokracii a vstup do EU</vt:lpstr>
      <vt:lpstr>Prezentace aplikace PowerPoint</vt:lpstr>
      <vt:lpstr>90. léta</vt:lpstr>
      <vt:lpstr>Prezentace aplikace PowerPoint</vt:lpstr>
      <vt:lpstr>Současné Řecko </vt:lpstr>
      <vt:lpstr>Prezentace aplikace PowerPoint</vt:lpstr>
      <vt:lpstr>Prezentace aplikace PowerPoint</vt:lpstr>
      <vt:lpstr>Moderní dějiny Řecka v DATECH </vt:lpstr>
      <vt:lpstr>Zdroje: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ŘECKO</dc:title>
  <dc:creator>Jana Peňáková</dc:creator>
  <cp:lastModifiedBy>Marta Goňcová</cp:lastModifiedBy>
  <cp:revision>4</cp:revision>
  <dcterms:created xsi:type="dcterms:W3CDTF">2020-11-19T17:25:06Z</dcterms:created>
  <dcterms:modified xsi:type="dcterms:W3CDTF">2020-11-23T11:18:36Z</dcterms:modified>
</cp:coreProperties>
</file>