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2" r:id="rId6"/>
    <p:sldId id="295" r:id="rId7"/>
    <p:sldId id="292" r:id="rId8"/>
    <p:sldId id="293" r:id="rId9"/>
    <p:sldId id="294" r:id="rId10"/>
    <p:sldId id="271" r:id="rId11"/>
    <p:sldId id="272" r:id="rId12"/>
    <p:sldId id="273" r:id="rId13"/>
    <p:sldId id="274" r:id="rId14"/>
    <p:sldId id="275" r:id="rId15"/>
    <p:sldId id="276" r:id="rId16"/>
    <p:sldId id="264" r:id="rId17"/>
    <p:sldId id="288" r:id="rId18"/>
    <p:sldId id="277" r:id="rId19"/>
    <p:sldId id="278" r:id="rId20"/>
    <p:sldId id="290" r:id="rId21"/>
    <p:sldId id="279" r:id="rId22"/>
    <p:sldId id="280" r:id="rId23"/>
    <p:sldId id="289" r:id="rId24"/>
    <p:sldId id="282" r:id="rId25"/>
    <p:sldId id="283" r:id="rId26"/>
    <p:sldId id="281" r:id="rId27"/>
    <p:sldId id="284" r:id="rId28"/>
    <p:sldId id="285" r:id="rId29"/>
    <p:sldId id="291" r:id="rId30"/>
    <p:sldId id="286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1" userDrawn="1">
          <p15:clr>
            <a:srgbClr val="A4A3A4"/>
          </p15:clr>
        </p15:guide>
        <p15:guide id="13" pos="3695">
          <p15:clr>
            <a:srgbClr val="A4A3A4"/>
          </p15:clr>
        </p15:guide>
        <p15:guide id="14" pos="437" userDrawn="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34B94-0855-4F5A-84E4-FE3B59605AF6}" v="12" dt="2020-10-19T13:01:12.259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86" d="100"/>
          <a:sy n="86" d="100"/>
        </p:scale>
        <p:origin x="422" y="58"/>
      </p:cViewPr>
      <p:guideLst>
        <p:guide orient="horz" pos="2160"/>
        <p:guide orient="horz" pos="1008"/>
        <p:guide orient="horz" pos="116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1"/>
        <p:guide pos="3695"/>
        <p:guide pos="437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A027B-B0CD-4987-9CF6-ADD860F64C7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D3EF40-C080-4DF0-8087-68978B4C2942}">
      <dgm:prSet phldrT="[Text]"/>
      <dgm:spPr/>
      <dgm:t>
        <a:bodyPr/>
        <a:lstStyle/>
        <a:p>
          <a:r>
            <a:rPr lang="cs-CZ" dirty="0" err="1"/>
            <a:t>Principle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freedom</a:t>
          </a:r>
          <a:r>
            <a:rPr lang="cs-CZ" dirty="0"/>
            <a:t> </a:t>
          </a:r>
          <a:r>
            <a:rPr lang="cs-CZ" dirty="0" err="1"/>
            <a:t>and</a:t>
          </a:r>
          <a:r>
            <a:rPr lang="cs-CZ" dirty="0"/>
            <a:t> </a:t>
          </a:r>
          <a:r>
            <a:rPr lang="cs-CZ" dirty="0" err="1"/>
            <a:t>authonomy</a:t>
          </a:r>
          <a:endParaRPr lang="cs-CZ" dirty="0"/>
        </a:p>
      </dgm:t>
    </dgm:pt>
    <dgm:pt modelId="{39FA43DE-CC45-4072-9A6C-458B31BB767C}" type="parTrans" cxnId="{BF51E7A0-F3B1-44A2-B0E1-5564AA1988B1}">
      <dgm:prSet/>
      <dgm:spPr/>
      <dgm:t>
        <a:bodyPr/>
        <a:lstStyle/>
        <a:p>
          <a:endParaRPr lang="cs-CZ"/>
        </a:p>
      </dgm:t>
    </dgm:pt>
    <dgm:pt modelId="{273A2966-DAC0-4A70-B0EB-DC63FCD6C685}" type="sibTrans" cxnId="{BF51E7A0-F3B1-44A2-B0E1-5564AA1988B1}">
      <dgm:prSet/>
      <dgm:spPr/>
      <dgm:t>
        <a:bodyPr/>
        <a:lstStyle/>
        <a:p>
          <a:endParaRPr lang="cs-CZ"/>
        </a:p>
      </dgm:t>
    </dgm:pt>
    <dgm:pt modelId="{AF7B4AFF-8405-416E-BD5C-D29C1BCC9EC6}">
      <dgm:prSet phldrT="[Text]"/>
      <dgm:spPr/>
      <dgm:t>
        <a:bodyPr/>
        <a:lstStyle/>
        <a:p>
          <a:r>
            <a:rPr lang="cs-CZ" dirty="0" err="1"/>
            <a:t>Working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an</a:t>
          </a:r>
          <a:r>
            <a:rPr lang="cs-CZ" dirty="0"/>
            <a:t> </a:t>
          </a:r>
          <a:r>
            <a:rPr lang="cs-CZ" dirty="0" err="1"/>
            <a:t>error</a:t>
          </a:r>
          <a:endParaRPr lang="cs-CZ" dirty="0"/>
        </a:p>
      </dgm:t>
    </dgm:pt>
    <dgm:pt modelId="{FD1DBAC1-CE17-4C07-96F3-D90A1A424691}" type="parTrans" cxnId="{301B2BD2-D171-4B8F-89BB-540260E68B36}">
      <dgm:prSet/>
      <dgm:spPr/>
      <dgm:t>
        <a:bodyPr/>
        <a:lstStyle/>
        <a:p>
          <a:endParaRPr lang="cs-CZ"/>
        </a:p>
      </dgm:t>
    </dgm:pt>
    <dgm:pt modelId="{C46D9DE7-331B-413A-A5C3-5AC0920DCC9C}" type="sibTrans" cxnId="{301B2BD2-D171-4B8F-89BB-540260E68B36}">
      <dgm:prSet/>
      <dgm:spPr/>
      <dgm:t>
        <a:bodyPr/>
        <a:lstStyle/>
        <a:p>
          <a:endParaRPr lang="cs-CZ"/>
        </a:p>
      </dgm:t>
    </dgm:pt>
    <dgm:pt modelId="{60DECCD7-D1F8-4727-B6E4-A707588E47FC}">
      <dgm:prSet phldrT="[Text]"/>
      <dgm:spPr/>
      <dgm:t>
        <a:bodyPr/>
        <a:lstStyle/>
        <a:p>
          <a:r>
            <a:rPr lang="cs-CZ" dirty="0" err="1"/>
            <a:t>Principle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social</a:t>
          </a:r>
          <a:r>
            <a:rPr lang="cs-CZ" dirty="0"/>
            <a:t> </a:t>
          </a:r>
          <a:r>
            <a:rPr lang="cs-CZ" dirty="0" err="1"/>
            <a:t>education</a:t>
          </a:r>
          <a:endParaRPr lang="cs-CZ" dirty="0"/>
        </a:p>
      </dgm:t>
    </dgm:pt>
    <dgm:pt modelId="{B5A2D016-EDFE-4BDF-B62C-4C319FC00205}" type="parTrans" cxnId="{7379C142-88E6-4764-8662-E892282BFB44}">
      <dgm:prSet/>
      <dgm:spPr/>
      <dgm:t>
        <a:bodyPr/>
        <a:lstStyle/>
        <a:p>
          <a:endParaRPr lang="cs-CZ"/>
        </a:p>
      </dgm:t>
    </dgm:pt>
    <dgm:pt modelId="{ED9B3BAF-83EA-4C8E-BB67-ABC949520F9F}" type="sibTrans" cxnId="{7379C142-88E6-4764-8662-E892282BFB44}">
      <dgm:prSet/>
      <dgm:spPr/>
      <dgm:t>
        <a:bodyPr/>
        <a:lstStyle/>
        <a:p>
          <a:endParaRPr lang="cs-CZ"/>
        </a:p>
      </dgm:t>
    </dgm:pt>
    <dgm:pt modelId="{D3E3AC4E-737F-4BA0-84AB-E45DE97E6A3E}">
      <dgm:prSet phldrT="[Text]"/>
      <dgm:spPr/>
      <dgm:t>
        <a:bodyPr/>
        <a:lstStyle/>
        <a:p>
          <a:r>
            <a:rPr lang="cs-CZ" dirty="0" err="1"/>
            <a:t>Principle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normalization</a:t>
          </a:r>
          <a:endParaRPr lang="cs-CZ" dirty="0"/>
        </a:p>
      </dgm:t>
    </dgm:pt>
    <dgm:pt modelId="{75611F5D-B93B-46A8-997D-B572346EF238}" type="parTrans" cxnId="{02089991-A11B-4911-BC00-71AEA3529C8C}">
      <dgm:prSet/>
      <dgm:spPr/>
      <dgm:t>
        <a:bodyPr/>
        <a:lstStyle/>
        <a:p>
          <a:endParaRPr lang="cs-CZ"/>
        </a:p>
      </dgm:t>
    </dgm:pt>
    <dgm:pt modelId="{786D6274-4F80-4902-B7E8-82A75BF967A4}" type="sibTrans" cxnId="{02089991-A11B-4911-BC00-71AEA3529C8C}">
      <dgm:prSet/>
      <dgm:spPr/>
      <dgm:t>
        <a:bodyPr/>
        <a:lstStyle/>
        <a:p>
          <a:endParaRPr lang="cs-CZ"/>
        </a:p>
      </dgm:t>
    </dgm:pt>
    <dgm:pt modelId="{92A14F54-E6AF-4AC3-AE43-8D934287BE0A}">
      <dgm:prSet phldrT="[Text]"/>
      <dgm:spPr/>
      <dgm:t>
        <a:bodyPr/>
        <a:lstStyle/>
        <a:p>
          <a:r>
            <a:rPr lang="cs-CZ" dirty="0" err="1"/>
            <a:t>Principle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movement</a:t>
          </a:r>
          <a:endParaRPr lang="cs-CZ" dirty="0"/>
        </a:p>
      </dgm:t>
    </dgm:pt>
    <dgm:pt modelId="{3F6045B3-1CD8-4CFD-9ED4-93A5FCA7FD5A}" type="parTrans" cxnId="{77BF62A1-614C-4B6A-8479-EB63EF3FCECE}">
      <dgm:prSet/>
      <dgm:spPr/>
      <dgm:t>
        <a:bodyPr/>
        <a:lstStyle/>
        <a:p>
          <a:endParaRPr lang="cs-CZ"/>
        </a:p>
      </dgm:t>
    </dgm:pt>
    <dgm:pt modelId="{296E94E6-EDD2-490A-9257-A3137012291A}" type="sibTrans" cxnId="{77BF62A1-614C-4B6A-8479-EB63EF3FCECE}">
      <dgm:prSet/>
      <dgm:spPr/>
      <dgm:t>
        <a:bodyPr/>
        <a:lstStyle/>
        <a:p>
          <a:endParaRPr lang="cs-CZ"/>
        </a:p>
      </dgm:t>
    </dgm:pt>
    <dgm:pt modelId="{896A3214-CB27-4255-9638-BFC3937C82BE}">
      <dgm:prSet/>
      <dgm:spPr/>
      <dgm:t>
        <a:bodyPr/>
        <a:lstStyle/>
        <a:p>
          <a:r>
            <a:rPr lang="cs-CZ" dirty="0" err="1"/>
            <a:t>Principle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silence </a:t>
          </a:r>
          <a:r>
            <a:rPr lang="cs-CZ" dirty="0" err="1"/>
            <a:t>and</a:t>
          </a:r>
          <a:r>
            <a:rPr lang="cs-CZ" dirty="0"/>
            <a:t> </a:t>
          </a:r>
          <a:r>
            <a:rPr lang="cs-CZ" dirty="0" err="1"/>
            <a:t>peace</a:t>
          </a:r>
          <a:endParaRPr lang="cs-CZ" dirty="0"/>
        </a:p>
      </dgm:t>
    </dgm:pt>
    <dgm:pt modelId="{2BA78F4D-6180-425C-B2BD-3EEFFBF06D39}" type="parTrans" cxnId="{A9F1DA0F-4209-494A-83D9-8F39DAC19CC3}">
      <dgm:prSet/>
      <dgm:spPr/>
      <dgm:t>
        <a:bodyPr/>
        <a:lstStyle/>
        <a:p>
          <a:endParaRPr lang="cs-CZ"/>
        </a:p>
      </dgm:t>
    </dgm:pt>
    <dgm:pt modelId="{34BA4821-1664-480A-8CE2-ADB4EE9D3D98}" type="sibTrans" cxnId="{A9F1DA0F-4209-494A-83D9-8F39DAC19CC3}">
      <dgm:prSet/>
      <dgm:spPr/>
      <dgm:t>
        <a:bodyPr/>
        <a:lstStyle/>
        <a:p>
          <a:endParaRPr lang="cs-CZ"/>
        </a:p>
      </dgm:t>
    </dgm:pt>
    <dgm:pt modelId="{BC77D94A-FF9A-425E-9AF8-882B35A3CE47}">
      <dgm:prSet/>
      <dgm:spPr/>
      <dgm:t>
        <a:bodyPr/>
        <a:lstStyle/>
        <a:p>
          <a:r>
            <a:rPr lang="cs-CZ" dirty="0" err="1"/>
            <a:t>Principle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leadership</a:t>
          </a:r>
          <a:endParaRPr lang="cs-CZ" dirty="0"/>
        </a:p>
      </dgm:t>
    </dgm:pt>
    <dgm:pt modelId="{52E2B3C0-2A34-4025-85C3-695739CFF10A}" type="parTrans" cxnId="{A784F9D4-D674-408A-954B-ADC8285014B8}">
      <dgm:prSet/>
      <dgm:spPr/>
      <dgm:t>
        <a:bodyPr/>
        <a:lstStyle/>
        <a:p>
          <a:endParaRPr lang="cs-CZ"/>
        </a:p>
      </dgm:t>
    </dgm:pt>
    <dgm:pt modelId="{BFCD23D1-3071-4728-B595-A432E99D8EBB}" type="sibTrans" cxnId="{A784F9D4-D674-408A-954B-ADC8285014B8}">
      <dgm:prSet/>
      <dgm:spPr/>
      <dgm:t>
        <a:bodyPr/>
        <a:lstStyle/>
        <a:p>
          <a:endParaRPr lang="cs-CZ"/>
        </a:p>
      </dgm:t>
    </dgm:pt>
    <dgm:pt modelId="{F3A8062B-15AA-459F-8FC9-BCC607A4C30D}">
      <dgm:prSet/>
      <dgm:spPr/>
      <dgm:t>
        <a:bodyPr/>
        <a:lstStyle/>
        <a:p>
          <a:r>
            <a:rPr lang="cs-CZ" dirty="0" err="1"/>
            <a:t>Principle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age</a:t>
          </a:r>
          <a:r>
            <a:rPr lang="cs-CZ" dirty="0"/>
            <a:t> heterogenity</a:t>
          </a:r>
        </a:p>
      </dgm:t>
    </dgm:pt>
    <dgm:pt modelId="{D47F0F65-B957-4C6A-AD22-3CA94C29433F}" type="parTrans" cxnId="{B313D32A-78C0-453F-A7BE-BF6AAC7B6EAF}">
      <dgm:prSet/>
      <dgm:spPr/>
      <dgm:t>
        <a:bodyPr/>
        <a:lstStyle/>
        <a:p>
          <a:endParaRPr lang="cs-CZ"/>
        </a:p>
      </dgm:t>
    </dgm:pt>
    <dgm:pt modelId="{476A5860-44C4-47D3-9D5A-6F7ACDE81DFC}" type="sibTrans" cxnId="{B313D32A-78C0-453F-A7BE-BF6AAC7B6EAF}">
      <dgm:prSet/>
      <dgm:spPr/>
      <dgm:t>
        <a:bodyPr/>
        <a:lstStyle/>
        <a:p>
          <a:endParaRPr lang="cs-CZ"/>
        </a:p>
      </dgm:t>
    </dgm:pt>
    <dgm:pt modelId="{AE3E7C2D-479A-463D-91BE-FB27DC4FFA22}" type="pres">
      <dgm:prSet presAssocID="{FE6A027B-B0CD-4987-9CF6-ADD860F64C76}" presName="cycle" presStyleCnt="0">
        <dgm:presLayoutVars>
          <dgm:dir/>
          <dgm:resizeHandles val="exact"/>
        </dgm:presLayoutVars>
      </dgm:prSet>
      <dgm:spPr/>
    </dgm:pt>
    <dgm:pt modelId="{0685BDFA-6AFE-42F5-8029-3654D7AB1733}" type="pres">
      <dgm:prSet presAssocID="{A2D3EF40-C080-4DF0-8087-68978B4C2942}" presName="node" presStyleLbl="node1" presStyleIdx="0" presStyleCnt="8" custScaleX="168376" custScaleY="151446" custRadScaleRad="94502" custRadScaleInc="-10370">
        <dgm:presLayoutVars>
          <dgm:bulletEnabled val="1"/>
        </dgm:presLayoutVars>
      </dgm:prSet>
      <dgm:spPr>
        <a:prstGeom prst="ellipse">
          <a:avLst/>
        </a:prstGeom>
      </dgm:spPr>
    </dgm:pt>
    <dgm:pt modelId="{950B0673-BD95-48ED-9556-F30BD0C78184}" type="pres">
      <dgm:prSet presAssocID="{A2D3EF40-C080-4DF0-8087-68978B4C2942}" presName="spNode" presStyleCnt="0"/>
      <dgm:spPr/>
    </dgm:pt>
    <dgm:pt modelId="{C130F07D-59EC-49BA-A35F-0A1D09145780}" type="pres">
      <dgm:prSet presAssocID="{273A2966-DAC0-4A70-B0EB-DC63FCD6C685}" presName="sibTrans" presStyleLbl="sibTrans1D1" presStyleIdx="0" presStyleCnt="8"/>
      <dgm:spPr/>
    </dgm:pt>
    <dgm:pt modelId="{F62B9584-FEAE-4ADA-BFEB-50AD5E401D2A}" type="pres">
      <dgm:prSet presAssocID="{896A3214-CB27-4255-9638-BFC3937C82BE}" presName="node" presStyleLbl="node1" presStyleIdx="1" presStyleCnt="8" custScaleX="150787" custScaleY="141118" custRadScaleRad="107539" custRadScaleInc="92787">
        <dgm:presLayoutVars>
          <dgm:bulletEnabled val="1"/>
        </dgm:presLayoutVars>
      </dgm:prSet>
      <dgm:spPr>
        <a:prstGeom prst="ellipse">
          <a:avLst/>
        </a:prstGeom>
      </dgm:spPr>
    </dgm:pt>
    <dgm:pt modelId="{B5865C06-3731-44C5-81B5-EE3FE81C7CBA}" type="pres">
      <dgm:prSet presAssocID="{896A3214-CB27-4255-9638-BFC3937C82BE}" presName="spNode" presStyleCnt="0"/>
      <dgm:spPr/>
    </dgm:pt>
    <dgm:pt modelId="{8C6D4C21-6B25-4718-A534-E043EBC00C26}" type="pres">
      <dgm:prSet presAssocID="{34BA4821-1664-480A-8CE2-ADB4EE9D3D98}" presName="sibTrans" presStyleLbl="sibTrans1D1" presStyleIdx="1" presStyleCnt="8"/>
      <dgm:spPr/>
    </dgm:pt>
    <dgm:pt modelId="{6D777F02-9E66-4E49-93B4-D5ABB7F9D82D}" type="pres">
      <dgm:prSet presAssocID="{BC77D94A-FF9A-425E-9AF8-882B35A3CE47}" presName="node" presStyleLbl="node1" presStyleIdx="2" presStyleCnt="8" custScaleX="166839" custScaleY="182446" custRadScaleRad="141525" custRadScaleInc="1213">
        <dgm:presLayoutVars>
          <dgm:bulletEnabled val="1"/>
        </dgm:presLayoutVars>
      </dgm:prSet>
      <dgm:spPr>
        <a:prstGeom prst="ellipse">
          <a:avLst/>
        </a:prstGeom>
      </dgm:spPr>
    </dgm:pt>
    <dgm:pt modelId="{79A3F84F-FBF6-4092-B190-EF9C5254A0F1}" type="pres">
      <dgm:prSet presAssocID="{BC77D94A-FF9A-425E-9AF8-882B35A3CE47}" presName="spNode" presStyleCnt="0"/>
      <dgm:spPr/>
    </dgm:pt>
    <dgm:pt modelId="{2B978774-3C5E-4BC6-89B8-BB4CEF346971}" type="pres">
      <dgm:prSet presAssocID="{BFCD23D1-3071-4728-B595-A432E99D8EBB}" presName="sibTrans" presStyleLbl="sibTrans1D1" presStyleIdx="2" presStyleCnt="8"/>
      <dgm:spPr/>
    </dgm:pt>
    <dgm:pt modelId="{61E85599-BC61-4548-930C-D03DE61D7707}" type="pres">
      <dgm:prSet presAssocID="{AF7B4AFF-8405-416E-BD5C-D29C1BCC9EC6}" presName="node" presStyleLbl="node1" presStyleIdx="3" presStyleCnt="8" custScaleX="162772" custScaleY="145936" custRadScaleRad="113174" custRadScaleInc="-71403">
        <dgm:presLayoutVars>
          <dgm:bulletEnabled val="1"/>
        </dgm:presLayoutVars>
      </dgm:prSet>
      <dgm:spPr>
        <a:prstGeom prst="ellipse">
          <a:avLst/>
        </a:prstGeom>
      </dgm:spPr>
    </dgm:pt>
    <dgm:pt modelId="{6C67CEA1-E831-4790-807E-A5221E13DB55}" type="pres">
      <dgm:prSet presAssocID="{AF7B4AFF-8405-416E-BD5C-D29C1BCC9EC6}" presName="spNode" presStyleCnt="0"/>
      <dgm:spPr/>
    </dgm:pt>
    <dgm:pt modelId="{D55AE963-AE8B-4D6E-8411-9B092BC9F39D}" type="pres">
      <dgm:prSet presAssocID="{C46D9DE7-331B-413A-A5C3-5AC0920DCC9C}" presName="sibTrans" presStyleLbl="sibTrans1D1" presStyleIdx="3" presStyleCnt="8"/>
      <dgm:spPr/>
    </dgm:pt>
    <dgm:pt modelId="{111E975C-C941-4170-8D10-D31335731B17}" type="pres">
      <dgm:prSet presAssocID="{60DECCD7-D1F8-4727-B6E4-A707588E47FC}" presName="node" presStyleLbl="node1" presStyleIdx="4" presStyleCnt="8" custScaleX="161723" custScaleY="126672" custRadScaleRad="94472" custRadScaleInc="-4100">
        <dgm:presLayoutVars>
          <dgm:bulletEnabled val="1"/>
        </dgm:presLayoutVars>
      </dgm:prSet>
      <dgm:spPr>
        <a:prstGeom prst="ellipse">
          <a:avLst/>
        </a:prstGeom>
      </dgm:spPr>
    </dgm:pt>
    <dgm:pt modelId="{BA77D302-0A0A-40F2-B684-A6E2670675D5}" type="pres">
      <dgm:prSet presAssocID="{60DECCD7-D1F8-4727-B6E4-A707588E47FC}" presName="spNode" presStyleCnt="0"/>
      <dgm:spPr/>
    </dgm:pt>
    <dgm:pt modelId="{297AEA3D-272B-437E-AAD0-9AFC1C501082}" type="pres">
      <dgm:prSet presAssocID="{ED9B3BAF-83EA-4C8E-BB67-ABC949520F9F}" presName="sibTrans" presStyleLbl="sibTrans1D1" presStyleIdx="4" presStyleCnt="8"/>
      <dgm:spPr/>
    </dgm:pt>
    <dgm:pt modelId="{58C5AD1E-C67F-4BB5-B761-D325D8FEEE53}" type="pres">
      <dgm:prSet presAssocID="{D3E3AC4E-737F-4BA0-84AB-E45DE97E6A3E}" presName="node" presStyleLbl="node1" presStyleIdx="5" presStyleCnt="8" custScaleX="164841" custScaleY="140348" custRadScaleRad="109358" custRadScaleInc="64832">
        <dgm:presLayoutVars>
          <dgm:bulletEnabled val="1"/>
        </dgm:presLayoutVars>
      </dgm:prSet>
      <dgm:spPr>
        <a:prstGeom prst="ellipse">
          <a:avLst/>
        </a:prstGeom>
      </dgm:spPr>
    </dgm:pt>
    <dgm:pt modelId="{B22565AA-8E60-47A2-968D-FA51E15CCBDE}" type="pres">
      <dgm:prSet presAssocID="{D3E3AC4E-737F-4BA0-84AB-E45DE97E6A3E}" presName="spNode" presStyleCnt="0"/>
      <dgm:spPr/>
    </dgm:pt>
    <dgm:pt modelId="{E78B6006-3595-4B3E-A41C-E089FBA50392}" type="pres">
      <dgm:prSet presAssocID="{786D6274-4F80-4902-B7E8-82A75BF967A4}" presName="sibTrans" presStyleLbl="sibTrans1D1" presStyleIdx="5" presStyleCnt="8"/>
      <dgm:spPr/>
    </dgm:pt>
    <dgm:pt modelId="{210942EC-D761-4C28-8C11-8296D6754DE2}" type="pres">
      <dgm:prSet presAssocID="{F3A8062B-15AA-459F-8FC9-BCC607A4C30D}" presName="node" presStyleLbl="node1" presStyleIdx="6" presStyleCnt="8" custScaleX="156387" custScaleY="166940" custRadScaleRad="139223" custRadScaleInc="10364">
        <dgm:presLayoutVars>
          <dgm:bulletEnabled val="1"/>
        </dgm:presLayoutVars>
      </dgm:prSet>
      <dgm:spPr>
        <a:prstGeom prst="ellipse">
          <a:avLst/>
        </a:prstGeom>
      </dgm:spPr>
    </dgm:pt>
    <dgm:pt modelId="{98306B81-6789-47B9-80DF-65B052CC9505}" type="pres">
      <dgm:prSet presAssocID="{F3A8062B-15AA-459F-8FC9-BCC607A4C30D}" presName="spNode" presStyleCnt="0"/>
      <dgm:spPr/>
    </dgm:pt>
    <dgm:pt modelId="{7FF652AD-F260-4DCC-9D05-FBA0EFB78495}" type="pres">
      <dgm:prSet presAssocID="{476A5860-44C4-47D3-9D5A-6F7ACDE81DFC}" presName="sibTrans" presStyleLbl="sibTrans1D1" presStyleIdx="6" presStyleCnt="8"/>
      <dgm:spPr/>
    </dgm:pt>
    <dgm:pt modelId="{9CDDBB05-FF1E-4F8C-8B5A-256655941871}" type="pres">
      <dgm:prSet presAssocID="{92A14F54-E6AF-4AC3-AE43-8D934287BE0A}" presName="node" presStyleLbl="node1" presStyleIdx="7" presStyleCnt="8" custScaleX="153989" custScaleY="126756" custRadScaleRad="108271" custRadScaleInc="-85775">
        <dgm:presLayoutVars>
          <dgm:bulletEnabled val="1"/>
        </dgm:presLayoutVars>
      </dgm:prSet>
      <dgm:spPr>
        <a:prstGeom prst="ellipse">
          <a:avLst/>
        </a:prstGeom>
      </dgm:spPr>
    </dgm:pt>
    <dgm:pt modelId="{E824AAA2-79AA-4FCB-B9BD-D405D2856638}" type="pres">
      <dgm:prSet presAssocID="{92A14F54-E6AF-4AC3-AE43-8D934287BE0A}" presName="spNode" presStyleCnt="0"/>
      <dgm:spPr/>
    </dgm:pt>
    <dgm:pt modelId="{63E6C350-1C35-454E-8BA4-F9288128E305}" type="pres">
      <dgm:prSet presAssocID="{296E94E6-EDD2-490A-9257-A3137012291A}" presName="sibTrans" presStyleLbl="sibTrans1D1" presStyleIdx="7" presStyleCnt="8"/>
      <dgm:spPr/>
    </dgm:pt>
  </dgm:ptLst>
  <dgm:cxnLst>
    <dgm:cxn modelId="{A9F1DA0F-4209-494A-83D9-8F39DAC19CC3}" srcId="{FE6A027B-B0CD-4987-9CF6-ADD860F64C76}" destId="{896A3214-CB27-4255-9638-BFC3937C82BE}" srcOrd="1" destOrd="0" parTransId="{2BA78F4D-6180-425C-B2BD-3EEFFBF06D39}" sibTransId="{34BA4821-1664-480A-8CE2-ADB4EE9D3D98}"/>
    <dgm:cxn modelId="{6D123F17-3889-45BF-880F-71A6E589E176}" type="presOf" srcId="{A2D3EF40-C080-4DF0-8087-68978B4C2942}" destId="{0685BDFA-6AFE-42F5-8029-3654D7AB1733}" srcOrd="0" destOrd="0" presId="urn:microsoft.com/office/officeart/2005/8/layout/cycle6"/>
    <dgm:cxn modelId="{CA167325-8C66-44E0-989C-941E540D4B92}" type="presOf" srcId="{34BA4821-1664-480A-8CE2-ADB4EE9D3D98}" destId="{8C6D4C21-6B25-4718-A534-E043EBC00C26}" srcOrd="0" destOrd="0" presId="urn:microsoft.com/office/officeart/2005/8/layout/cycle6"/>
    <dgm:cxn modelId="{B7686228-B699-40C4-AB12-0D3FC85C898C}" type="presOf" srcId="{476A5860-44C4-47D3-9D5A-6F7ACDE81DFC}" destId="{7FF652AD-F260-4DCC-9D05-FBA0EFB78495}" srcOrd="0" destOrd="0" presId="urn:microsoft.com/office/officeart/2005/8/layout/cycle6"/>
    <dgm:cxn modelId="{B313D32A-78C0-453F-A7BE-BF6AAC7B6EAF}" srcId="{FE6A027B-B0CD-4987-9CF6-ADD860F64C76}" destId="{F3A8062B-15AA-459F-8FC9-BCC607A4C30D}" srcOrd="6" destOrd="0" parTransId="{D47F0F65-B957-4C6A-AD22-3CA94C29433F}" sibTransId="{476A5860-44C4-47D3-9D5A-6F7ACDE81DFC}"/>
    <dgm:cxn modelId="{ADB3F83C-8717-48A9-89CE-D732D2DC4F67}" type="presOf" srcId="{296E94E6-EDD2-490A-9257-A3137012291A}" destId="{63E6C350-1C35-454E-8BA4-F9288128E305}" srcOrd="0" destOrd="0" presId="urn:microsoft.com/office/officeart/2005/8/layout/cycle6"/>
    <dgm:cxn modelId="{4A7BA661-0E85-4634-BA0E-F1632E3B3604}" type="presOf" srcId="{896A3214-CB27-4255-9638-BFC3937C82BE}" destId="{F62B9584-FEAE-4ADA-BFEB-50AD5E401D2A}" srcOrd="0" destOrd="0" presId="urn:microsoft.com/office/officeart/2005/8/layout/cycle6"/>
    <dgm:cxn modelId="{FDCDAA41-5384-41EA-8033-0DF988FD8D23}" type="presOf" srcId="{AF7B4AFF-8405-416E-BD5C-D29C1BCC9EC6}" destId="{61E85599-BC61-4548-930C-D03DE61D7707}" srcOrd="0" destOrd="0" presId="urn:microsoft.com/office/officeart/2005/8/layout/cycle6"/>
    <dgm:cxn modelId="{7379C142-88E6-4764-8662-E892282BFB44}" srcId="{FE6A027B-B0CD-4987-9CF6-ADD860F64C76}" destId="{60DECCD7-D1F8-4727-B6E4-A707588E47FC}" srcOrd="4" destOrd="0" parTransId="{B5A2D016-EDFE-4BDF-B62C-4C319FC00205}" sibTransId="{ED9B3BAF-83EA-4C8E-BB67-ABC949520F9F}"/>
    <dgm:cxn modelId="{F70C156C-B238-46A0-A808-EEB3A1BD632C}" type="presOf" srcId="{ED9B3BAF-83EA-4C8E-BB67-ABC949520F9F}" destId="{297AEA3D-272B-437E-AAD0-9AFC1C501082}" srcOrd="0" destOrd="0" presId="urn:microsoft.com/office/officeart/2005/8/layout/cycle6"/>
    <dgm:cxn modelId="{4C614F89-A690-465D-9F63-0A24FD65149F}" type="presOf" srcId="{60DECCD7-D1F8-4727-B6E4-A707588E47FC}" destId="{111E975C-C941-4170-8D10-D31335731B17}" srcOrd="0" destOrd="0" presId="urn:microsoft.com/office/officeart/2005/8/layout/cycle6"/>
    <dgm:cxn modelId="{02089991-A11B-4911-BC00-71AEA3529C8C}" srcId="{FE6A027B-B0CD-4987-9CF6-ADD860F64C76}" destId="{D3E3AC4E-737F-4BA0-84AB-E45DE97E6A3E}" srcOrd="5" destOrd="0" parTransId="{75611F5D-B93B-46A8-997D-B572346EF238}" sibTransId="{786D6274-4F80-4902-B7E8-82A75BF967A4}"/>
    <dgm:cxn modelId="{23E2AE98-8B07-4DAE-BD55-7A483472DF3D}" type="presOf" srcId="{F3A8062B-15AA-459F-8FC9-BCC607A4C30D}" destId="{210942EC-D761-4C28-8C11-8296D6754DE2}" srcOrd="0" destOrd="0" presId="urn:microsoft.com/office/officeart/2005/8/layout/cycle6"/>
    <dgm:cxn modelId="{BF51E7A0-F3B1-44A2-B0E1-5564AA1988B1}" srcId="{FE6A027B-B0CD-4987-9CF6-ADD860F64C76}" destId="{A2D3EF40-C080-4DF0-8087-68978B4C2942}" srcOrd="0" destOrd="0" parTransId="{39FA43DE-CC45-4072-9A6C-458B31BB767C}" sibTransId="{273A2966-DAC0-4A70-B0EB-DC63FCD6C685}"/>
    <dgm:cxn modelId="{77BF62A1-614C-4B6A-8479-EB63EF3FCECE}" srcId="{FE6A027B-B0CD-4987-9CF6-ADD860F64C76}" destId="{92A14F54-E6AF-4AC3-AE43-8D934287BE0A}" srcOrd="7" destOrd="0" parTransId="{3F6045B3-1CD8-4CFD-9ED4-93A5FCA7FD5A}" sibTransId="{296E94E6-EDD2-490A-9257-A3137012291A}"/>
    <dgm:cxn modelId="{9EE299AE-BEA5-4967-8368-D385A9351F6D}" type="presOf" srcId="{BFCD23D1-3071-4728-B595-A432E99D8EBB}" destId="{2B978774-3C5E-4BC6-89B8-BB4CEF346971}" srcOrd="0" destOrd="0" presId="urn:microsoft.com/office/officeart/2005/8/layout/cycle6"/>
    <dgm:cxn modelId="{BE950ACE-D2C5-45F4-B85E-A8374D5E0607}" type="presOf" srcId="{FE6A027B-B0CD-4987-9CF6-ADD860F64C76}" destId="{AE3E7C2D-479A-463D-91BE-FB27DC4FFA22}" srcOrd="0" destOrd="0" presId="urn:microsoft.com/office/officeart/2005/8/layout/cycle6"/>
    <dgm:cxn modelId="{301B2BD2-D171-4B8F-89BB-540260E68B36}" srcId="{FE6A027B-B0CD-4987-9CF6-ADD860F64C76}" destId="{AF7B4AFF-8405-416E-BD5C-D29C1BCC9EC6}" srcOrd="3" destOrd="0" parTransId="{FD1DBAC1-CE17-4C07-96F3-D90A1A424691}" sibTransId="{C46D9DE7-331B-413A-A5C3-5AC0920DCC9C}"/>
    <dgm:cxn modelId="{A784F9D4-D674-408A-954B-ADC8285014B8}" srcId="{FE6A027B-B0CD-4987-9CF6-ADD860F64C76}" destId="{BC77D94A-FF9A-425E-9AF8-882B35A3CE47}" srcOrd="2" destOrd="0" parTransId="{52E2B3C0-2A34-4025-85C3-695739CFF10A}" sibTransId="{BFCD23D1-3071-4728-B595-A432E99D8EBB}"/>
    <dgm:cxn modelId="{A6D2B8DA-EA8F-4ECD-8F74-F2097C80CF11}" type="presOf" srcId="{92A14F54-E6AF-4AC3-AE43-8D934287BE0A}" destId="{9CDDBB05-FF1E-4F8C-8B5A-256655941871}" srcOrd="0" destOrd="0" presId="urn:microsoft.com/office/officeart/2005/8/layout/cycle6"/>
    <dgm:cxn modelId="{01C9EEDD-FACA-492A-B887-734D28CED499}" type="presOf" srcId="{786D6274-4F80-4902-B7E8-82A75BF967A4}" destId="{E78B6006-3595-4B3E-A41C-E089FBA50392}" srcOrd="0" destOrd="0" presId="urn:microsoft.com/office/officeart/2005/8/layout/cycle6"/>
    <dgm:cxn modelId="{5F9B7AE0-F36D-48CA-BE2F-1AF8E128D790}" type="presOf" srcId="{BC77D94A-FF9A-425E-9AF8-882B35A3CE47}" destId="{6D777F02-9E66-4E49-93B4-D5ABB7F9D82D}" srcOrd="0" destOrd="0" presId="urn:microsoft.com/office/officeart/2005/8/layout/cycle6"/>
    <dgm:cxn modelId="{142522E6-A7E3-4719-ADE5-B12B0F7EE35F}" type="presOf" srcId="{273A2966-DAC0-4A70-B0EB-DC63FCD6C685}" destId="{C130F07D-59EC-49BA-A35F-0A1D09145780}" srcOrd="0" destOrd="0" presId="urn:microsoft.com/office/officeart/2005/8/layout/cycle6"/>
    <dgm:cxn modelId="{CE9309EF-7E04-4E52-8156-144A8BBBD4E0}" type="presOf" srcId="{C46D9DE7-331B-413A-A5C3-5AC0920DCC9C}" destId="{D55AE963-AE8B-4D6E-8411-9B092BC9F39D}" srcOrd="0" destOrd="0" presId="urn:microsoft.com/office/officeart/2005/8/layout/cycle6"/>
    <dgm:cxn modelId="{709D0DFF-298C-47D5-9802-72B794E77C8B}" type="presOf" srcId="{D3E3AC4E-737F-4BA0-84AB-E45DE97E6A3E}" destId="{58C5AD1E-C67F-4BB5-B761-D325D8FEEE53}" srcOrd="0" destOrd="0" presId="urn:microsoft.com/office/officeart/2005/8/layout/cycle6"/>
    <dgm:cxn modelId="{E0B55B78-BE37-4650-B7D0-AA8EA6811134}" type="presParOf" srcId="{AE3E7C2D-479A-463D-91BE-FB27DC4FFA22}" destId="{0685BDFA-6AFE-42F5-8029-3654D7AB1733}" srcOrd="0" destOrd="0" presId="urn:microsoft.com/office/officeart/2005/8/layout/cycle6"/>
    <dgm:cxn modelId="{D344EBEF-D9ED-45FE-A7B2-C0FEC6002684}" type="presParOf" srcId="{AE3E7C2D-479A-463D-91BE-FB27DC4FFA22}" destId="{950B0673-BD95-48ED-9556-F30BD0C78184}" srcOrd="1" destOrd="0" presId="urn:microsoft.com/office/officeart/2005/8/layout/cycle6"/>
    <dgm:cxn modelId="{F96B2A26-B959-49E9-A684-CB3876384BD8}" type="presParOf" srcId="{AE3E7C2D-479A-463D-91BE-FB27DC4FFA22}" destId="{C130F07D-59EC-49BA-A35F-0A1D09145780}" srcOrd="2" destOrd="0" presId="urn:microsoft.com/office/officeart/2005/8/layout/cycle6"/>
    <dgm:cxn modelId="{D7AF19D5-9C13-4AF6-A41D-6C618C454215}" type="presParOf" srcId="{AE3E7C2D-479A-463D-91BE-FB27DC4FFA22}" destId="{F62B9584-FEAE-4ADA-BFEB-50AD5E401D2A}" srcOrd="3" destOrd="0" presId="urn:microsoft.com/office/officeart/2005/8/layout/cycle6"/>
    <dgm:cxn modelId="{3093005A-4333-4D45-B327-D685B98F7115}" type="presParOf" srcId="{AE3E7C2D-479A-463D-91BE-FB27DC4FFA22}" destId="{B5865C06-3731-44C5-81B5-EE3FE81C7CBA}" srcOrd="4" destOrd="0" presId="urn:microsoft.com/office/officeart/2005/8/layout/cycle6"/>
    <dgm:cxn modelId="{A8BA2793-2A21-4DB1-9B94-DF9CAF7C0AD0}" type="presParOf" srcId="{AE3E7C2D-479A-463D-91BE-FB27DC4FFA22}" destId="{8C6D4C21-6B25-4718-A534-E043EBC00C26}" srcOrd="5" destOrd="0" presId="urn:microsoft.com/office/officeart/2005/8/layout/cycle6"/>
    <dgm:cxn modelId="{CCD1E481-4388-42F0-A2A2-5F789B9C523C}" type="presParOf" srcId="{AE3E7C2D-479A-463D-91BE-FB27DC4FFA22}" destId="{6D777F02-9E66-4E49-93B4-D5ABB7F9D82D}" srcOrd="6" destOrd="0" presId="urn:microsoft.com/office/officeart/2005/8/layout/cycle6"/>
    <dgm:cxn modelId="{2C1FA5D0-B9CE-4059-BB23-CCC92D7606EF}" type="presParOf" srcId="{AE3E7C2D-479A-463D-91BE-FB27DC4FFA22}" destId="{79A3F84F-FBF6-4092-B190-EF9C5254A0F1}" srcOrd="7" destOrd="0" presId="urn:microsoft.com/office/officeart/2005/8/layout/cycle6"/>
    <dgm:cxn modelId="{30F52CA7-FFB0-4A6C-995E-A91EDD1B9643}" type="presParOf" srcId="{AE3E7C2D-479A-463D-91BE-FB27DC4FFA22}" destId="{2B978774-3C5E-4BC6-89B8-BB4CEF346971}" srcOrd="8" destOrd="0" presId="urn:microsoft.com/office/officeart/2005/8/layout/cycle6"/>
    <dgm:cxn modelId="{FFD33CF9-BB33-4610-ADAD-EEC0D6B5C96E}" type="presParOf" srcId="{AE3E7C2D-479A-463D-91BE-FB27DC4FFA22}" destId="{61E85599-BC61-4548-930C-D03DE61D7707}" srcOrd="9" destOrd="0" presId="urn:microsoft.com/office/officeart/2005/8/layout/cycle6"/>
    <dgm:cxn modelId="{36A8C608-9B2C-4393-A2E0-FA3A0933F512}" type="presParOf" srcId="{AE3E7C2D-479A-463D-91BE-FB27DC4FFA22}" destId="{6C67CEA1-E831-4790-807E-A5221E13DB55}" srcOrd="10" destOrd="0" presId="urn:microsoft.com/office/officeart/2005/8/layout/cycle6"/>
    <dgm:cxn modelId="{548F4BE8-D41E-453F-BDEA-D85EF06169F0}" type="presParOf" srcId="{AE3E7C2D-479A-463D-91BE-FB27DC4FFA22}" destId="{D55AE963-AE8B-4D6E-8411-9B092BC9F39D}" srcOrd="11" destOrd="0" presId="urn:microsoft.com/office/officeart/2005/8/layout/cycle6"/>
    <dgm:cxn modelId="{A5B95179-272F-4A1C-9711-8B116E472D87}" type="presParOf" srcId="{AE3E7C2D-479A-463D-91BE-FB27DC4FFA22}" destId="{111E975C-C941-4170-8D10-D31335731B17}" srcOrd="12" destOrd="0" presId="urn:microsoft.com/office/officeart/2005/8/layout/cycle6"/>
    <dgm:cxn modelId="{442C4A20-85DF-4AF9-B9A9-A071C4B1423B}" type="presParOf" srcId="{AE3E7C2D-479A-463D-91BE-FB27DC4FFA22}" destId="{BA77D302-0A0A-40F2-B684-A6E2670675D5}" srcOrd="13" destOrd="0" presId="urn:microsoft.com/office/officeart/2005/8/layout/cycle6"/>
    <dgm:cxn modelId="{ABDA66BB-9EE8-4740-8A5A-0AA6FA55EDF1}" type="presParOf" srcId="{AE3E7C2D-479A-463D-91BE-FB27DC4FFA22}" destId="{297AEA3D-272B-437E-AAD0-9AFC1C501082}" srcOrd="14" destOrd="0" presId="urn:microsoft.com/office/officeart/2005/8/layout/cycle6"/>
    <dgm:cxn modelId="{2A0117ED-BF92-482A-8B4B-B44F28E99B51}" type="presParOf" srcId="{AE3E7C2D-479A-463D-91BE-FB27DC4FFA22}" destId="{58C5AD1E-C67F-4BB5-B761-D325D8FEEE53}" srcOrd="15" destOrd="0" presId="urn:microsoft.com/office/officeart/2005/8/layout/cycle6"/>
    <dgm:cxn modelId="{3F5054B5-FAF8-4A79-8104-9DC401DCD136}" type="presParOf" srcId="{AE3E7C2D-479A-463D-91BE-FB27DC4FFA22}" destId="{B22565AA-8E60-47A2-968D-FA51E15CCBDE}" srcOrd="16" destOrd="0" presId="urn:microsoft.com/office/officeart/2005/8/layout/cycle6"/>
    <dgm:cxn modelId="{F1317FE0-67D8-4421-8A81-7902F4C295D9}" type="presParOf" srcId="{AE3E7C2D-479A-463D-91BE-FB27DC4FFA22}" destId="{E78B6006-3595-4B3E-A41C-E089FBA50392}" srcOrd="17" destOrd="0" presId="urn:microsoft.com/office/officeart/2005/8/layout/cycle6"/>
    <dgm:cxn modelId="{2F588B31-39E3-4B25-B724-DA3DDD2522F3}" type="presParOf" srcId="{AE3E7C2D-479A-463D-91BE-FB27DC4FFA22}" destId="{210942EC-D761-4C28-8C11-8296D6754DE2}" srcOrd="18" destOrd="0" presId="urn:microsoft.com/office/officeart/2005/8/layout/cycle6"/>
    <dgm:cxn modelId="{BB856F0C-240D-44F8-AD7F-7A7672FD517B}" type="presParOf" srcId="{AE3E7C2D-479A-463D-91BE-FB27DC4FFA22}" destId="{98306B81-6789-47B9-80DF-65B052CC9505}" srcOrd="19" destOrd="0" presId="urn:microsoft.com/office/officeart/2005/8/layout/cycle6"/>
    <dgm:cxn modelId="{68017050-7ED8-4AD0-BAAD-9284507F73DE}" type="presParOf" srcId="{AE3E7C2D-479A-463D-91BE-FB27DC4FFA22}" destId="{7FF652AD-F260-4DCC-9D05-FBA0EFB78495}" srcOrd="20" destOrd="0" presId="urn:microsoft.com/office/officeart/2005/8/layout/cycle6"/>
    <dgm:cxn modelId="{BF1818AD-5719-4838-A260-A37EF50DC2E0}" type="presParOf" srcId="{AE3E7C2D-479A-463D-91BE-FB27DC4FFA22}" destId="{9CDDBB05-FF1E-4F8C-8B5A-256655941871}" srcOrd="21" destOrd="0" presId="urn:microsoft.com/office/officeart/2005/8/layout/cycle6"/>
    <dgm:cxn modelId="{57AEB077-FC7C-4750-BA64-ECD9B91D9894}" type="presParOf" srcId="{AE3E7C2D-479A-463D-91BE-FB27DC4FFA22}" destId="{E824AAA2-79AA-4FCB-B9BD-D405D2856638}" srcOrd="22" destOrd="0" presId="urn:microsoft.com/office/officeart/2005/8/layout/cycle6"/>
    <dgm:cxn modelId="{7E8605BB-4F54-4D18-B561-5162C3121C10}" type="presParOf" srcId="{AE3E7C2D-479A-463D-91BE-FB27DC4FFA22}" destId="{63E6C350-1C35-454E-8BA4-F9288128E30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5BDFA-6AFE-42F5-8029-3654D7AB1733}">
      <dsp:nvSpPr>
        <dsp:cNvPr id="0" name=""/>
        <dsp:cNvSpPr/>
      </dsp:nvSpPr>
      <dsp:spPr>
        <a:xfrm>
          <a:off x="4865567" y="211"/>
          <a:ext cx="2234688" cy="1306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Principle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freedom</a:t>
          </a:r>
          <a:r>
            <a:rPr lang="cs-CZ" sz="1500" kern="1200" dirty="0"/>
            <a:t> </a:t>
          </a:r>
          <a:r>
            <a:rPr lang="cs-CZ" sz="1500" kern="1200" dirty="0" err="1"/>
            <a:t>and</a:t>
          </a:r>
          <a:r>
            <a:rPr lang="cs-CZ" sz="1500" kern="1200" dirty="0"/>
            <a:t> </a:t>
          </a:r>
          <a:r>
            <a:rPr lang="cs-CZ" sz="1500" kern="1200" dirty="0" err="1"/>
            <a:t>authonomy</a:t>
          </a:r>
          <a:endParaRPr lang="cs-CZ" sz="1500" kern="1200" dirty="0"/>
        </a:p>
      </dsp:txBody>
      <dsp:txXfrm>
        <a:off x="5192829" y="191543"/>
        <a:ext cx="1580164" cy="923831"/>
      </dsp:txXfrm>
    </dsp:sp>
    <dsp:sp modelId="{C130F07D-59EC-49BA-A35F-0A1D09145780}">
      <dsp:nvSpPr>
        <dsp:cNvPr id="0" name=""/>
        <dsp:cNvSpPr/>
      </dsp:nvSpPr>
      <dsp:spPr>
        <a:xfrm>
          <a:off x="3912145" y="844390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201018" y="7118"/>
              </a:moveTo>
              <a:arcTo wR="2994660" hR="2994660" stAng="16437079" swAng="1467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B9584-FEAE-4ADA-BFEB-50AD5E401D2A}">
      <dsp:nvSpPr>
        <dsp:cNvPr id="0" name=""/>
        <dsp:cNvSpPr/>
      </dsp:nvSpPr>
      <dsp:spPr>
        <a:xfrm>
          <a:off x="7817179" y="1211141"/>
          <a:ext cx="2001246" cy="1217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Principle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silence </a:t>
          </a:r>
          <a:r>
            <a:rPr lang="cs-CZ" sz="1500" kern="1200" dirty="0" err="1"/>
            <a:t>and</a:t>
          </a:r>
          <a:r>
            <a:rPr lang="cs-CZ" sz="1500" kern="1200" dirty="0"/>
            <a:t> </a:t>
          </a:r>
          <a:r>
            <a:rPr lang="cs-CZ" sz="1500" kern="1200" dirty="0" err="1"/>
            <a:t>peace</a:t>
          </a:r>
          <a:endParaRPr lang="cs-CZ" sz="1500" kern="1200" dirty="0"/>
        </a:p>
      </dsp:txBody>
      <dsp:txXfrm>
        <a:off x="8110255" y="1389425"/>
        <a:ext cx="1415094" cy="860829"/>
      </dsp:txXfrm>
    </dsp:sp>
    <dsp:sp modelId="{8C6D4C21-6B25-4718-A534-E043EBC00C26}">
      <dsp:nvSpPr>
        <dsp:cNvPr id="0" name=""/>
        <dsp:cNvSpPr/>
      </dsp:nvSpPr>
      <dsp:spPr>
        <a:xfrm>
          <a:off x="5958940" y="2424818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155462" y="4320"/>
              </a:moveTo>
              <a:arcTo wR="2994660" hR="2994660" stAng="16384683" swAng="1311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77F02-9E66-4E49-93B4-D5ABB7F9D82D}">
      <dsp:nvSpPr>
        <dsp:cNvPr id="0" name=""/>
        <dsp:cNvSpPr/>
      </dsp:nvSpPr>
      <dsp:spPr>
        <a:xfrm>
          <a:off x="9190759" y="2708925"/>
          <a:ext cx="2214289" cy="1573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Principle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leadership</a:t>
          </a:r>
          <a:endParaRPr lang="cs-CZ" sz="1500" kern="1200" dirty="0"/>
        </a:p>
      </dsp:txBody>
      <dsp:txXfrm>
        <a:off x="9515034" y="2939421"/>
        <a:ext cx="1565739" cy="1112934"/>
      </dsp:txXfrm>
    </dsp:sp>
    <dsp:sp modelId="{2B978774-3C5E-4BC6-89B8-BB4CEF346971}">
      <dsp:nvSpPr>
        <dsp:cNvPr id="0" name=""/>
        <dsp:cNvSpPr/>
      </dsp:nvSpPr>
      <dsp:spPr>
        <a:xfrm>
          <a:off x="5467778" y="-1135265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4744716" y="5424740"/>
              </a:moveTo>
              <a:arcTo wR="2994660" hR="2994660" stAng="3254396" swAng="12795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85599-BC61-4548-930C-D03DE61D7707}">
      <dsp:nvSpPr>
        <dsp:cNvPr id="0" name=""/>
        <dsp:cNvSpPr/>
      </dsp:nvSpPr>
      <dsp:spPr>
        <a:xfrm>
          <a:off x="7779718" y="4762327"/>
          <a:ext cx="2160311" cy="1258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Working</a:t>
          </a:r>
          <a:r>
            <a:rPr lang="cs-CZ" sz="1500" kern="1200" dirty="0"/>
            <a:t> </a:t>
          </a:r>
          <a:r>
            <a:rPr lang="cs-CZ" sz="1500" kern="1200" dirty="0" err="1"/>
            <a:t>with</a:t>
          </a:r>
          <a:r>
            <a:rPr lang="cs-CZ" sz="1500" kern="1200" dirty="0"/>
            <a:t> </a:t>
          </a:r>
          <a:r>
            <a:rPr lang="cs-CZ" sz="1500" kern="1200" dirty="0" err="1"/>
            <a:t>an</a:t>
          </a:r>
          <a:r>
            <a:rPr lang="cs-CZ" sz="1500" kern="1200" dirty="0"/>
            <a:t> </a:t>
          </a:r>
          <a:r>
            <a:rPr lang="cs-CZ" sz="1500" kern="1200" dirty="0" err="1"/>
            <a:t>error</a:t>
          </a:r>
          <a:endParaRPr lang="cs-CZ" sz="1500" kern="1200" dirty="0"/>
        </a:p>
      </dsp:txBody>
      <dsp:txXfrm>
        <a:off x="8096088" y="4946698"/>
        <a:ext cx="1527571" cy="890219"/>
      </dsp:txXfrm>
    </dsp:sp>
    <dsp:sp modelId="{D55AE963-AE8B-4D6E-8411-9B092BC9F39D}">
      <dsp:nvSpPr>
        <dsp:cNvPr id="0" name=""/>
        <dsp:cNvSpPr/>
      </dsp:nvSpPr>
      <dsp:spPr>
        <a:xfrm>
          <a:off x="4569394" y="125050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724406" y="5899046"/>
              </a:moveTo>
              <a:arcTo wR="2994660" hR="2994660" stAng="4553761" swAng="1294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975C-C941-4170-8D10-D31335731B17}">
      <dsp:nvSpPr>
        <dsp:cNvPr id="0" name=""/>
        <dsp:cNvSpPr/>
      </dsp:nvSpPr>
      <dsp:spPr>
        <a:xfrm>
          <a:off x="5016904" y="5764995"/>
          <a:ext cx="2146389" cy="1092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Principle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social</a:t>
          </a:r>
          <a:r>
            <a:rPr lang="cs-CZ" sz="1500" kern="1200" dirty="0"/>
            <a:t> </a:t>
          </a:r>
          <a:r>
            <a:rPr lang="cs-CZ" sz="1500" kern="1200" dirty="0" err="1"/>
            <a:t>education</a:t>
          </a:r>
          <a:endParaRPr lang="cs-CZ" sz="1500" kern="1200" dirty="0"/>
        </a:p>
      </dsp:txBody>
      <dsp:txXfrm>
        <a:off x="5331235" y="5925028"/>
        <a:ext cx="1517727" cy="772708"/>
      </dsp:txXfrm>
    </dsp:sp>
    <dsp:sp modelId="{297AEA3D-272B-437E-AAD0-9AFC1C501082}">
      <dsp:nvSpPr>
        <dsp:cNvPr id="0" name=""/>
        <dsp:cNvSpPr/>
      </dsp:nvSpPr>
      <dsp:spPr>
        <a:xfrm>
          <a:off x="1845773" y="128219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3160301" y="5984735"/>
              </a:moveTo>
              <a:arcTo wR="2994660" hR="2994660" stAng="5209753" swAng="12272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5AD1E-C67F-4BB5-B761-D325D8FEEE53}">
      <dsp:nvSpPr>
        <dsp:cNvPr id="0" name=""/>
        <dsp:cNvSpPr/>
      </dsp:nvSpPr>
      <dsp:spPr>
        <a:xfrm>
          <a:off x="2292258" y="4768321"/>
          <a:ext cx="2187771" cy="1210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Principle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normalization</a:t>
          </a:r>
          <a:endParaRPr lang="cs-CZ" sz="1500" kern="1200" dirty="0"/>
        </a:p>
      </dsp:txBody>
      <dsp:txXfrm>
        <a:off x="2612650" y="4945632"/>
        <a:ext cx="1546987" cy="856133"/>
      </dsp:txXfrm>
    </dsp:sp>
    <dsp:sp modelId="{E78B6006-3595-4B3E-A41C-E089FBA50392}">
      <dsp:nvSpPr>
        <dsp:cNvPr id="0" name=""/>
        <dsp:cNvSpPr/>
      </dsp:nvSpPr>
      <dsp:spPr>
        <a:xfrm>
          <a:off x="1018850" y="-1061031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2016664" y="5825122"/>
              </a:moveTo>
              <a:arcTo wR="2994660" hR="2994660" stAng="6543679" swAng="14787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942EC-D761-4C28-8C11-8296D6754DE2}">
      <dsp:nvSpPr>
        <dsp:cNvPr id="0" name=""/>
        <dsp:cNvSpPr/>
      </dsp:nvSpPr>
      <dsp:spPr>
        <a:xfrm>
          <a:off x="854226" y="2649240"/>
          <a:ext cx="2075570" cy="1440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Principle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age</a:t>
          </a:r>
          <a:r>
            <a:rPr lang="cs-CZ" sz="1500" kern="1200" dirty="0"/>
            <a:t> heterogenity</a:t>
          </a:r>
        </a:p>
      </dsp:txBody>
      <dsp:txXfrm>
        <a:off x="1158186" y="2860146"/>
        <a:ext cx="1467650" cy="1018347"/>
      </dsp:txXfrm>
    </dsp:sp>
    <dsp:sp modelId="{7FF652AD-F260-4DCC-9D05-FBA0EFB78495}">
      <dsp:nvSpPr>
        <dsp:cNvPr id="0" name=""/>
        <dsp:cNvSpPr/>
      </dsp:nvSpPr>
      <dsp:spPr>
        <a:xfrm>
          <a:off x="418432" y="2281111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1565967" y="362773"/>
              </a:moveTo>
              <a:arcTo wR="2994660" hR="2994660" stAng="14490308" swAng="12661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DBB05-FF1E-4F8C-8B5A-256655941871}">
      <dsp:nvSpPr>
        <dsp:cNvPr id="0" name=""/>
        <dsp:cNvSpPr/>
      </dsp:nvSpPr>
      <dsp:spPr>
        <a:xfrm>
          <a:off x="2292211" y="1211083"/>
          <a:ext cx="2043743" cy="1093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Principle</a:t>
          </a:r>
          <a:r>
            <a:rPr lang="cs-CZ" sz="1500" kern="1200" dirty="0"/>
            <a:t>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movement</a:t>
          </a:r>
          <a:endParaRPr lang="cs-CZ" sz="1500" kern="1200" dirty="0"/>
        </a:p>
      </dsp:txBody>
      <dsp:txXfrm>
        <a:off x="2591510" y="1371222"/>
        <a:ext cx="1445145" cy="773221"/>
      </dsp:txXfrm>
    </dsp:sp>
    <dsp:sp modelId="{63E6C350-1C35-454E-8BA4-F9288128E305}">
      <dsp:nvSpPr>
        <dsp:cNvPr id="0" name=""/>
        <dsp:cNvSpPr/>
      </dsp:nvSpPr>
      <dsp:spPr>
        <a:xfrm>
          <a:off x="2058181" y="910843"/>
          <a:ext cx="5989320" cy="5989320"/>
        </a:xfrm>
        <a:custGeom>
          <a:avLst/>
          <a:gdLst/>
          <a:ahLst/>
          <a:cxnLst/>
          <a:rect l="0" t="0" r="0" b="0"/>
          <a:pathLst>
            <a:path>
              <a:moveTo>
                <a:pt x="1698147" y="295207"/>
              </a:moveTo>
              <a:arcTo wR="2994660" hR="2994660" stAng="14660737" swAng="13108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02.11.2020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rgkslnD9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Waldorf%20School%20Education%20(1).mp4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mvtVAuuy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Montessori%20School%20Education.mp4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vH16anq-g&amp;t=6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ospisil\Downloads\The%20Dalton%20Plan_%20the%20foundation%20of%20an%20Ascham%20education%20(part%20one).mp4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possibilities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Waldorf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founder</a:t>
            </a:r>
            <a:r>
              <a:rPr lang="cs-CZ" dirty="0"/>
              <a:t> Rudolf Steiner (1861 – 1925)</a:t>
            </a:r>
          </a:p>
          <a:p>
            <a:r>
              <a:rPr lang="cs-CZ" dirty="0" err="1"/>
              <a:t>founded</a:t>
            </a:r>
            <a:r>
              <a:rPr lang="cs-CZ" dirty="0"/>
              <a:t> in 1919 (city </a:t>
            </a:r>
            <a:r>
              <a:rPr lang="cs-CZ" dirty="0" err="1"/>
              <a:t>Waldorf</a:t>
            </a:r>
            <a:r>
              <a:rPr lang="cs-CZ" dirty="0"/>
              <a:t>)</a:t>
            </a:r>
          </a:p>
          <a:p>
            <a:r>
              <a:rPr lang="en-US" dirty="0"/>
              <a:t>based on the philosophical direction of </a:t>
            </a:r>
            <a:br>
              <a:rPr lang="cs-CZ" dirty="0"/>
            </a:br>
            <a:r>
              <a:rPr lang="en-US" dirty="0"/>
              <a:t>anthroposophy (a science about the spiritual </a:t>
            </a:r>
            <a:br>
              <a:rPr lang="cs-CZ" dirty="0"/>
            </a:br>
            <a:r>
              <a:rPr lang="en-US" dirty="0"/>
              <a:t>essence of man, when man is the focus of </a:t>
            </a:r>
            <a:br>
              <a:rPr lang="cs-CZ" dirty="0"/>
            </a:br>
            <a:r>
              <a:rPr lang="en-US" dirty="0"/>
              <a:t>attention and the image of the universe mirrors)</a:t>
            </a:r>
            <a:endParaRPr lang="cs-CZ" dirty="0"/>
          </a:p>
          <a:p>
            <a:r>
              <a:rPr lang="en-US" dirty="0"/>
              <a:t>the school provides </a:t>
            </a:r>
            <a:r>
              <a:rPr lang="cs-CZ" dirty="0"/>
              <a:t>a</a:t>
            </a:r>
            <a:r>
              <a:rPr lang="en-US" dirty="0" err="1"/>
              <a:t>ll</a:t>
            </a:r>
            <a:r>
              <a:rPr lang="en-US" dirty="0"/>
              <a:t>-round development of the child in the practical and artistic fields, discovers the pupil's abilities, does not include </a:t>
            </a:r>
            <a:r>
              <a:rPr lang="en-US" dirty="0" err="1"/>
              <a:t>encyclopaedic</a:t>
            </a:r>
            <a:r>
              <a:rPr lang="en-US" dirty="0"/>
              <a:t> </a:t>
            </a:r>
            <a:r>
              <a:rPr lang="cs-CZ" dirty="0" err="1"/>
              <a:t>knowledge</a:t>
            </a:r>
            <a:endParaRPr lang="cs-CZ" dirty="0"/>
          </a:p>
          <a:p>
            <a:r>
              <a:rPr lang="en-US" dirty="0"/>
              <a:t>textbooks are not used, it does not fall, the certificate is verbal</a:t>
            </a:r>
            <a:endParaRPr lang="cs-CZ" dirty="0"/>
          </a:p>
        </p:txBody>
      </p:sp>
      <p:pic>
        <p:nvPicPr>
          <p:cNvPr id="5" name="Picture 7" descr="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1828800"/>
            <a:ext cx="1708449" cy="224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Waldorf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62051"/>
            <a:ext cx="9753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teaching is divided into main and vocational subjects</a:t>
            </a:r>
            <a:endParaRPr lang="cs-CZ" dirty="0"/>
          </a:p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(</a:t>
            </a:r>
            <a:r>
              <a:rPr lang="cs-CZ" dirty="0" err="1"/>
              <a:t>mother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, </a:t>
            </a:r>
            <a:r>
              <a:rPr lang="cs-CZ" dirty="0" err="1"/>
              <a:t>mathematics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geography</a:t>
            </a:r>
            <a:r>
              <a:rPr lang="cs-CZ" dirty="0"/>
              <a:t>, </a:t>
            </a:r>
            <a:r>
              <a:rPr lang="cs-CZ" dirty="0" err="1"/>
              <a:t>history</a:t>
            </a:r>
            <a:r>
              <a:rPr lang="cs-CZ" dirty="0"/>
              <a:t>, </a:t>
            </a:r>
            <a:r>
              <a:rPr lang="en-US" dirty="0"/>
              <a:t>physics, chemistry) taught in </a:t>
            </a:r>
            <a:br>
              <a:rPr lang="cs-CZ" dirty="0"/>
            </a:br>
            <a:r>
              <a:rPr lang="en-US" dirty="0"/>
              <a:t>two-hour blocks, which are only 3 to 6 weeks dedicated to one subject</a:t>
            </a:r>
            <a:endParaRPr lang="cs-CZ" dirty="0"/>
          </a:p>
          <a:p>
            <a:r>
              <a:rPr lang="en-US" dirty="0"/>
              <a:t>the main subject will be replaced twice a school year</a:t>
            </a:r>
            <a:endParaRPr lang="cs-CZ" dirty="0"/>
          </a:p>
          <a:p>
            <a:r>
              <a:rPr lang="cs-CZ" dirty="0" err="1"/>
              <a:t>vocational</a:t>
            </a:r>
            <a:r>
              <a:rPr lang="en-US" dirty="0"/>
              <a:t> subjects (foreign languages, religion, </a:t>
            </a:r>
            <a:r>
              <a:rPr lang="en-US" dirty="0" err="1"/>
              <a:t>eurythmia</a:t>
            </a:r>
            <a:r>
              <a:rPr lang="en-US" dirty="0"/>
              <a:t>) taught classically in one hour</a:t>
            </a:r>
            <a:r>
              <a:rPr lang="cs-CZ" dirty="0"/>
              <a:t> </a:t>
            </a:r>
            <a:r>
              <a:rPr lang="cs-CZ" dirty="0" err="1"/>
              <a:t>classes</a:t>
            </a:r>
            <a:endParaRPr lang="cs-CZ" dirty="0"/>
          </a:p>
          <a:p>
            <a:r>
              <a:rPr lang="en-US" dirty="0"/>
              <a:t>an important part of teaching is painting, rhythm</a:t>
            </a:r>
            <a:br>
              <a:rPr lang="cs-CZ" dirty="0"/>
            </a:br>
            <a:r>
              <a:rPr lang="en-US" dirty="0"/>
              <a:t>and movement = </a:t>
            </a:r>
            <a:r>
              <a:rPr lang="en-US" dirty="0" err="1"/>
              <a:t>eurythmy</a:t>
            </a:r>
            <a:r>
              <a:rPr lang="en-US" dirty="0"/>
              <a:t> (specific subject, </a:t>
            </a:r>
            <a:br>
              <a:rPr lang="cs-CZ" dirty="0"/>
            </a:br>
            <a:r>
              <a:rPr lang="en-US" dirty="0" err="1"/>
              <a:t>esetic</a:t>
            </a:r>
            <a:r>
              <a:rPr lang="en-US" dirty="0"/>
              <a:t>-rhythmic teaching)</a:t>
            </a:r>
            <a:endParaRPr lang="cs-CZ" dirty="0"/>
          </a:p>
        </p:txBody>
      </p:sp>
      <p:pic>
        <p:nvPicPr>
          <p:cNvPr id="4" name="Picture 4" descr="n_remesla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38" y="631075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_vychov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4876800"/>
            <a:ext cx="2552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Waldorf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912568"/>
          </a:xfrm>
        </p:spPr>
        <p:txBody>
          <a:bodyPr>
            <a:normAutofit/>
          </a:bodyPr>
          <a:lstStyle/>
          <a:p>
            <a:r>
              <a:rPr lang="cs-CZ" dirty="0" err="1"/>
              <a:t>twelve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grades</a:t>
            </a:r>
            <a:r>
              <a:rPr lang="cs-CZ" dirty="0"/>
              <a:t>(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colective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1. – 8. grade </a:t>
            </a:r>
            <a:r>
              <a:rPr lang="en-US" dirty="0"/>
              <a:t>lower grade (1 teacher for </a:t>
            </a:r>
            <a:br>
              <a:rPr lang="cs-CZ" dirty="0"/>
            </a:br>
            <a:r>
              <a:rPr lang="en-US" dirty="0"/>
              <a:t>everything)</a:t>
            </a:r>
            <a:br>
              <a:rPr lang="cs-CZ" dirty="0"/>
            </a:br>
            <a:r>
              <a:rPr lang="cs-CZ" dirty="0"/>
              <a:t>9. – 12. grade </a:t>
            </a:r>
            <a:r>
              <a:rPr lang="cs-CZ" dirty="0" err="1"/>
              <a:t>higher</a:t>
            </a:r>
            <a:r>
              <a:rPr lang="cs-CZ" dirty="0"/>
              <a:t> grade (</a:t>
            </a:r>
            <a:r>
              <a:rPr lang="cs-CZ" dirty="0" err="1"/>
              <a:t>professional</a:t>
            </a:r>
            <a:br>
              <a:rPr lang="cs-CZ" dirty="0"/>
            </a:br>
            <a:r>
              <a:rPr lang="cs-CZ" dirty="0" err="1"/>
              <a:t>teachers</a:t>
            </a:r>
            <a:r>
              <a:rPr lang="cs-CZ" dirty="0"/>
              <a:t>)</a:t>
            </a:r>
          </a:p>
          <a:p>
            <a:r>
              <a:rPr lang="cs-CZ" dirty="0"/>
              <a:t>13. grade – </a:t>
            </a:r>
            <a:r>
              <a:rPr lang="cs-CZ" dirty="0" err="1"/>
              <a:t>possibility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leaving</a:t>
            </a:r>
            <a:r>
              <a:rPr lang="cs-CZ" dirty="0"/>
              <a:t> </a:t>
            </a:r>
            <a:r>
              <a:rPr lang="cs-CZ" dirty="0" err="1"/>
              <a:t>exam</a:t>
            </a:r>
            <a:endParaRPr lang="cs-CZ" dirty="0"/>
          </a:p>
          <a:p>
            <a:r>
              <a:rPr lang="en-US" dirty="0"/>
              <a:t>during the school year celebrations, excursions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 err="1"/>
              <a:t>eacher</a:t>
            </a:r>
            <a:r>
              <a:rPr lang="cs-CZ" dirty="0"/>
              <a:t>s are </a:t>
            </a:r>
            <a:r>
              <a:rPr lang="cs-CZ" dirty="0" err="1"/>
              <a:t>using</a:t>
            </a:r>
            <a:r>
              <a:rPr lang="en-US" dirty="0"/>
              <a:t> prepared materials, pupils' </a:t>
            </a:r>
            <a:br>
              <a:rPr lang="cs-CZ" dirty="0"/>
            </a:br>
            <a:r>
              <a:rPr lang="en-US" dirty="0"/>
              <a:t>work and epoch-booklets, books </a:t>
            </a:r>
            <a:r>
              <a:rPr lang="cs-CZ" dirty="0"/>
              <a:t>are </a:t>
            </a:r>
            <a:r>
              <a:rPr lang="en-US" dirty="0"/>
              <a:t>only </a:t>
            </a:r>
            <a:br>
              <a:rPr lang="cs-CZ" dirty="0"/>
            </a:br>
            <a:r>
              <a:rPr lang="en-US" dirty="0"/>
              <a:t>supplement</a:t>
            </a:r>
            <a:endParaRPr lang="cs-CZ" dirty="0"/>
          </a:p>
          <a:p>
            <a:r>
              <a:rPr lang="cs-CZ" dirty="0"/>
              <a:t>medias</a:t>
            </a:r>
            <a:r>
              <a:rPr lang="en-US" dirty="0"/>
              <a:t> are not used in the classroom</a:t>
            </a:r>
            <a:endParaRPr lang="cs-CZ" dirty="0"/>
          </a:p>
        </p:txBody>
      </p:sp>
      <p:pic>
        <p:nvPicPr>
          <p:cNvPr id="4" name="Zástupný symbol pro obsah 3" descr="tři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8668" y="954255"/>
            <a:ext cx="3790157" cy="2668760"/>
          </a:xfrm>
          <a:prstGeom prst="rect">
            <a:avLst/>
          </a:prstGeom>
        </p:spPr>
      </p:pic>
      <p:pic>
        <p:nvPicPr>
          <p:cNvPr id="5" name="Picture 4" descr="první čte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41" y="3623015"/>
            <a:ext cx="24257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Waldorf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b="1" dirty="0"/>
              <a:t>Positive</a:t>
            </a:r>
          </a:p>
          <a:p>
            <a:r>
              <a:rPr lang="en-US" dirty="0"/>
              <a:t>the development of creativity</a:t>
            </a:r>
            <a:r>
              <a:rPr lang="cs-CZ" dirty="0"/>
              <a:t> and</a:t>
            </a:r>
            <a:r>
              <a:rPr lang="en-US" dirty="0"/>
              <a:t> independence</a:t>
            </a:r>
            <a:endParaRPr lang="cs-CZ" dirty="0"/>
          </a:p>
          <a:p>
            <a:r>
              <a:rPr lang="cs-CZ" dirty="0" err="1"/>
              <a:t>varied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program</a:t>
            </a:r>
          </a:p>
          <a:p>
            <a:r>
              <a:rPr lang="cs-CZ" dirty="0"/>
              <a:t>more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r>
              <a:rPr lang="en-US" dirty="0"/>
              <a:t>the development of responsibility and self-reflection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b="1" dirty="0"/>
              <a:t>Negative</a:t>
            </a:r>
          </a:p>
          <a:p>
            <a:r>
              <a:rPr lang="en-US" dirty="0"/>
              <a:t>a small connection to a common education system</a:t>
            </a:r>
            <a:endParaRPr lang="cs-CZ" dirty="0"/>
          </a:p>
          <a:p>
            <a:r>
              <a:rPr lang="cs-CZ" dirty="0" err="1"/>
              <a:t>excessive</a:t>
            </a:r>
            <a:r>
              <a:rPr lang="cs-CZ" dirty="0"/>
              <a:t> </a:t>
            </a:r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pupils</a:t>
            </a:r>
            <a:endParaRPr lang="cs-CZ" dirty="0"/>
          </a:p>
          <a:p>
            <a:r>
              <a:rPr lang="en-US" dirty="0"/>
              <a:t>does not place sufficient emphasis on the standard </a:t>
            </a:r>
            <a:r>
              <a:rPr lang="en-US" dirty="0" err="1"/>
              <a:t>ed</a:t>
            </a:r>
            <a:r>
              <a:rPr lang="cs-CZ" dirty="0" err="1"/>
              <a:t>ucation</a:t>
            </a:r>
            <a:r>
              <a:rPr lang="en-US" dirty="0"/>
              <a:t>al </a:t>
            </a:r>
            <a:r>
              <a:rPr lang="cs-CZ" dirty="0"/>
              <a:t>university</a:t>
            </a:r>
            <a:r>
              <a:rPr lang="en-US" dirty="0"/>
              <a:t> </a:t>
            </a:r>
            <a:r>
              <a:rPr lang="cs-CZ" dirty="0" err="1"/>
              <a:t>degree</a:t>
            </a:r>
            <a:r>
              <a:rPr lang="en-US" dirty="0"/>
              <a:t> of a teacher</a:t>
            </a:r>
            <a:endParaRPr lang="cs-CZ" dirty="0"/>
          </a:p>
          <a:p>
            <a:r>
              <a:rPr lang="en-US" dirty="0"/>
              <a:t>implies a certain style of education for pupils, </a:t>
            </a:r>
            <a:r>
              <a:rPr lang="cs-CZ" dirty="0" err="1"/>
              <a:t>does</a:t>
            </a:r>
            <a:r>
              <a:rPr lang="cs-CZ" dirty="0"/>
              <a:t> not open to </a:t>
            </a:r>
            <a:r>
              <a:rPr lang="en-US" dirty="0"/>
              <a:t>scientific criticism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https://www.youtube.com/watch?v=BkrgkslnD9g</a:t>
            </a:r>
            <a:endParaRPr lang="cs-CZ" dirty="0"/>
          </a:p>
          <a:p>
            <a:endParaRPr lang="cs-CZ" dirty="0"/>
          </a:p>
        </p:txBody>
      </p:sp>
      <p:pic>
        <p:nvPicPr>
          <p:cNvPr id="6" name="Waldorf School Educatio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94012" y="1124744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founder</a:t>
            </a:r>
            <a:r>
              <a:rPr lang="cs-CZ" dirty="0"/>
              <a:t> Maria </a:t>
            </a:r>
            <a:r>
              <a:rPr lang="cs-CZ" dirty="0" err="1"/>
              <a:t>Montessori</a:t>
            </a:r>
            <a:r>
              <a:rPr lang="cs-CZ" dirty="0"/>
              <a:t> (1870 – 1952)</a:t>
            </a:r>
          </a:p>
          <a:p>
            <a:r>
              <a:rPr lang="cs-CZ" dirty="0" err="1"/>
              <a:t>founded</a:t>
            </a:r>
            <a:r>
              <a:rPr lang="cs-CZ" dirty="0"/>
              <a:t> 1907 (Roma – </a:t>
            </a:r>
            <a:r>
              <a:rPr lang="cs-CZ" dirty="0" err="1"/>
              <a:t>Cassa</a:t>
            </a:r>
            <a:r>
              <a:rPr lang="cs-CZ" dirty="0"/>
              <a:t> </a:t>
            </a:r>
            <a:r>
              <a:rPr lang="cs-CZ" dirty="0" err="1"/>
              <a:t>di</a:t>
            </a:r>
            <a:r>
              <a:rPr lang="cs-CZ" dirty="0"/>
              <a:t> </a:t>
            </a:r>
            <a:r>
              <a:rPr lang="cs-CZ" dirty="0" err="1"/>
              <a:t>Bambini</a:t>
            </a:r>
            <a:r>
              <a:rPr lang="cs-CZ" dirty="0"/>
              <a:t>)</a:t>
            </a:r>
          </a:p>
          <a:p>
            <a:r>
              <a:rPr lang="cs-CZ" dirty="0"/>
              <a:t>c</a:t>
            </a:r>
            <a:r>
              <a:rPr lang="en-US" dirty="0" err="1"/>
              <a:t>hildren</a:t>
            </a:r>
            <a:r>
              <a:rPr lang="en-US" dirty="0"/>
              <a:t> have different learning abilities and </a:t>
            </a:r>
            <a:br>
              <a:rPr lang="cs-CZ" dirty="0"/>
            </a:br>
            <a:r>
              <a:rPr lang="en-US" dirty="0"/>
              <a:t>talents</a:t>
            </a:r>
            <a:r>
              <a:rPr lang="cs-CZ" dirty="0"/>
              <a:t>,</a:t>
            </a:r>
            <a:r>
              <a:rPr lang="en-US" dirty="0"/>
              <a:t> not need the same pace</a:t>
            </a:r>
            <a:r>
              <a:rPr lang="cs-CZ" dirty="0"/>
              <a:t> („</a:t>
            </a:r>
            <a:r>
              <a:rPr lang="en-US" i="1" dirty="0"/>
              <a:t> Help me to </a:t>
            </a:r>
            <a:br>
              <a:rPr lang="cs-CZ" i="1" dirty="0"/>
            </a:br>
            <a:r>
              <a:rPr lang="en-US" i="1" dirty="0"/>
              <a:t>do it myself</a:t>
            </a:r>
            <a:r>
              <a:rPr lang="cs-CZ" i="1" dirty="0"/>
              <a:t>“</a:t>
            </a:r>
            <a:r>
              <a:rPr lang="cs-CZ" dirty="0"/>
              <a:t>)</a:t>
            </a:r>
          </a:p>
          <a:p>
            <a:r>
              <a:rPr lang="en-US" dirty="0"/>
              <a:t>it proceeds from a specific to an abstract, focusing on a human being, independent development</a:t>
            </a:r>
            <a:endParaRPr lang="cs-CZ" dirty="0"/>
          </a:p>
          <a:p>
            <a:r>
              <a:rPr lang="en-US" dirty="0"/>
              <a:t>learning areas - practical life, sensory education, language education, mathematics, movement, musical and visual skills, </a:t>
            </a:r>
            <a:r>
              <a:rPr lang="cs-CZ" dirty="0" err="1"/>
              <a:t>cosmic</a:t>
            </a:r>
            <a:r>
              <a:rPr lang="en-US" dirty="0"/>
              <a:t> education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42" y="1600200"/>
            <a:ext cx="2018371" cy="2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68552"/>
          </a:xfrm>
        </p:spPr>
        <p:txBody>
          <a:bodyPr>
            <a:normAutofit/>
          </a:bodyPr>
          <a:lstStyle/>
          <a:p>
            <a:r>
              <a:rPr lang="cs-CZ" dirty="0" err="1"/>
              <a:t>cosmic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en-US" dirty="0"/>
              <a:t>is the study of everything that surrounds us</a:t>
            </a:r>
            <a:endParaRPr lang="cs-CZ" dirty="0"/>
          </a:p>
          <a:p>
            <a:r>
              <a:rPr lang="en-US" dirty="0"/>
              <a:t>to be free means to be independent, autonomous and responsible</a:t>
            </a:r>
            <a:endParaRPr lang="cs-CZ" dirty="0"/>
          </a:p>
          <a:p>
            <a:r>
              <a:rPr lang="en-US" dirty="0"/>
              <a:t>silence and </a:t>
            </a:r>
            <a:r>
              <a:rPr lang="cs-CZ" dirty="0" err="1"/>
              <a:t>peace</a:t>
            </a:r>
            <a:r>
              <a:rPr lang="en-US" dirty="0"/>
              <a:t> promotes </a:t>
            </a:r>
            <a:br>
              <a:rPr lang="cs-CZ" dirty="0"/>
            </a:br>
            <a:r>
              <a:rPr lang="en-US" dirty="0"/>
              <a:t>concentration to work</a:t>
            </a:r>
            <a:endParaRPr lang="cs-CZ" dirty="0"/>
          </a:p>
          <a:p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completed</a:t>
            </a:r>
            <a:endParaRPr lang="cs-CZ" dirty="0"/>
          </a:p>
          <a:p>
            <a:r>
              <a:rPr lang="en-US" dirty="0"/>
              <a:t>error is a natural part of learning</a:t>
            </a:r>
            <a:endParaRPr lang="cs-CZ" dirty="0"/>
          </a:p>
          <a:p>
            <a:r>
              <a:rPr lang="en-US" dirty="0"/>
              <a:t>the center of events is the pupil, </a:t>
            </a:r>
            <a:br>
              <a:rPr lang="cs-CZ" dirty="0"/>
            </a:br>
            <a:r>
              <a:rPr lang="en-US" dirty="0"/>
              <a:t>the teacher is in the background</a:t>
            </a:r>
            <a:endParaRPr lang="cs-CZ" dirty="0"/>
          </a:p>
          <a:p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(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)</a:t>
            </a:r>
          </a:p>
        </p:txBody>
      </p:sp>
      <p:pic>
        <p:nvPicPr>
          <p:cNvPr id="5" name="Obrázek 4" descr="Snímek-obrazovky-2012-12-10-v 22.10.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955" y="3356992"/>
            <a:ext cx="543287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/>
          <p:cNvSpPr/>
          <p:nvPr/>
        </p:nvSpPr>
        <p:spPr>
          <a:xfrm>
            <a:off x="4510236" y="2996952"/>
            <a:ext cx="319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Help me to </a:t>
            </a:r>
            <a:r>
              <a:rPr lang="cs-CZ" i="1" dirty="0"/>
              <a:t> </a:t>
            </a:r>
            <a:r>
              <a:rPr lang="en-US" i="1" dirty="0"/>
              <a:t>do it myself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motion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supported</a:t>
            </a:r>
            <a:r>
              <a:rPr lang="en-US" dirty="0"/>
              <a:t>, ellipse walking </a:t>
            </a:r>
            <a:endParaRPr lang="cs-CZ" dirty="0"/>
          </a:p>
          <a:p>
            <a:r>
              <a:rPr lang="en-US" dirty="0"/>
              <a:t>a specially developed set of tools for each learning area</a:t>
            </a:r>
            <a:endParaRPr lang="cs-CZ" dirty="0"/>
          </a:p>
          <a:p>
            <a:r>
              <a:rPr lang="en-US" dirty="0"/>
              <a:t>using a sensitive phase (a period of increased sensitivity of the child) to acquire some skills</a:t>
            </a:r>
            <a:endParaRPr lang="cs-CZ" dirty="0"/>
          </a:p>
          <a:p>
            <a:r>
              <a:rPr lang="en-US" dirty="0"/>
              <a:t>teaching takes place in weekly cycles</a:t>
            </a:r>
            <a:endParaRPr lang="cs-CZ" dirty="0"/>
          </a:p>
          <a:p>
            <a:r>
              <a:rPr lang="en-US" dirty="0"/>
              <a:t>compulsory group lessons, introduced </a:t>
            </a:r>
            <a:br>
              <a:rPr lang="cs-CZ" dirty="0"/>
            </a:br>
            <a:r>
              <a:rPr lang="en-US" dirty="0"/>
              <a:t>market for teachers (program offer and </a:t>
            </a:r>
            <a:br>
              <a:rPr lang="cs-CZ" dirty="0"/>
            </a:br>
            <a:r>
              <a:rPr lang="en-US" dirty="0"/>
              <a:t>pupil chooses)</a:t>
            </a:r>
            <a:endParaRPr lang="cs-CZ" dirty="0"/>
          </a:p>
          <a:p>
            <a:r>
              <a:rPr lang="en-US" dirty="0"/>
              <a:t>tribal classrooms, 20 students per class</a:t>
            </a:r>
            <a:endParaRPr lang="cs-CZ" dirty="0"/>
          </a:p>
        </p:txBody>
      </p:sp>
      <p:pic>
        <p:nvPicPr>
          <p:cNvPr id="4" name="Picture 4" descr="kmenova_trid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743046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5029200"/>
          </a:xfrm>
        </p:spPr>
        <p:txBody>
          <a:bodyPr>
            <a:normAutofit/>
          </a:bodyPr>
          <a:lstStyle/>
          <a:p>
            <a:r>
              <a:rPr lang="en-US" dirty="0"/>
              <a:t>free choice and responsibility of the pupil</a:t>
            </a:r>
            <a:endParaRPr lang="cs-CZ" dirty="0"/>
          </a:p>
          <a:p>
            <a:r>
              <a:rPr lang="cs-CZ" dirty="0" err="1"/>
              <a:t>prepared</a:t>
            </a:r>
            <a:r>
              <a:rPr lang="en-US" dirty="0"/>
              <a:t> environment - libraries with </a:t>
            </a:r>
            <a:r>
              <a:rPr lang="cs-CZ" dirty="0" err="1"/>
              <a:t>tool</a:t>
            </a:r>
            <a:r>
              <a:rPr lang="en-US" dirty="0"/>
              <a:t>s</a:t>
            </a:r>
            <a:endParaRPr lang="cs-CZ" dirty="0"/>
          </a:p>
          <a:p>
            <a:r>
              <a:rPr lang="en-US" dirty="0"/>
              <a:t>teacher observes, consults - learning guide</a:t>
            </a:r>
            <a:endParaRPr lang="cs-CZ" dirty="0"/>
          </a:p>
          <a:p>
            <a:r>
              <a:rPr lang="cs-CZ" dirty="0" err="1"/>
              <a:t>self</a:t>
            </a:r>
            <a:r>
              <a:rPr lang="cs-CZ" dirty="0"/>
              <a:t>-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pupil</a:t>
            </a:r>
          </a:p>
          <a:p>
            <a:r>
              <a:rPr lang="en-US" dirty="0"/>
              <a:t>twice per year teacher evaluation, one-time </a:t>
            </a:r>
            <a:br>
              <a:rPr lang="cs-CZ" dirty="0"/>
            </a:br>
            <a:r>
              <a:rPr lang="cs-CZ" dirty="0"/>
              <a:t>per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en-US" dirty="0"/>
              <a:t>student profile (more teachers)</a:t>
            </a:r>
            <a:endParaRPr lang="cs-CZ" dirty="0"/>
          </a:p>
          <a:p>
            <a:r>
              <a:rPr lang="en-US" dirty="0"/>
              <a:t>parents' participation in school management</a:t>
            </a:r>
            <a:br>
              <a:rPr lang="cs-CZ" dirty="0"/>
            </a:br>
            <a:r>
              <a:rPr lang="en-US" dirty="0"/>
              <a:t>and teaching</a:t>
            </a:r>
            <a:endParaRPr lang="cs-CZ" dirty="0"/>
          </a:p>
          <a:p>
            <a:r>
              <a:rPr lang="en-US" dirty="0"/>
              <a:t>transition to </a:t>
            </a:r>
            <a:r>
              <a:rPr lang="cs-CZ" dirty="0"/>
              <a:t>standard</a:t>
            </a:r>
            <a:r>
              <a:rPr lang="en-US" dirty="0"/>
              <a:t> school - annual </a:t>
            </a:r>
            <a:br>
              <a:rPr lang="cs-CZ" dirty="0"/>
            </a:br>
            <a:r>
              <a:rPr lang="en-US" dirty="0"/>
              <a:t>acclimatization</a:t>
            </a:r>
            <a:endParaRPr lang="cs-CZ" dirty="0"/>
          </a:p>
        </p:txBody>
      </p:sp>
      <p:pic>
        <p:nvPicPr>
          <p:cNvPr id="4" name="Picture 3" descr="100_40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82" y="-762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00_4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82" y="3427512"/>
            <a:ext cx="3842146" cy="34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-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all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types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schools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private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, public,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state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which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are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different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mainstream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standard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schools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standard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educational</a:t>
            </a:r>
            <a:r>
              <a:rPr lang="cs-CZ" alt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2">
                    <a:lumMod val="50000"/>
                  </a:schemeClr>
                </a:solidFill>
              </a:rPr>
              <a:t>system</a:t>
            </a:r>
            <a:r>
              <a:rPr lang="cs-CZ" altLang="cs-CZ" sz="1400" dirty="0"/>
              <a:t> </a:t>
            </a:r>
            <a:endParaRPr lang="cs-CZ" altLang="cs-CZ" sz="3600" dirty="0">
              <a:latin typeface="Arial" panose="020B0604020202020204" pitchFamily="34" charset="0"/>
            </a:endParaRPr>
          </a:p>
          <a:p>
            <a:r>
              <a:rPr lang="en-US" dirty="0"/>
              <a:t>schools with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other methods and learning organizations that usually try to bring the </a:t>
            </a:r>
            <a:r>
              <a:rPr lang="cs-CZ" dirty="0" err="1"/>
              <a:t>content</a:t>
            </a:r>
            <a:r>
              <a:rPr lang="en-US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en-US" dirty="0"/>
              <a:t> the form of games, discussions, problem tasks, independent work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en-US" dirty="0"/>
              <a:t>Schools which use innovative programs for intended elimination of deficiency of traditional school and try to better meet the needs of modern society</a:t>
            </a:r>
            <a:r>
              <a:rPr lang="sk-SK" dirty="0"/>
              <a:t>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https://www.youtube.com/watch?v=UzmvtVAuuyI</a:t>
            </a:r>
            <a:endParaRPr lang="cs-CZ" dirty="0"/>
          </a:p>
          <a:p>
            <a:endParaRPr lang="cs-CZ" dirty="0"/>
          </a:p>
        </p:txBody>
      </p:sp>
      <p:pic>
        <p:nvPicPr>
          <p:cNvPr id="6" name="Montessori School Educ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66020" y="1052736"/>
            <a:ext cx="7452996" cy="55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96544"/>
          </a:xfrm>
        </p:spPr>
        <p:txBody>
          <a:bodyPr>
            <a:normAutofit/>
          </a:bodyPr>
          <a:lstStyle/>
          <a:p>
            <a:r>
              <a:rPr lang="cs-CZ" dirty="0" err="1"/>
              <a:t>founder</a:t>
            </a:r>
            <a:r>
              <a:rPr lang="cs-CZ" dirty="0"/>
              <a:t> Helen </a:t>
            </a:r>
            <a:r>
              <a:rPr lang="cs-CZ" dirty="0" err="1"/>
              <a:t>Parkhurst</a:t>
            </a:r>
            <a:r>
              <a:rPr lang="cs-CZ" dirty="0"/>
              <a:t> (1886 – 1973)</a:t>
            </a:r>
          </a:p>
          <a:p>
            <a:r>
              <a:rPr lang="cs-CZ" dirty="0" err="1"/>
              <a:t>founded</a:t>
            </a:r>
            <a:r>
              <a:rPr lang="cs-CZ" dirty="0"/>
              <a:t> 1920 (Dalton, USA)</a:t>
            </a:r>
          </a:p>
          <a:p>
            <a:r>
              <a:rPr lang="en-US" dirty="0"/>
              <a:t>Dalton is not a method or system, Dalton is an </a:t>
            </a:r>
            <a:br>
              <a:rPr lang="cs-CZ" dirty="0"/>
            </a:br>
            <a:r>
              <a:rPr lang="en-US" dirty="0"/>
              <a:t>influence</a:t>
            </a:r>
            <a:endParaRPr lang="cs-CZ" dirty="0"/>
          </a:p>
          <a:p>
            <a:r>
              <a:rPr lang="en-US" dirty="0"/>
              <a:t>the essence is the development of pupil's </a:t>
            </a:r>
            <a:br>
              <a:rPr lang="cs-CZ" dirty="0"/>
            </a:br>
            <a:r>
              <a:rPr lang="en-US" dirty="0"/>
              <a:t>individuality by means of self-controlled self-management</a:t>
            </a:r>
            <a:endParaRPr lang="cs-CZ" dirty="0"/>
          </a:p>
          <a:p>
            <a:r>
              <a:rPr lang="en-US" dirty="0"/>
              <a:t>three basic principles - freedom (and </a:t>
            </a:r>
            <a:r>
              <a:rPr lang="cs-CZ" dirty="0" err="1"/>
              <a:t>responsib</a:t>
            </a:r>
            <a:r>
              <a:rPr lang="en-US" dirty="0" err="1"/>
              <a:t>ility</a:t>
            </a:r>
            <a:r>
              <a:rPr lang="en-US" dirty="0"/>
              <a:t>), autonomy and cooperation</a:t>
            </a:r>
            <a:endParaRPr lang="cs-CZ" dirty="0"/>
          </a:p>
          <a:p>
            <a:r>
              <a:rPr lang="en-US" dirty="0"/>
              <a:t>freedom is not represented by absolute freedom, the pupil chooses the time, the place</a:t>
            </a:r>
            <a:r>
              <a:rPr lang="cs-CZ" dirty="0"/>
              <a:t>,</a:t>
            </a:r>
            <a:r>
              <a:rPr lang="en-US" dirty="0"/>
              <a:t> where and when to study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43" y="1604677"/>
            <a:ext cx="2042170" cy="24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pupil acts independently, </a:t>
            </a:r>
            <a:r>
              <a:rPr lang="cs-CZ" dirty="0"/>
              <a:t>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co-</a:t>
            </a:r>
            <a:r>
              <a:rPr lang="cs-CZ" dirty="0" err="1"/>
              <a:t>responsible</a:t>
            </a:r>
            <a:r>
              <a:rPr lang="cs-CZ" dirty="0"/>
              <a:t> </a:t>
            </a:r>
            <a:r>
              <a:rPr lang="en-US" dirty="0"/>
              <a:t>for education</a:t>
            </a:r>
            <a:endParaRPr lang="cs-CZ" dirty="0"/>
          </a:p>
          <a:p>
            <a:r>
              <a:rPr lang="en-US" dirty="0"/>
              <a:t>when dealing with tasks </a:t>
            </a:r>
            <a:r>
              <a:rPr lang="cs-CZ" dirty="0" err="1"/>
              <a:t>pupils</a:t>
            </a:r>
            <a:r>
              <a:rPr lang="en-US" dirty="0"/>
              <a:t> can </a:t>
            </a:r>
            <a:br>
              <a:rPr lang="cs-CZ" dirty="0"/>
            </a:br>
            <a:r>
              <a:rPr lang="en-US" dirty="0"/>
              <a:t>work with others</a:t>
            </a:r>
            <a:endParaRPr lang="cs-CZ" dirty="0"/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en-US" dirty="0"/>
              <a:t>are cooperative (joint work) and auxiliary groups (independent but with the possibility to consult with a classmate)</a:t>
            </a:r>
            <a:r>
              <a:rPr lang="cs-CZ" dirty="0"/>
              <a:t> </a:t>
            </a:r>
            <a:r>
              <a:rPr lang="en-US" dirty="0"/>
              <a:t>used</a:t>
            </a:r>
            <a:endParaRPr lang="cs-CZ" dirty="0"/>
          </a:p>
          <a:p>
            <a:r>
              <a:rPr lang="en-US" dirty="0"/>
              <a:t>work patterns include long-term tasks - longer duration, the target set, the pupil concludes a contract (a contract between the teacher and the pupil), only once one contract has been completed, it can proceed to the next one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221" y="0"/>
            <a:ext cx="4752604" cy="315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„house“ – </a:t>
            </a:r>
            <a:r>
              <a:rPr lang="en-US" dirty="0"/>
              <a:t>a group of pupils in the tribe class and a discussion about school issues and their own problems</a:t>
            </a:r>
            <a:endParaRPr lang="cs-CZ" dirty="0"/>
          </a:p>
          <a:p>
            <a:r>
              <a:rPr lang="cs-CZ" dirty="0" err="1"/>
              <a:t>laboratory</a:t>
            </a:r>
            <a:r>
              <a:rPr lang="cs-CZ" dirty="0"/>
              <a:t> – </a:t>
            </a:r>
            <a:r>
              <a:rPr lang="en-US" dirty="0"/>
              <a:t>a predefined hour focusing on own projects, the teacher enters only on request</a:t>
            </a:r>
            <a:endParaRPr lang="cs-CZ" dirty="0"/>
          </a:p>
          <a:p>
            <a:r>
              <a:rPr lang="cs-CZ" dirty="0" err="1"/>
              <a:t>extended</a:t>
            </a:r>
            <a:r>
              <a:rPr lang="en-US" dirty="0"/>
              <a:t> attention - Czech form, </a:t>
            </a:r>
            <a:br>
              <a:rPr lang="cs-CZ" dirty="0"/>
            </a:br>
            <a:r>
              <a:rPr lang="en-US" dirty="0"/>
              <a:t>teacher is not available, pupils work </a:t>
            </a:r>
            <a:br>
              <a:rPr lang="cs-CZ" dirty="0"/>
            </a:br>
            <a:r>
              <a:rPr lang="en-US" dirty="0"/>
              <a:t>independently</a:t>
            </a:r>
            <a:r>
              <a:rPr lang="cs-CZ" dirty="0"/>
              <a:t>;</a:t>
            </a:r>
            <a:r>
              <a:rPr lang="en-US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en-US" dirty="0"/>
              <a:t>agreed </a:t>
            </a:r>
            <a:br>
              <a:rPr lang="cs-CZ" dirty="0"/>
            </a:br>
            <a:r>
              <a:rPr lang="en-US" dirty="0"/>
              <a:t>symbol</a:t>
            </a:r>
            <a:r>
              <a:rPr lang="cs-CZ" dirty="0"/>
              <a:t> (</a:t>
            </a:r>
            <a:r>
              <a:rPr lang="cs-CZ" dirty="0" err="1"/>
              <a:t>toy</a:t>
            </a:r>
            <a:r>
              <a:rPr lang="cs-CZ" dirty="0"/>
              <a:t>) </a:t>
            </a:r>
            <a:r>
              <a:rPr lang="cs-CZ" dirty="0" err="1"/>
              <a:t>which</a:t>
            </a:r>
            <a:r>
              <a:rPr lang="en-US" dirty="0"/>
              <a:t> presents the </a:t>
            </a:r>
            <a:br>
              <a:rPr lang="cs-CZ" dirty="0"/>
            </a:br>
            <a:r>
              <a:rPr lang="en-US" dirty="0"/>
              <a:t>impossibility of working with the </a:t>
            </a:r>
            <a:br>
              <a:rPr lang="cs-CZ" dirty="0"/>
            </a:br>
            <a:r>
              <a:rPr lang="en-US" dirty="0"/>
              <a:t>teacher and the need to work </a:t>
            </a:r>
            <a:br>
              <a:rPr lang="cs-CZ" dirty="0"/>
            </a:br>
            <a:r>
              <a:rPr lang="en-US" dirty="0"/>
              <a:t>independently or with classmates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10" y="3212977"/>
            <a:ext cx="4901712" cy="36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68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teacher is essential, but must give up the dominant position</a:t>
            </a:r>
            <a:endParaRPr lang="cs-CZ" dirty="0"/>
          </a:p>
          <a:p>
            <a:r>
              <a:rPr lang="en-US" dirty="0"/>
              <a:t>prepares plans, tests, </a:t>
            </a:r>
            <a:r>
              <a:rPr lang="cs-CZ" dirty="0" err="1"/>
              <a:t>task</a:t>
            </a:r>
            <a:r>
              <a:rPr lang="en-US" dirty="0"/>
              <a:t>, communicates with pupils, parents</a:t>
            </a:r>
            <a:endParaRPr lang="cs-CZ" dirty="0"/>
          </a:p>
          <a:p>
            <a:r>
              <a:rPr lang="en-US" dirty="0"/>
              <a:t>canceled traditional hours (does not ring), class divided into subject areas with </a:t>
            </a:r>
            <a:r>
              <a:rPr lang="cs-CZ" dirty="0" err="1"/>
              <a:t>tool</a:t>
            </a:r>
            <a:r>
              <a:rPr lang="en-US" dirty="0"/>
              <a:t>s according to years</a:t>
            </a:r>
            <a:endParaRPr lang="cs-CZ" dirty="0"/>
          </a:p>
          <a:p>
            <a:r>
              <a:rPr lang="en-US" dirty="0"/>
              <a:t>the curriculum is divided into 10 contracts per </a:t>
            </a:r>
            <a:br>
              <a:rPr lang="cs-CZ" dirty="0"/>
            </a:br>
            <a:r>
              <a:rPr lang="en-US" dirty="0"/>
              <a:t>month</a:t>
            </a:r>
            <a:endParaRPr lang="cs-CZ" dirty="0"/>
          </a:p>
          <a:p>
            <a:r>
              <a:rPr lang="cs-CZ" dirty="0"/>
              <a:t>pensum – </a:t>
            </a:r>
            <a:r>
              <a:rPr lang="en-US" dirty="0"/>
              <a:t>learning content managed over a </a:t>
            </a:r>
            <a:br>
              <a:rPr lang="cs-CZ" dirty="0"/>
            </a:br>
            <a:r>
              <a:rPr lang="en-US" dirty="0"/>
              <a:t>certain period</a:t>
            </a:r>
            <a:endParaRPr lang="cs-CZ" dirty="0"/>
          </a:p>
          <a:p>
            <a:r>
              <a:rPr lang="en-US" dirty="0"/>
              <a:t>use a system of colors symbolizing the days of </a:t>
            </a:r>
            <a:br>
              <a:rPr lang="cs-CZ" dirty="0"/>
            </a:br>
            <a:r>
              <a:rPr lang="en-US" dirty="0"/>
              <a:t>the week or individual </a:t>
            </a:r>
            <a:r>
              <a:rPr lang="cs-CZ" dirty="0" err="1"/>
              <a:t>courses</a:t>
            </a:r>
            <a:r>
              <a:rPr lang="en-US" dirty="0"/>
              <a:t>, Dalton meters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4177400"/>
            <a:ext cx="3574133" cy="26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/>
              <a:t>Positive</a:t>
            </a:r>
          </a:p>
          <a:p>
            <a:r>
              <a:rPr lang="cs-CZ" dirty="0" err="1"/>
              <a:t>the</a:t>
            </a:r>
            <a:r>
              <a:rPr lang="cs-CZ" dirty="0"/>
              <a:t> variability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teaching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freedom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to </a:t>
            </a:r>
            <a:r>
              <a:rPr lang="cs-CZ" dirty="0" err="1"/>
              <a:t>responsibility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cooperation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/>
              <a:t>Negative</a:t>
            </a:r>
          </a:p>
          <a:p>
            <a:r>
              <a:rPr lang="en-US" dirty="0"/>
              <a:t>insufficient repetition of the curriculum</a:t>
            </a:r>
            <a:endParaRPr lang="cs-CZ" dirty="0"/>
          </a:p>
          <a:p>
            <a:r>
              <a:rPr lang="cs-CZ" dirty="0" err="1"/>
              <a:t>unsystematic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knowledge</a:t>
            </a:r>
            <a:endParaRPr lang="cs-CZ" dirty="0"/>
          </a:p>
          <a:p>
            <a:r>
              <a:rPr lang="cs-CZ" dirty="0"/>
              <a:t>curriculum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discussed</a:t>
            </a:r>
            <a:endParaRPr lang="cs-CZ" dirty="0"/>
          </a:p>
          <a:p>
            <a:r>
              <a:rPr lang="cs-CZ" dirty="0" err="1"/>
              <a:t>over</a:t>
            </a:r>
            <a:r>
              <a:rPr lang="cs-CZ" dirty="0"/>
              <a:t>-</a:t>
            </a:r>
            <a:r>
              <a:rPr lang="cs-CZ" dirty="0" err="1"/>
              <a:t>reliance</a:t>
            </a:r>
            <a:r>
              <a:rPr lang="cs-CZ" dirty="0"/>
              <a:t> on </a:t>
            </a:r>
            <a:r>
              <a:rPr lang="cs-CZ" dirty="0" err="1"/>
              <a:t>pupils</a:t>
            </a:r>
            <a:r>
              <a:rPr lang="cs-CZ" dirty="0"/>
              <a:t> </a:t>
            </a:r>
            <a:r>
              <a:rPr lang="cs-CZ" dirty="0" err="1"/>
              <a:t>independence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3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https://www.youtube.com/watch?v=qMvH16anq-g&amp;t=65s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The Dalton Plan_ the foundation of an Ascham education (part one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22003" y="1124744"/>
            <a:ext cx="7344817" cy="55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in </a:t>
            </a:r>
            <a:r>
              <a:rPr lang="cs-CZ" dirty="0" err="1"/>
              <a:t>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cs-CZ" b="1" dirty="0" err="1"/>
              <a:t>Waldorf</a:t>
            </a:r>
            <a:endParaRPr lang="cs-CZ" b="1" dirty="0"/>
          </a:p>
          <a:p>
            <a:r>
              <a:rPr lang="cs-CZ" dirty="0"/>
              <a:t>Plovdivská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 err="1"/>
              <a:t>Montessori</a:t>
            </a:r>
            <a:endParaRPr lang="cs-CZ" b="1" dirty="0"/>
          </a:p>
          <a:p>
            <a:r>
              <a:rPr lang="cs-CZ" dirty="0"/>
              <a:t>Gajdošová, Pastviny, Šrámkova</a:t>
            </a:r>
          </a:p>
          <a:p>
            <a:endParaRPr lang="cs-CZ" dirty="0"/>
          </a:p>
          <a:p>
            <a:pPr marL="45720" indent="0">
              <a:buNone/>
            </a:pPr>
            <a:r>
              <a:rPr lang="cs-CZ" b="1" dirty="0"/>
              <a:t>Dalton</a:t>
            </a:r>
          </a:p>
          <a:p>
            <a:r>
              <a:rPr lang="cs-CZ" dirty="0"/>
              <a:t>Husova, Chalabalova, Křídlovická, Mutěnická, Staňkova ad.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/>
              <a:t>Step by Step</a:t>
            </a:r>
          </a:p>
          <a:p>
            <a:r>
              <a:rPr lang="cs-CZ" dirty="0"/>
              <a:t>Heyrovského, Stará, Vejrostova</a:t>
            </a:r>
          </a:p>
        </p:txBody>
      </p:sp>
    </p:spTree>
    <p:extLst>
      <p:ext uri="{BB962C8B-B14F-4D97-AF65-F5344CB8AC3E}">
        <p14:creationId xmlns:p14="http://schemas.microsoft.com/office/powerpoint/2010/main" val="11931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84FD2-5853-4B37-8AC6-7446B88D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Work</a:t>
            </a:r>
            <a:r>
              <a:rPr lang="sk-SK" dirty="0"/>
              <a:t> in </a:t>
            </a:r>
            <a:r>
              <a:rPr lang="sk-SK" dirty="0" err="1"/>
              <a:t>groups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7DD9DD-EBE8-4648-9DE3-FCE82BDFE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sk-SK" dirty="0"/>
          </a:p>
          <a:p>
            <a:r>
              <a:rPr lang="sk-SK" dirty="0"/>
              <a:t>1. </a:t>
            </a:r>
            <a:r>
              <a:rPr lang="sk-SK" dirty="0" err="1"/>
              <a:t>group</a:t>
            </a:r>
            <a:r>
              <a:rPr lang="sk-SK" dirty="0"/>
              <a:t> – </a:t>
            </a:r>
            <a:r>
              <a:rPr lang="sk-SK" dirty="0" err="1"/>
              <a:t>objections</a:t>
            </a:r>
            <a:r>
              <a:rPr lang="sk-SK" dirty="0"/>
              <a:t> to </a:t>
            </a:r>
            <a:r>
              <a:rPr lang="sk-SK" dirty="0" err="1"/>
              <a:t>traditional</a:t>
            </a:r>
            <a:r>
              <a:rPr lang="sk-SK" dirty="0"/>
              <a:t> </a:t>
            </a:r>
            <a:r>
              <a:rPr lang="sk-SK" dirty="0" err="1"/>
              <a:t>education</a:t>
            </a:r>
            <a:endParaRPr lang="sk-SK" dirty="0"/>
          </a:p>
          <a:p>
            <a:r>
              <a:rPr lang="sk-SK" dirty="0"/>
              <a:t>2. </a:t>
            </a:r>
            <a:r>
              <a:rPr lang="sk-SK" dirty="0" err="1"/>
              <a:t>group</a:t>
            </a:r>
            <a:r>
              <a:rPr lang="sk-SK" dirty="0"/>
              <a:t> – </a:t>
            </a:r>
            <a:r>
              <a:rPr lang="sk-SK" dirty="0" err="1"/>
              <a:t>benefits</a:t>
            </a:r>
            <a:r>
              <a:rPr lang="sk-SK" dirty="0"/>
              <a:t> of </a:t>
            </a:r>
            <a:r>
              <a:rPr lang="sk-SK" dirty="0" err="1"/>
              <a:t>alternative</a:t>
            </a:r>
            <a:r>
              <a:rPr lang="sk-SK" dirty="0"/>
              <a:t> </a:t>
            </a:r>
            <a:r>
              <a:rPr lang="sk-SK" dirty="0" err="1"/>
              <a:t>education</a:t>
            </a:r>
            <a:endParaRPr lang="sk-SK" dirty="0"/>
          </a:p>
          <a:p>
            <a:r>
              <a:rPr lang="sk-SK" dirty="0"/>
              <a:t>3. </a:t>
            </a:r>
            <a:r>
              <a:rPr lang="sk-SK" dirty="0" err="1"/>
              <a:t>group</a:t>
            </a:r>
            <a:r>
              <a:rPr lang="sk-SK" dirty="0"/>
              <a:t> – </a:t>
            </a:r>
            <a:r>
              <a:rPr lang="sk-SK" dirty="0" err="1"/>
              <a:t>limitation</a:t>
            </a:r>
            <a:r>
              <a:rPr lang="sk-SK" dirty="0"/>
              <a:t> of </a:t>
            </a:r>
            <a:r>
              <a:rPr lang="sk-SK" dirty="0" err="1"/>
              <a:t>alternative</a:t>
            </a:r>
            <a:r>
              <a:rPr lang="sk-SK" dirty="0"/>
              <a:t> </a:t>
            </a:r>
            <a:r>
              <a:rPr lang="sk-SK" dirty="0" err="1"/>
              <a:t>education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5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0BC20-4DFA-4F42-B045-FA1ADC5C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 are the objections</a:t>
            </a:r>
            <a:r>
              <a:rPr lang="sk-SK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traditional education?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29620-8B08-445A-B367-6235A1C6E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,,</a:t>
            </a:r>
            <a:r>
              <a:rPr lang="en-US" dirty="0" err="1"/>
              <a:t>detechment</a:t>
            </a:r>
            <a:r>
              <a:rPr lang="en-US" dirty="0"/>
              <a:t>“ of life</a:t>
            </a:r>
          </a:p>
          <a:p>
            <a:r>
              <a:rPr lang="en-US" dirty="0"/>
              <a:t>excessive amount of information</a:t>
            </a:r>
            <a:endParaRPr lang="sk-SK" dirty="0"/>
          </a:p>
          <a:p>
            <a:r>
              <a:rPr lang="en-US" dirty="0"/>
              <a:t>Curriculum</a:t>
            </a:r>
            <a:r>
              <a:rPr lang="sk-SK" dirty="0"/>
              <a:t> </a:t>
            </a:r>
            <a:r>
              <a:rPr lang="en-US" dirty="0"/>
              <a:t>set by institution for everyone</a:t>
            </a:r>
            <a:endParaRPr lang="sk-SK" dirty="0"/>
          </a:p>
          <a:p>
            <a:r>
              <a:rPr lang="en-US" dirty="0"/>
              <a:t>authoritarian behavior and the position of the teacher</a:t>
            </a:r>
            <a:endParaRPr lang="sk-SK" dirty="0"/>
          </a:p>
          <a:p>
            <a:r>
              <a:rPr lang="en-US" dirty="0"/>
              <a:t>insufficient attention to the individuality of the student</a:t>
            </a:r>
            <a:endParaRPr lang="sk-SK" dirty="0"/>
          </a:p>
          <a:p>
            <a:r>
              <a:rPr lang="en-US" dirty="0"/>
              <a:t>Grading system </a:t>
            </a:r>
          </a:p>
        </p:txBody>
      </p:sp>
    </p:spTree>
    <p:extLst>
      <p:ext uri="{BB962C8B-B14F-4D97-AF65-F5344CB8AC3E}">
        <p14:creationId xmlns:p14="http://schemas.microsoft.com/office/powerpoint/2010/main" val="8389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BD7C6-43FA-4F94-8444-B8D48D99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Benefits</a:t>
            </a:r>
            <a:r>
              <a:rPr lang="sk-SK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59184-9379-43E6-B0C8-8E490243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Opposition </a:t>
            </a:r>
            <a:r>
              <a:rPr lang="sk-SK" dirty="0"/>
              <a:t>to</a:t>
            </a:r>
            <a:r>
              <a:rPr lang="en-US" dirty="0"/>
              <a:t> traditional educational system</a:t>
            </a:r>
          </a:p>
          <a:p>
            <a:r>
              <a:rPr lang="en-US" dirty="0"/>
              <a:t>Inspiration for traditional schools – methods, communication, approach to the students...</a:t>
            </a:r>
          </a:p>
          <a:p>
            <a:r>
              <a:rPr lang="en-US" dirty="0"/>
              <a:t>Student as the individual </a:t>
            </a:r>
          </a:p>
          <a:p>
            <a:r>
              <a:rPr lang="en-US" dirty="0"/>
              <a:t>Benefits for pedagogical theory </a:t>
            </a:r>
          </a:p>
        </p:txBody>
      </p:sp>
    </p:spTree>
    <p:extLst>
      <p:ext uri="{BB962C8B-B14F-4D97-AF65-F5344CB8AC3E}">
        <p14:creationId xmlns:p14="http://schemas.microsoft.com/office/powerpoint/2010/main" val="31990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5F2C7-F79E-42B7-ACA9-DAC030C6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r>
              <a:rPr lang="sk-SK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9AB28-BF9D-48BA-9B83-254862C4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GB" dirty="0"/>
              <a:t>this</a:t>
            </a:r>
            <a:r>
              <a:rPr lang="sk-SK" dirty="0"/>
              <a:t> </a:t>
            </a:r>
            <a:r>
              <a:rPr lang="en-US" dirty="0"/>
              <a:t>approach </a:t>
            </a:r>
            <a:r>
              <a:rPr lang="sk-SK" dirty="0"/>
              <a:t>to</a:t>
            </a:r>
            <a:r>
              <a:rPr lang="en-US" dirty="0"/>
              <a:t> the student sufficient for performance-oriented society? </a:t>
            </a:r>
            <a:endParaRPr lang="sk-SK" dirty="0"/>
          </a:p>
          <a:p>
            <a:r>
              <a:rPr lang="en-US" dirty="0"/>
              <a:t>Insufficient teacher education </a:t>
            </a:r>
          </a:p>
          <a:p>
            <a:r>
              <a:rPr lang="en-US" dirty="0"/>
              <a:t>continuity</a:t>
            </a:r>
            <a:r>
              <a:rPr lang="sk-SK" dirty="0"/>
              <a:t> t</a:t>
            </a:r>
            <a:r>
              <a:rPr lang="en-US" dirty="0"/>
              <a:t>o the higher level of education</a:t>
            </a:r>
          </a:p>
          <a:p>
            <a:r>
              <a:rPr lang="en-US" dirty="0"/>
              <a:t>Can we compare students from traditional educational systems and children from alternative schools? </a:t>
            </a:r>
          </a:p>
        </p:txBody>
      </p:sp>
    </p:spTree>
    <p:extLst>
      <p:ext uri="{BB962C8B-B14F-4D97-AF65-F5344CB8AC3E}">
        <p14:creationId xmlns:p14="http://schemas.microsoft.com/office/powerpoint/2010/main" val="31074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known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 err="1"/>
              <a:t>Waldorf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  <a:p>
            <a:r>
              <a:rPr lang="cs-CZ" dirty="0"/>
              <a:t>Jena </a:t>
            </a:r>
            <a:r>
              <a:rPr lang="cs-CZ" dirty="0" err="1"/>
              <a:t>plan</a:t>
            </a:r>
            <a:endParaRPr lang="cs-CZ" dirty="0"/>
          </a:p>
          <a:p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Celestine </a:t>
            </a:r>
            <a:r>
              <a:rPr lang="cs-CZ" dirty="0" err="1"/>
              <a:t>Freinet</a:t>
            </a:r>
            <a:endParaRPr lang="cs-CZ" dirty="0"/>
          </a:p>
          <a:p>
            <a:r>
              <a:rPr lang="cs-CZ" dirty="0" err="1"/>
              <a:t>Winnet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dirty="0"/>
              <a:t>Step by Step</a:t>
            </a:r>
          </a:p>
          <a:p>
            <a:r>
              <a:rPr lang="cs-CZ" dirty="0" err="1"/>
              <a:t>Engaged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lang="cs-CZ" dirty="0"/>
          </a:p>
          <a:p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5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in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Waldorf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 err="1"/>
              <a:t>Montessori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/>
              <a:t>Dalton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/>
              <a:t>Jena (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)</a:t>
            </a:r>
          </a:p>
          <a:p>
            <a:r>
              <a:rPr lang="cs-CZ" dirty="0"/>
              <a:t>Step by Step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Thematic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 (</a:t>
            </a:r>
            <a:r>
              <a:rPr lang="cs-CZ" dirty="0" err="1"/>
              <a:t>kindergarten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 (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5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altenrative</a:t>
            </a:r>
            <a:r>
              <a:rPr lang="cs-CZ" dirty="0"/>
              <a:t> </a:t>
            </a:r>
            <a:r>
              <a:rPr lang="cs-CZ" dirty="0" err="1"/>
              <a:t>schools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965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effort to promote a natural desire to know new things and phenomena</a:t>
            </a:r>
            <a:endParaRPr lang="cs-CZ" dirty="0"/>
          </a:p>
          <a:p>
            <a:r>
              <a:rPr lang="en-US" dirty="0"/>
              <a:t>the relationship between the teacher and the pupil, the </a:t>
            </a:r>
            <a:r>
              <a:rPr lang="cs-CZ" dirty="0"/>
              <a:t>support</a:t>
            </a:r>
            <a:r>
              <a:rPr lang="en-US" dirty="0"/>
              <a:t> of their quality and originality (the </a:t>
            </a:r>
            <a:r>
              <a:rPr lang="cs-CZ" dirty="0" err="1"/>
              <a:t>mistake</a:t>
            </a:r>
            <a:r>
              <a:rPr lang="en-US" dirty="0"/>
              <a:t> is understood as a degree of learning</a:t>
            </a:r>
            <a:r>
              <a:rPr lang="cs-CZ" dirty="0"/>
              <a:t>, a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en-US" dirty="0"/>
              <a:t>, not a </a:t>
            </a:r>
            <a:r>
              <a:rPr lang="cs-CZ" dirty="0" err="1"/>
              <a:t>problem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cooperation with the child</a:t>
            </a:r>
            <a:r>
              <a:rPr lang="cs-CZ" dirty="0"/>
              <a:t>´s</a:t>
            </a:r>
            <a:r>
              <a:rPr lang="en-US" dirty="0"/>
              <a:t> family</a:t>
            </a:r>
            <a:endParaRPr lang="cs-CZ" dirty="0"/>
          </a:p>
          <a:p>
            <a:r>
              <a:rPr lang="en-US" dirty="0"/>
              <a:t>active involvement of the child, </a:t>
            </a:r>
            <a:r>
              <a:rPr lang="cs-CZ" dirty="0"/>
              <a:t>support</a:t>
            </a:r>
            <a:r>
              <a:rPr lang="en-US" dirty="0"/>
              <a:t> of cooperation and development of communication</a:t>
            </a:r>
            <a:endParaRPr lang="cs-CZ" dirty="0"/>
          </a:p>
          <a:p>
            <a:r>
              <a:rPr lang="en-US" dirty="0"/>
              <a:t>transfer of responsibility for the decisions on children</a:t>
            </a:r>
            <a:endParaRPr lang="cs-CZ" dirty="0"/>
          </a:p>
          <a:p>
            <a:r>
              <a:rPr lang="cs-CZ" dirty="0" err="1"/>
              <a:t>connection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r>
              <a:rPr lang="cs-CZ" dirty="0" err="1"/>
              <a:t>child-friendly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(</a:t>
            </a:r>
            <a:r>
              <a:rPr lang="cs-CZ" dirty="0" err="1"/>
              <a:t>easy</a:t>
            </a:r>
            <a:r>
              <a:rPr lang="cs-CZ" dirty="0"/>
              <a:t>-to-use </a:t>
            </a:r>
            <a:r>
              <a:rPr lang="cs-CZ" dirty="0" err="1"/>
              <a:t>tools</a:t>
            </a:r>
            <a:r>
              <a:rPr lang="cs-CZ" dirty="0"/>
              <a:t>)</a:t>
            </a:r>
          </a:p>
          <a:p>
            <a:r>
              <a:rPr lang="en-US" dirty="0"/>
              <a:t>teaching governed by passion or fatigue </a:t>
            </a:r>
            <a:r>
              <a:rPr lang="cs-CZ" dirty="0"/>
              <a:t>c</a:t>
            </a:r>
            <a:r>
              <a:rPr lang="en-US" dirty="0" err="1"/>
              <a:t>hildren</a:t>
            </a:r>
            <a:r>
              <a:rPr lang="cs-CZ" dirty="0"/>
              <a:t> (</a:t>
            </a:r>
          </a:p>
          <a:p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evaluation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8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B5F6BC0E20841AC0EEE2EB1F21B5A" ma:contentTypeVersion="2" ma:contentTypeDescription="Vytvoří nový dokument" ma:contentTypeScope="" ma:versionID="23974837ea084b104695a470411546bf">
  <xsd:schema xmlns:xsd="http://www.w3.org/2001/XMLSchema" xmlns:xs="http://www.w3.org/2001/XMLSchema" xmlns:p="http://schemas.microsoft.com/office/2006/metadata/properties" xmlns:ns2="2ca3d01c-8940-4251-aa6d-c3343f86c860" targetNamespace="http://schemas.microsoft.com/office/2006/metadata/properties" ma:root="true" ma:fieldsID="608129f4db970c6e7a27379cf93fe8ce" ns2:_="">
    <xsd:import namespace="2ca3d01c-8940-4251-aa6d-c3343f86c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3d01c-8940-4251-aa6d-c3343f86c8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1E639-3A62-485F-ADC4-08B6FA392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3d01c-8940-4251-aa6d-c3343f86c8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8398ED-E068-46F0-BDE5-E2F91DD7807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6B31AE-389C-4E07-95B5-9EABD2A408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1527</Words>
  <Application>Microsoft Office PowerPoint</Application>
  <PresentationFormat>Vlastní</PresentationFormat>
  <Paragraphs>173</Paragraphs>
  <Slides>27</Slides>
  <Notes>1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Arial</vt:lpstr>
      <vt:lpstr>Century Gothic</vt:lpstr>
      <vt:lpstr>Continental_Europe_16x9</vt:lpstr>
      <vt:lpstr>AlternativE schools and their possibilities in the Czech republic</vt:lpstr>
      <vt:lpstr>Alternative school - definition</vt:lpstr>
      <vt:lpstr>Work in groups</vt:lpstr>
      <vt:lpstr> What are the objections to traditional education?</vt:lpstr>
      <vt:lpstr>Benefits?</vt:lpstr>
      <vt:lpstr>Limitations?</vt:lpstr>
      <vt:lpstr>Overview of the best known</vt:lpstr>
      <vt:lpstr>Alternative schools in ČR</vt:lpstr>
      <vt:lpstr>General Principles of altenrative schools</vt:lpstr>
      <vt:lpstr>Waldorf education</vt:lpstr>
      <vt:lpstr>Waldorf Education</vt:lpstr>
      <vt:lpstr>Waldorf education</vt:lpstr>
      <vt:lpstr>Waldorf education</vt:lpstr>
      <vt:lpstr>Prezentace aplikace PowerPoint</vt:lpstr>
      <vt:lpstr>Montessori education</vt:lpstr>
      <vt:lpstr>Montessori Education</vt:lpstr>
      <vt:lpstr>Prezentace aplikace PowerPoint</vt:lpstr>
      <vt:lpstr>Montessori Education</vt:lpstr>
      <vt:lpstr>Montessori education</vt:lpstr>
      <vt:lpstr>Prezentace aplikace PowerPoint</vt:lpstr>
      <vt:lpstr>Dalton plan</vt:lpstr>
      <vt:lpstr>Dalton plan</vt:lpstr>
      <vt:lpstr>Dalton plan</vt:lpstr>
      <vt:lpstr>Dalton plan</vt:lpstr>
      <vt:lpstr>Dalton plan</vt:lpstr>
      <vt:lpstr>Prezentace aplikace PowerPoint</vt:lpstr>
      <vt:lpstr>Alternative schools in brno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2020-11-02T16:27:42Z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  <property fmtid="{D5CDD505-2E9C-101B-9397-08002B2CF9AE}" pid="3" name="ContentTypeId">
    <vt:lpwstr>0x010100D98B5F6BC0E20841AC0EEE2EB1F21B5A</vt:lpwstr>
  </property>
</Properties>
</file>