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6" r:id="rId3"/>
    <p:sldId id="277" r:id="rId4"/>
    <p:sldId id="278" r:id="rId5"/>
    <p:sldId id="279" r:id="rId6"/>
    <p:sldId id="280" r:id="rId7"/>
    <p:sldId id="284" r:id="rId8"/>
    <p:sldId id="281" r:id="rId9"/>
    <p:sldId id="282" r:id="rId10"/>
    <p:sldId id="283" r:id="rId11"/>
    <p:sldId id="257" r:id="rId12"/>
    <p:sldId id="270" r:id="rId13"/>
    <p:sldId id="272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DFC"/>
    <a:srgbClr val="9FF9F7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0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0747" y="645994"/>
            <a:ext cx="10166894" cy="2793906"/>
          </a:xfrm>
        </p:spPr>
        <p:txBody>
          <a:bodyPr rtlCol="0"/>
          <a:lstStyle/>
          <a:p>
            <a:pPr rtl="0"/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Дисграфия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дислексия</a:t>
            </a:r>
            <a:endParaRPr lang="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8" y="106978"/>
            <a:ext cx="11777662" cy="663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правила занятий</a:t>
            </a:r>
            <a:r>
              <a:rPr lang="cs-CZ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протяжении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занятий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ребенку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</a:t>
            </a:r>
            <a:r>
              <a:rPr lang="ru-RU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ru-RU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поддержка, поощрение успехов.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Откажитесь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проверок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скорость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чтения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давать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ошибками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подлежащими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исправлению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читать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писать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успеха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принесет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качественнее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читайте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больших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текстов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пишите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больших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диктантов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ребенком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первых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этапах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устной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речью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фонематического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восприятия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звуковой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Многочисленные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дисграфией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неизбежно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допустит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длинном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диктанте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зафиксируются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памяти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негативный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ругайте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что-то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получается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5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723" y="286602"/>
            <a:ext cx="9372600" cy="52257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" dirty="0" smtClean="0"/>
              <a:t>Знаменитые дислектики и дисграфики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2743" y="1813357"/>
            <a:ext cx="6567297" cy="2881473"/>
          </a:xfrm>
        </p:spPr>
        <p:txBody>
          <a:bodyPr rtlCol="0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Джордж Буш </a:t>
            </a:r>
            <a:endParaRPr lang="ru-RU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сказать «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шаготворческие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вместо «миротворческие» и путает слова «тактильное» и «тактическое» и может назвать «барьеры» «терьерами». </a:t>
            </a:r>
            <a:endParaRPr lang="ru-RU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020" y="1109430"/>
            <a:ext cx="3097007" cy="39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723" y="286602"/>
            <a:ext cx="9372600" cy="52257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" dirty="0" smtClean="0"/>
              <a:t>Знаменитые дислектики и дисграфики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036" y="1212855"/>
            <a:ext cx="8461612" cy="1735061"/>
          </a:xfrm>
        </p:spPr>
        <p:txBody>
          <a:bodyPr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Леонардо да Винчи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писал и рисовал левой рукой и оставил 7 тысяч страниц дневников, написанных зеркально. Нормально их можно прочитать, если подставить зеркало или перевернуть бумагу на просвет. </a:t>
            </a:r>
            <a:endParaRPr lang="ru-RU" sz="2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331" y="1104844"/>
            <a:ext cx="1536059" cy="2325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83" y="4300267"/>
            <a:ext cx="1749030" cy="2305249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016155" y="4300267"/>
            <a:ext cx="8387235" cy="2305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Ханс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Кристиан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Андерсен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редакторы возвращали ему рукописи, даже не дочитав их до конца, и по Копенгагену долго ходили слухи о «потрясающе неграмотном авторе». В одной газете написали: «Человек, который так глумится над своим языком, не может быть писателем». </a:t>
            </a:r>
            <a:endParaRPr lang="ru-RU" sz="2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83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723" y="286602"/>
            <a:ext cx="9372600" cy="52257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Знаменитые дислектики и дисграфики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8647" y="1310842"/>
            <a:ext cx="65422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Линдон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Джонсон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(1908-1973), 36-й президент США (1963-1969). 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Джонсон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отличался острым умом, обширными знаниями и безграмотным письмом. Легенда повествует о том, как на отчетах, прочитанных им, президент ставил отметку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О.К.,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что должно было означать «Все правильно». На правильном английском слова эти пишутся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«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All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correct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». Однако ошибка эта –«О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кей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!»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осталась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и звучит как первый признак американизма.</a:t>
            </a:r>
            <a:endParaRPr lang="cs-CZ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63" y="1310842"/>
            <a:ext cx="3201825" cy="34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3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087" y="242889"/>
            <a:ext cx="1095851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</a:t>
            </a:r>
            <a:r>
              <a:rPr lang="cs-CZ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письменной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</a:t>
            </a:r>
            <a:r>
              <a:rPr lang="cs-CZ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r>
              <a:rPr lang="cs-CZ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т.е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письма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cs-CZ" sz="28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чтения</a:t>
            </a:r>
            <a:r>
              <a:rPr lang="cs-CZ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напрямую</a:t>
            </a:r>
            <a:r>
              <a:rPr lang="cs-CZ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влияют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учебные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успехи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Такие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называются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дисграфия</a:t>
            </a:r>
            <a:r>
              <a:rPr lang="cs-CZ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</a:t>
            </a:r>
            <a:r>
              <a:rPr lang="cs-CZ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письма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</a:t>
            </a:r>
            <a:r>
              <a:rPr lang="cs-CZ" sz="28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дислексия</a:t>
            </a:r>
            <a:r>
              <a:rPr lang="cs-CZ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</a:t>
            </a:r>
            <a:r>
              <a:rPr lang="cs-CZ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чтения</a:t>
            </a:r>
            <a:r>
              <a:rPr lang="cs-CZ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2800" b="1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</a:t>
            </a:r>
            <a:r>
              <a:rPr lang="cs-CZ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возникновения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отдельных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компонентов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компонентов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(ОНР).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нарушен.Сбой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дают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организма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участвуют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процессе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зашифровки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устной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буквенные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символы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«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расшифровки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чтение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</a:t>
            </a:r>
            <a:r>
              <a:rPr lang="cs-CZ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прекрасно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слышать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окружающие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бытовые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звуки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различать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звуки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сходные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акустическим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признакам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р –л, б –п, в –ф, м –н и т</a:t>
            </a:r>
            <a:r>
              <a:rPr lang="cs-CZ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cs-CZ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89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5" y="242263"/>
            <a:ext cx="11430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письма детей с </a:t>
            </a:r>
            <a:r>
              <a:rPr lang="ru-RU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дисграфией</a:t>
            </a:r>
            <a:r>
              <a:rPr lang="ru-RU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ru-RU" b="1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оптические</a:t>
            </a:r>
            <a:r>
              <a:rPr lang="cs-CZ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нарушением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зрительного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восприятия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</a:t>
            </a:r>
            <a:r>
              <a:rPr lang="cs-CZ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видит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разницу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написании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 –щ, ш –щ, ш –и;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путает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верхние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нижние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б–д.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cs-CZ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происходит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невнимательности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таковы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зрительного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анализатора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зрительного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восприятия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данного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конкретного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r>
              <a:rPr lang="cs-CZ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зеркальное</a:t>
            </a:r>
            <a:r>
              <a:rPr lang="cs-CZ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написание</a:t>
            </a:r>
            <a:r>
              <a:rPr lang="cs-CZ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отдельных</a:t>
            </a:r>
            <a:r>
              <a:rPr lang="cs-CZ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редких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случаях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зеркальное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</a:t>
            </a:r>
            <a:r>
              <a:rPr lang="cs-CZ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r>
              <a:rPr lang="cs-CZ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дисграфики</a:t>
            </a:r>
            <a:r>
              <a:rPr lang="cs-CZ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испытывают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существенное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напряжение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процессе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письма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диктовку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Ребенку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концентрироваться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слухового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зрительного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анализатора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контролировать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двигательную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своей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руки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Дисграфия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сопровождается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пониженным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вниманием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быстрой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утомляемостью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Повышенная</a:t>
            </a:r>
            <a:r>
              <a:rPr lang="cs-CZ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концентрация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внимания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сменяется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рассредоточенностью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защитная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организма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и, в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итоге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половина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диктанта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написана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половине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увидим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массу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ошибок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Сильное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напряжение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даже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перенапряжение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провоцирует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искажение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почерка</a:t>
            </a:r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015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363" y="400050"/>
            <a:ext cx="110156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</a:t>
            </a:r>
            <a:r>
              <a:rPr lang="cs-CZ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письменных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работах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делают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страдающие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дисграфией</a:t>
            </a:r>
            <a:r>
              <a:rPr lang="cs-CZ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cs-CZ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дисграфиков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определенного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типа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носят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стойкий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повторяются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Дисграфические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отчетливее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видны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написанная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стоит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сильной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позиции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т.е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отчетливо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слышно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слове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ложка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первую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букву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(«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рожка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дисграфик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ошибиться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середине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(«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лошка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любой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усвоивший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</a:t>
            </a:r>
            <a:r>
              <a:rPr lang="cs-CZ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дисграфических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ошибок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встречается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диктантах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исключены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списывании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прочитывает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затем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диктует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глядя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</a:t>
            </a:r>
            <a:r>
              <a:rPr lang="cs-CZ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87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649069"/>
            <a:ext cx="1004411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</a:rPr>
              <a:t>Ошибки на уровне буквы и </a:t>
            </a:r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слова – </a:t>
            </a:r>
          </a:p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пропуск</a:t>
            </a:r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</a:rPr>
              <a:t>, перестановка букв, вставка лишних букв и </a:t>
            </a:r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слогов</a:t>
            </a:r>
          </a:p>
          <a:p>
            <a:pPr algn="just">
              <a:lnSpc>
                <a:spcPct val="150000"/>
              </a:lnSpc>
            </a:pPr>
            <a:endParaRPr lang="ru-RU" sz="22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Пропускают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</a:rPr>
              <a:t>дети чаще всего буквы, обозначающие гласные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звуки. Пропуск может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</a:rPr>
              <a:t>быть на месте встречи одинаковых букв на границе двух слов (стал лакать –«ста лакать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»).. 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Перестановки чаще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</a:rPr>
              <a:t>встречаются в словах со стечением согласных (двор –«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довр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</a:rPr>
              <a:t>»).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</a:rPr>
              <a:t>Добавление лишней буквы; чаще всего той, которая уже есть в слове (дружно –«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дуружно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</a:rPr>
              <a:t>»). Иногда гласной разбавляется скопление согласных (девочка –«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девочика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</a:rPr>
              <a:t>»). </a:t>
            </a:r>
            <a:endParaRPr lang="ru-RU" sz="2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200" i="1" dirty="0">
                <a:solidFill>
                  <a:srgbClr val="000000"/>
                </a:solidFill>
                <a:latin typeface="Arial" panose="020B0604020202020204" pitchFamily="34" charset="0"/>
              </a:rPr>
              <a:t>Что делать</a:t>
            </a:r>
            <a:r>
              <a:rPr lang="ru-RU" sz="22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?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Развивать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</a:rPr>
              <a:t>навыки звукобуквенного анализа и синтеза слов. Полезно, например, придумывать слова, начинающиеся на какой-либо звук; выстраивать цепочку слов, когда последний звук одного слова становится первым для следующего.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0927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400050"/>
            <a:ext cx="1144428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2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</a:t>
            </a:r>
            <a:r>
              <a:rPr lang="cs-CZ" sz="2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фонематического</a:t>
            </a:r>
            <a:r>
              <a:rPr lang="cs-CZ" sz="2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слуха</a:t>
            </a:r>
            <a:r>
              <a:rPr lang="ru-RU" sz="2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sz="22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</a:t>
            </a:r>
            <a:r>
              <a:rPr lang="ru-RU" sz="2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cs-CZ" sz="22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</a:t>
            </a:r>
            <a:r>
              <a:rPr lang="cs-CZ" sz="2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обозначающих</a:t>
            </a:r>
            <a:r>
              <a:rPr lang="cs-CZ" sz="2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акустически</a:t>
            </a:r>
            <a:r>
              <a:rPr lang="cs-CZ" sz="2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близкие</a:t>
            </a:r>
            <a:r>
              <a:rPr lang="cs-CZ" sz="2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звуки</a:t>
            </a:r>
            <a:endParaRPr lang="cs-CZ" sz="2200" b="1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парные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звонкие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глухие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согласные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зима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–«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сима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»);</a:t>
            </a:r>
            <a:r>
              <a:rPr lang="ru-RU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гласные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–у, ё -ю;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заднеязычные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согласные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 –к –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сухой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–«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сугой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соноры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 –р, й –л, м –н;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свистящ</a:t>
            </a:r>
            <a:r>
              <a:rPr lang="ru-RU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шипящ</a:t>
            </a:r>
            <a:r>
              <a:rPr lang="ru-RU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звуки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–ш, з –ж, 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аффрикаты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ч –щ; ч –ц; ч –т(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  <a:r>
              <a:rPr lang="ru-RU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 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–с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200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cs-CZ" sz="2200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делать</a:t>
            </a:r>
            <a:r>
              <a:rPr lang="cs-CZ" sz="2200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2200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фонематическую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сторону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cs-CZ" sz="22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2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Оптические</a:t>
            </a:r>
            <a:r>
              <a:rPr lang="cs-CZ" sz="2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</a:t>
            </a:r>
            <a:r>
              <a:rPr lang="cs-CZ" sz="2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</a:t>
            </a:r>
            <a:r>
              <a:rPr lang="cs-CZ" sz="2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</a:t>
            </a:r>
            <a:r>
              <a:rPr lang="cs-CZ" sz="2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имеющи</a:t>
            </a:r>
            <a:r>
              <a:rPr lang="ru-RU" sz="2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cs-CZ" sz="2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сходные</a:t>
            </a:r>
            <a:r>
              <a:rPr lang="cs-CZ" sz="2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</a:t>
            </a:r>
            <a:r>
              <a:rPr lang="cs-CZ" sz="2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cs-CZ" sz="22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написании</a:t>
            </a:r>
            <a:endParaRPr lang="ru-RU" sz="2200" b="1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2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ебенок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видит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разниц</a:t>
            </a:r>
            <a:r>
              <a:rPr lang="ru-RU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написании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ц –щ, ш –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щ,ш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–и, б –д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зеркальное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отдельных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целых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текстов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47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59" y="521017"/>
            <a:ext cx="8505965" cy="571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73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6" y="163235"/>
            <a:ext cx="1091565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b="1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cs-CZ" sz="24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делать</a:t>
            </a:r>
            <a:r>
              <a:rPr lang="ru-RU" sz="24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ru-RU" sz="2400" b="1" i="1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уквы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вызывающие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затруднение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лепить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пластилина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складывать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помощью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конструктора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Лего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вышивать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рисовать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бумаге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снегу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затем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сравнивать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получившееся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образцом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игровой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закрытыми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глазами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ощупь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узнавать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объемные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буквы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Узнать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букву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написанную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пальцем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спине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ладони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Описывать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очертание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буквы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словами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рассказывает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угадывают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букву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затем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пытаются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сами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описать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какую-нибудь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букву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букву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буквы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Г,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добавить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2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буквы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спрятанные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рисунках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cs-CZ" sz="2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геометрических</a:t>
            </a:r>
            <a:r>
              <a:rPr lang="cs-CZ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фигурах</a:t>
            </a:r>
            <a:r>
              <a:rPr lang="cs-CZ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2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2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109300"/>
            <a:ext cx="1133475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Упражнения: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Ежедневно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в течение 5 мин (не больше) ребенок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должен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в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любом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тексте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зачеркивать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заданные буквы.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Начинать надо с одной гласной, затем перейти к согласным. Варианты могут быть самые разные. Например: букву а зачеркнуть, а букву о обвести. Можно давать парные согласные, а также те, в произношении которых или в их различии у ребенка имеются проблемы. Например: р –л, с –ш и т.д.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Каждый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день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писать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короткие диктанты карандашом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Пишите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тексты по 150 –200 слов, с проверкой. Ошибки не исправляйте в тексте. Просто пометьте на полях зеленой, черной или фиолетовой ручкой (не в коем случае не красной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!).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Затем давайте тетрадь на исправление ребенку. Ребенок имеет возможность не зачеркивать, а стереть свои ошибки, написать правильно. 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Давать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ребенку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упражнения на медленное прочтение с ярко выраженной артикуляцией и </a:t>
            </a:r>
            <a:endParaRPr lang="ru-RU" sz="2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Давать ребенку упражнения на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списывание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текста.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53676558"/>
      </p:ext>
    </p:extLst>
  </p:cSld>
  <p:clrMapOvr>
    <a:masterClrMapping/>
  </p:clrMapOvr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1_TF03461883" id="{671D4EC8-F0D2-4082-A1EE-2E45D761EB1A}" vid="{F8D861EF-0C3B-4A7E-8226-1AE546DA2581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учебной презентации с играющимися детьми (рисованные картинки, широкоэкранный формат)</Template>
  <TotalTime>133</TotalTime>
  <Words>1154</Words>
  <Application>Microsoft Office PowerPoint</Application>
  <PresentationFormat>Широкоэкранный</PresentationFormat>
  <Paragraphs>71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Euphemia</vt:lpstr>
      <vt:lpstr>Wingdings</vt:lpstr>
      <vt:lpstr>Играющие дети 16 х 9</vt:lpstr>
      <vt:lpstr>Дисграфия и дислексия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Знаменитые дислектики и дисграфики</vt:lpstr>
      <vt:lpstr>Знаменитые дислектики и дисграфики</vt:lpstr>
      <vt:lpstr>Знаменитые дислектики и дисграфики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Дисграфия и дислексия</dc:title>
  <dc:creator>Uživatel systému Windows</dc:creator>
  <cp:lastModifiedBy>Uživatel systému Windows</cp:lastModifiedBy>
  <cp:revision>17</cp:revision>
  <dcterms:created xsi:type="dcterms:W3CDTF">2019-08-04T07:17:18Z</dcterms:created>
  <dcterms:modified xsi:type="dcterms:W3CDTF">2020-10-26T10:10:16Z</dcterms:modified>
</cp:coreProperties>
</file>