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2" r:id="rId4"/>
    <p:sldId id="265" r:id="rId5"/>
    <p:sldId id="263" r:id="rId6"/>
    <p:sldId id="266" r:id="rId7"/>
    <p:sldId id="261" r:id="rId8"/>
    <p:sldId id="267" r:id="rId9"/>
    <p:sldId id="260" r:id="rId10"/>
    <p:sldId id="268" r:id="rId11"/>
    <p:sldId id="257" r:id="rId12"/>
    <p:sldId id="269" r:id="rId13"/>
    <p:sldId id="258" r:id="rId14"/>
    <p:sldId id="270" r:id="rId15"/>
    <p:sldId id="25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Y5__p1kRl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Z7m7eTer-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Wu-BK3GMH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6dDlfAkhS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fD9v70TiF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4n860DM-f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BUqt6AWJ-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367" y="1664677"/>
            <a:ext cx="8915399" cy="2632057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Ruské užité lidové umění</a:t>
            </a:r>
            <a:br>
              <a:rPr lang="cs-CZ" dirty="0" smtClean="0"/>
            </a:br>
            <a:r>
              <a:rPr lang="cs-CZ" dirty="0" smtClean="0"/>
              <a:t>a suvenýry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1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Chochlomská</a:t>
            </a:r>
            <a:r>
              <a:rPr lang="cs-CZ" dirty="0" smtClean="0"/>
              <a:t> malba na dřevo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06769"/>
            <a:ext cx="8915400" cy="3777622"/>
          </a:xfrm>
        </p:spPr>
        <p:txBody>
          <a:bodyPr/>
          <a:lstStyle/>
          <a:p>
            <a:r>
              <a:rPr lang="cs-CZ" dirty="0" smtClean="0"/>
              <a:t>objevila se v </a:t>
            </a:r>
            <a:r>
              <a:rPr lang="cs-CZ" dirty="0" err="1" smtClean="0"/>
              <a:t>Zavolží</a:t>
            </a:r>
            <a:r>
              <a:rPr lang="cs-CZ" dirty="0" smtClean="0"/>
              <a:t>, v obcích </a:t>
            </a:r>
            <a:r>
              <a:rPr lang="cs-CZ" dirty="0" err="1" smtClean="0"/>
              <a:t>Skorobogatovské</a:t>
            </a:r>
            <a:r>
              <a:rPr lang="cs-CZ" dirty="0" smtClean="0"/>
              <a:t> a </a:t>
            </a:r>
            <a:r>
              <a:rPr lang="cs-CZ" dirty="0" err="1" smtClean="0"/>
              <a:t>Chochlomské</a:t>
            </a:r>
            <a:r>
              <a:rPr lang="cs-CZ" dirty="0" smtClean="0"/>
              <a:t> oblastí</a:t>
            </a:r>
          </a:p>
          <a:p>
            <a:r>
              <a:rPr lang="cs-CZ" dirty="0" smtClean="0"/>
              <a:t>malba na dřevěné nádobí, vyvedená v červené a černé, méně často v zelené barvě na zlatém pozadí se vzory</a:t>
            </a:r>
          </a:p>
          <a:p>
            <a:r>
              <a:rPr lang="cs-CZ" dirty="0" smtClean="0"/>
              <a:t>tradiční prvky </a:t>
            </a:r>
            <a:r>
              <a:rPr lang="cs-CZ" dirty="0" err="1" smtClean="0"/>
              <a:t>Chochlomské</a:t>
            </a:r>
            <a:r>
              <a:rPr lang="cs-CZ" dirty="0" smtClean="0"/>
              <a:t> malby jsou červené plody jeřabin a lesních jahod, květiny a větvičky; často i ptáci, ryby a zvířata</a:t>
            </a:r>
            <a:endParaRPr lang="cs-CZ" dirty="0"/>
          </a:p>
        </p:txBody>
      </p:sp>
      <p:pic>
        <p:nvPicPr>
          <p:cNvPr id="4098" name="Picture 2" descr="VÃ½sledek obrÃ¡zku pro ÑÐ¾ÑÐ»Ð¾Ð¼ÑÐºÐ°Ñ Ð¿Ð¾ÑÑÐ´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591" y="3256085"/>
            <a:ext cx="5419725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Хохломская роспись</a:t>
            </a:r>
            <a:endParaRPr lang="cs-CZ" dirty="0"/>
          </a:p>
        </p:txBody>
      </p:sp>
      <p:pic>
        <p:nvPicPr>
          <p:cNvPr id="5" name="8Y5__p1kRl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3322" y="1264555"/>
            <a:ext cx="9530891" cy="53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Dymkovská</a:t>
            </a:r>
            <a:r>
              <a:rPr lang="cs-CZ" dirty="0" smtClean="0"/>
              <a:t> hračka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0935" y="1441939"/>
            <a:ext cx="8915400" cy="3777622"/>
          </a:xfrm>
        </p:spPr>
        <p:txBody>
          <a:bodyPr/>
          <a:lstStyle/>
          <a:p>
            <a:r>
              <a:rPr lang="cs-CZ" dirty="0" smtClean="0"/>
              <a:t>vzniklo před více než 400 lety v osadě </a:t>
            </a:r>
            <a:r>
              <a:rPr lang="cs-CZ" dirty="0" err="1" smtClean="0"/>
              <a:t>Dymkovo</a:t>
            </a:r>
            <a:r>
              <a:rPr lang="cs-CZ" dirty="0" smtClean="0"/>
              <a:t> nedaleko města </a:t>
            </a:r>
            <a:r>
              <a:rPr lang="cs-CZ" dirty="0" err="1" smtClean="0"/>
              <a:t>Vjatka</a:t>
            </a:r>
            <a:endParaRPr lang="cs-CZ" dirty="0" smtClean="0"/>
          </a:p>
          <a:p>
            <a:r>
              <a:rPr lang="cs-CZ" dirty="0" smtClean="0"/>
              <a:t>keramická hračka, představuje ženské a mužské postavy, </a:t>
            </a:r>
            <a:r>
              <a:rPr lang="cs-CZ" dirty="0" err="1" smtClean="0"/>
              <a:t>postavy</a:t>
            </a:r>
            <a:r>
              <a:rPr lang="cs-CZ" dirty="0" smtClean="0"/>
              <a:t> zvířat, malované na bílé hlíně s barevným zdobením, podobném květinám</a:t>
            </a:r>
          </a:p>
          <a:p>
            <a:r>
              <a:rPr lang="cs-CZ" dirty="0" smtClean="0"/>
              <a:t>téměř všechny </a:t>
            </a:r>
            <a:r>
              <a:rPr lang="cs-CZ" dirty="0" err="1" smtClean="0"/>
              <a:t>Dymkovské</a:t>
            </a:r>
            <a:r>
              <a:rPr lang="cs-CZ" dirty="0" smtClean="0"/>
              <a:t> hračky tvoří píšťalky</a:t>
            </a:r>
          </a:p>
          <a:p>
            <a:r>
              <a:rPr lang="cs-CZ" dirty="0" smtClean="0"/>
              <a:t>původ této hračky je spojen se starodávným svátkem jara, kdy ženy z obce </a:t>
            </a:r>
            <a:r>
              <a:rPr lang="cs-CZ" dirty="0" err="1" smtClean="0"/>
              <a:t>Dymkovo</a:t>
            </a:r>
            <a:r>
              <a:rPr lang="cs-CZ" dirty="0" smtClean="0"/>
              <a:t> vyráběly hliněné píšťalky v podobě koní, ovcí, koz nebo kachen. </a:t>
            </a:r>
            <a:endParaRPr lang="cs-CZ" dirty="0"/>
          </a:p>
        </p:txBody>
      </p:sp>
      <p:sp>
        <p:nvSpPr>
          <p:cNvPr id="3074" name="AutoShape 2" descr="VÃ½sledek obrÃ¡zku pro Ð´ÑÐ¼ÐºÐ¾Ð²ÑÐºÐ°Ñ Ð¸Ð³ÑÑÑ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VÃ½sledek obrÃ¡zku pro Ð´ÑÐ¼ÐºÐ¾Ð²ÑÐºÐ°Ñ Ð¸Ð³ÑÑÑ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1363" y="4009292"/>
            <a:ext cx="2038813" cy="2497015"/>
          </a:xfrm>
          <a:prstGeom prst="rect">
            <a:avLst/>
          </a:prstGeom>
          <a:noFill/>
        </p:spPr>
      </p:pic>
      <p:pic>
        <p:nvPicPr>
          <p:cNvPr id="3078" name="Picture 6" descr="VÃ½sledek obrÃ¡zku pro Ð´ÑÐ¼ÐºÐ¾Ð²ÑÐºÐ°Ñ Ð¸Ð³ÑÑÑ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3874" y="3798277"/>
            <a:ext cx="1987061" cy="2649414"/>
          </a:xfrm>
          <a:prstGeom prst="rect">
            <a:avLst/>
          </a:prstGeom>
          <a:noFill/>
        </p:spPr>
      </p:pic>
      <p:pic>
        <p:nvPicPr>
          <p:cNvPr id="3080" name="Picture 8" descr="VÃ½sledek obrÃ¡zku pro Ð´ÑÐ¼ÐºÐ¾Ð²ÑÐºÐ°Ñ Ð¸Ð³ÑÑÑÐºÐ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2677" y="3591167"/>
            <a:ext cx="2450124" cy="3266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Дымковские игрушки</a:t>
            </a:r>
            <a:endParaRPr lang="cs-CZ" dirty="0"/>
          </a:p>
        </p:txBody>
      </p:sp>
      <p:pic>
        <p:nvPicPr>
          <p:cNvPr id="4" name="qZ7m7eTer-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60458" y="1541417"/>
            <a:ext cx="8197669" cy="46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8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Ð¿Ð°Ð»ÐµÑÑÐºÐ¸Ð¹ ÑÑÐ²ÐµÐ½Ð¸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569" y="2531126"/>
            <a:ext cx="4666028" cy="43268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Palešské</a:t>
            </a:r>
            <a:r>
              <a:rPr lang="cs-CZ" dirty="0" smtClean="0"/>
              <a:t> miniatury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65385"/>
            <a:ext cx="8915400" cy="3777622"/>
          </a:xfrm>
        </p:spPr>
        <p:txBody>
          <a:bodyPr/>
          <a:lstStyle/>
          <a:p>
            <a:r>
              <a:rPr lang="cs-CZ" dirty="0" smtClean="0"/>
              <a:t>vznikly v roce 1923 ve vesnici Palech v </a:t>
            </a:r>
            <a:r>
              <a:rPr lang="cs-CZ" dirty="0" err="1" smtClean="0"/>
              <a:t>Ivanovské</a:t>
            </a:r>
            <a:r>
              <a:rPr lang="cs-CZ" dirty="0" smtClean="0"/>
              <a:t> oblasti</a:t>
            </a:r>
          </a:p>
          <a:p>
            <a:r>
              <a:rPr lang="cs-CZ" dirty="0" smtClean="0"/>
              <a:t>miniaturní lakované předměty z </a:t>
            </a:r>
            <a:r>
              <a:rPr lang="cs-CZ" dirty="0" err="1" smtClean="0"/>
              <a:t>papírmaše</a:t>
            </a:r>
            <a:r>
              <a:rPr lang="cs-CZ" dirty="0" smtClean="0"/>
              <a:t> (krabičky, šperkovnice, tabatěrky) s výraznou kresbou na černém laku. </a:t>
            </a:r>
          </a:p>
          <a:p>
            <a:r>
              <a:rPr lang="cs-CZ" dirty="0" smtClean="0"/>
              <a:t>víčka </a:t>
            </a:r>
            <a:r>
              <a:rPr lang="cs-CZ" dirty="0" err="1" smtClean="0"/>
              <a:t>palešských</a:t>
            </a:r>
            <a:r>
              <a:rPr lang="cs-CZ" dirty="0" smtClean="0"/>
              <a:t> miniatur zobrazují živými barvami na černém pozadí příběhy z každodenního, literárního nebo folklórního života. Charakteristické jsou množstvím zlata a půvabnými podlouhlými postavami.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Палехская миниатюра</a:t>
            </a:r>
            <a:endParaRPr lang="cs-CZ" dirty="0"/>
          </a:p>
        </p:txBody>
      </p:sp>
      <p:pic>
        <p:nvPicPr>
          <p:cNvPr id="4" name="8Wu-BK3GMH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2925" y="1517357"/>
            <a:ext cx="8911687" cy="50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SAMOVAR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54043" y="1524000"/>
            <a:ext cx="8915400" cy="1676400"/>
          </a:xfrm>
        </p:spPr>
        <p:txBody>
          <a:bodyPr/>
          <a:lstStyle/>
          <a:p>
            <a:r>
              <a:rPr lang="cs-CZ" dirty="0" smtClean="0"/>
              <a:t>zařízení s kohoutkem pro přípravu vroucí vody</a:t>
            </a:r>
          </a:p>
          <a:p>
            <a:r>
              <a:rPr lang="cs-CZ" dirty="0" smtClean="0"/>
              <a:t>první samovar byl vyroben v roce 1778 v Tule</a:t>
            </a:r>
          </a:p>
          <a:p>
            <a:r>
              <a:rPr lang="pl-PL" dirty="0" smtClean="0"/>
              <a:t>je symbolem pohostinnosti, blahobytu, klidu a pohody v domě </a:t>
            </a:r>
            <a:endParaRPr lang="cs-CZ" dirty="0"/>
          </a:p>
        </p:txBody>
      </p:sp>
      <p:pic>
        <p:nvPicPr>
          <p:cNvPr id="1026" name="Picture 2" descr="VÃ½sledek obrÃ¡zku pro samov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4709" y="3550673"/>
            <a:ext cx="3950922" cy="2959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Matrjoška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120" y="1559169"/>
            <a:ext cx="5745896" cy="4771293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>
                <a:solidFill>
                  <a:schemeClr val="tx1"/>
                </a:solidFill>
              </a:rPr>
              <a:t>dutá, dřevěná, malovaná panenka, vejčitého tvaru, kterou lze rozložit a jež v sobě skrývá několik dalších, čím dál menších dřevěných panenek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je oblečená v malovaném sarafánu a na hlavě má šátek</a:t>
            </a:r>
          </a:p>
          <a:p>
            <a:pPr algn="just"/>
            <a:endParaRPr lang="cs-CZ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cs-CZ" dirty="0" smtClean="0">
                <a:solidFill>
                  <a:schemeClr val="tx1"/>
                </a:solidFill>
              </a:rPr>
              <a:t>	Původ:</a:t>
            </a:r>
          </a:p>
          <a:p>
            <a:pPr algn="just">
              <a:buNone/>
            </a:pPr>
            <a:r>
              <a:rPr lang="cs-CZ" dirty="0" smtClean="0">
                <a:solidFill>
                  <a:schemeClr val="tx1"/>
                </a:solidFill>
              </a:rPr>
              <a:t>	Koncem XIX století přivezli do Ruska japonskou sošku </a:t>
            </a:r>
            <a:r>
              <a:rPr lang="cs-CZ" dirty="0" err="1" smtClean="0">
                <a:solidFill>
                  <a:schemeClr val="tx1"/>
                </a:solidFill>
              </a:rPr>
              <a:t>budhistického</a:t>
            </a:r>
            <a:r>
              <a:rPr lang="cs-CZ" dirty="0" smtClean="0">
                <a:solidFill>
                  <a:schemeClr val="tx1"/>
                </a:solidFill>
              </a:rPr>
              <a:t> mnicha, kterého bylo možno rozložit na dvě části, a uvnitř se skrývaly další menší sošky. Ruští řemeslníci podle ní vytvořili svoji verzi rozkládací hračky ve formě ruské vesnické dívky.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194" name="Picture 2" descr="VÃ½sledek obrÃ¡zku pro Ð¼Ð°ÑÑÑÑ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3915" y="2379785"/>
            <a:ext cx="3748535" cy="337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Матрёшка</a:t>
            </a:r>
            <a:endParaRPr lang="cs-CZ" dirty="0"/>
          </a:p>
        </p:txBody>
      </p:sp>
      <p:pic>
        <p:nvPicPr>
          <p:cNvPr id="4" name="x6dDlfAkhS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7891" y="1627377"/>
            <a:ext cx="8437418" cy="47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Vologdská</a:t>
            </a:r>
            <a:r>
              <a:rPr lang="cs-CZ" dirty="0" smtClean="0"/>
              <a:t> krajka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00935" y="1559169"/>
            <a:ext cx="8915400" cy="1629508"/>
          </a:xfrm>
        </p:spPr>
        <p:txBody>
          <a:bodyPr/>
          <a:lstStyle/>
          <a:p>
            <a:r>
              <a:rPr lang="it-IT" dirty="0" smtClean="0"/>
              <a:t>vznikla v oblasti Vologda v roce 1820</a:t>
            </a:r>
            <a:endParaRPr lang="cs-CZ" dirty="0" smtClean="0"/>
          </a:p>
          <a:p>
            <a:r>
              <a:rPr lang="cs-CZ" dirty="0" smtClean="0"/>
              <a:t>umělecká originalita krajky </a:t>
            </a:r>
            <a:r>
              <a:rPr lang="cs-CZ" dirty="0" err="1" smtClean="0"/>
              <a:t>Vologda</a:t>
            </a:r>
            <a:r>
              <a:rPr lang="cs-CZ" dirty="0" smtClean="0"/>
              <a:t> spočívá v bohatosti a rozmanitosti vzorů, čistotě linií, jasném vymezení vzoru a pozadí.</a:t>
            </a:r>
            <a:endParaRPr lang="cs-CZ" dirty="0"/>
          </a:p>
        </p:txBody>
      </p:sp>
      <p:pic>
        <p:nvPicPr>
          <p:cNvPr id="7170" name="Picture 2" descr="VÃ½sledek obrÃ¡zku pro Ð²Ð¾Ð»Ð¾Ð³Ð¾Ð´ÑÐºÐ¾Ðµ ÐºÑÑÐ¶ÐµÐ²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5941" y="4208586"/>
            <a:ext cx="4240328" cy="2070858"/>
          </a:xfrm>
          <a:prstGeom prst="rect">
            <a:avLst/>
          </a:prstGeom>
          <a:noFill/>
        </p:spPr>
      </p:pic>
      <p:pic>
        <p:nvPicPr>
          <p:cNvPr id="7172" name="Picture 4" descr="VÃ½sledek obrÃ¡zku pro Ð²Ð¾Ð»Ð¾Ð³Ð¾Ð´ÑÐºÐ¾Ðµ ÐºÑÑÐ¶ÐµÐ²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9016" y="3482166"/>
            <a:ext cx="4235205" cy="2824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Вологодское кружево</a:t>
            </a:r>
            <a:endParaRPr lang="cs-CZ" dirty="0"/>
          </a:p>
        </p:txBody>
      </p:sp>
      <p:pic>
        <p:nvPicPr>
          <p:cNvPr id="4" name="jfD9v70TiF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2582" y="1905000"/>
            <a:ext cx="7819176" cy="439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7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Porcelán </a:t>
            </a:r>
            <a:r>
              <a:rPr lang="cs-CZ" dirty="0" err="1" smtClean="0"/>
              <a:t>Gžel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5766" y="1406769"/>
            <a:ext cx="8915400" cy="1981200"/>
          </a:xfrm>
        </p:spPr>
        <p:txBody>
          <a:bodyPr/>
          <a:lstStyle/>
          <a:p>
            <a:r>
              <a:rPr lang="cs-CZ" dirty="0" smtClean="0"/>
              <a:t>ručně malovaný modrý a bílý porcelán</a:t>
            </a:r>
          </a:p>
          <a:p>
            <a:r>
              <a:rPr lang="cs-CZ" dirty="0" err="1" smtClean="0"/>
              <a:t>Gželská</a:t>
            </a:r>
            <a:r>
              <a:rPr lang="cs-CZ" dirty="0" smtClean="0"/>
              <a:t> malba je založena na kombinaci okrasného ohraničení s lehkými tahy štětcem, přecházejícími do tmavě modré expresivní malby</a:t>
            </a:r>
          </a:p>
          <a:p>
            <a:r>
              <a:rPr lang="cs-CZ" dirty="0" smtClean="0"/>
              <a:t>Domácí i dekorativní předměty: cukřenky, čajové konvice, máselnice, krabičky, svícny, vázy, lampy, hodiny, atd. </a:t>
            </a:r>
            <a:endParaRPr lang="cs-CZ" dirty="0"/>
          </a:p>
        </p:txBody>
      </p:sp>
      <p:pic>
        <p:nvPicPr>
          <p:cNvPr id="6146" name="Picture 2" descr="VÃ½sledek obrÃ¡zku pro Ð³Ð¶ÐµÐ»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591" y="3313845"/>
            <a:ext cx="476250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Г</a:t>
            </a:r>
            <a:r>
              <a:rPr lang="cs-CZ" smtClean="0"/>
              <a:t>жельский</a:t>
            </a:r>
            <a:r>
              <a:rPr lang="cs-CZ" dirty="0" smtClean="0"/>
              <a:t> </a:t>
            </a:r>
            <a:r>
              <a:rPr lang="cs-CZ" dirty="0" err="1"/>
              <a:t>фарфор</a:t>
            </a:r>
            <a:r>
              <a:rPr lang="cs-CZ" dirty="0"/>
              <a:t> </a:t>
            </a:r>
          </a:p>
        </p:txBody>
      </p:sp>
      <p:pic>
        <p:nvPicPr>
          <p:cNvPr id="6" name="N4n860DM-f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51018" y="1515269"/>
            <a:ext cx="8553594" cy="481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Rostovský smalt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tradice výroby ozdobných smaltů, která vznikla v </a:t>
            </a:r>
            <a:r>
              <a:rPr lang="cs-CZ" dirty="0" err="1" smtClean="0"/>
              <a:t>Rostově</a:t>
            </a:r>
            <a:endParaRPr lang="cs-CZ" dirty="0" smtClean="0"/>
          </a:p>
          <a:p>
            <a:r>
              <a:rPr lang="cs-CZ" dirty="0" smtClean="0"/>
              <a:t>zdobené kovové krabičky, náušnice, náboženské předměty, suvenýry atd. </a:t>
            </a:r>
            <a:endParaRPr lang="cs-CZ" dirty="0"/>
          </a:p>
        </p:txBody>
      </p:sp>
      <p:pic>
        <p:nvPicPr>
          <p:cNvPr id="5122" name="Picture 2" descr="VÃ½sledek obrÃ¡zku pro ÑÐ¾ÑÑÐ¾Ð²ÑÐºÐ°Ñ ÑÐ¸Ð½Ð¸ÑÑ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0898" y="3048000"/>
            <a:ext cx="3810000" cy="3810000"/>
          </a:xfrm>
          <a:prstGeom prst="rect">
            <a:avLst/>
          </a:prstGeom>
          <a:noFill/>
        </p:spPr>
      </p:pic>
      <p:pic>
        <p:nvPicPr>
          <p:cNvPr id="5124" name="Picture 4" descr="VÃ½sledek obrÃ¡zku pro ÑÐ¾ÑÑÐ¾Ð²ÑÐºÐ°Ñ ÑÐ¸Ð½Ð¸ÑÑ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745" y="3173168"/>
            <a:ext cx="348615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Ростовская</a:t>
            </a:r>
            <a:r>
              <a:rPr lang="cs-CZ" dirty="0"/>
              <a:t> </a:t>
            </a:r>
            <a:r>
              <a:rPr lang="cs-CZ" dirty="0" err="1"/>
              <a:t>финифть</a:t>
            </a:r>
            <a:r>
              <a:rPr lang="cs-CZ" dirty="0"/>
              <a:t> </a:t>
            </a:r>
          </a:p>
        </p:txBody>
      </p:sp>
      <p:pic>
        <p:nvPicPr>
          <p:cNvPr id="4" name="RBUqt6AWJ-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2447" y="1674804"/>
            <a:ext cx="8378547" cy="47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</TotalTime>
  <Words>373</Words>
  <Application>Microsoft Office PowerPoint</Application>
  <PresentationFormat>Широкоэкранный</PresentationFormat>
  <Paragraphs>41</Paragraphs>
  <Slides>16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Ruské užité lidové umění a suvenýry</vt:lpstr>
      <vt:lpstr>Matrjoška</vt:lpstr>
      <vt:lpstr>Матрёшка</vt:lpstr>
      <vt:lpstr>Vologdská krajka</vt:lpstr>
      <vt:lpstr>Вологодское кружево</vt:lpstr>
      <vt:lpstr>Porcelán Gžel </vt:lpstr>
      <vt:lpstr>Гжельский фарфор </vt:lpstr>
      <vt:lpstr>Rostovský smalt</vt:lpstr>
      <vt:lpstr>Ростовская финифть </vt:lpstr>
      <vt:lpstr>Chochlomská malba na dřevo</vt:lpstr>
      <vt:lpstr>Хохломская роспись</vt:lpstr>
      <vt:lpstr>Dymkovská hračka</vt:lpstr>
      <vt:lpstr>Дымковские игрушки</vt:lpstr>
      <vt:lpstr>Palešské miniatury</vt:lpstr>
      <vt:lpstr>Палехская миниатюра</vt:lpstr>
      <vt:lpstr>SAMOVAR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Декоративно-прикладное искусство</dc:title>
  <dc:creator>Uživatel systému Windows</dc:creator>
  <cp:lastModifiedBy>Uživatel systému Windows</cp:lastModifiedBy>
  <cp:revision>14</cp:revision>
  <dcterms:created xsi:type="dcterms:W3CDTF">2017-11-26T17:18:36Z</dcterms:created>
  <dcterms:modified xsi:type="dcterms:W3CDTF">2018-11-14T05:50:21Z</dcterms:modified>
</cp:coreProperties>
</file>