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28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7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0825" cy="39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4088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smtClean="0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670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4D95BC61-CB34-4963-827B-A924DC89A08B}" type="slidenum">
              <a:rPr lang="de-DE" altLang="cs-CZ"/>
              <a:pPr/>
              <a:t>‹#›</a:t>
            </a:fld>
            <a:endParaRPr lang="de-DE" altLang="cs-CZ"/>
          </a:p>
        </p:txBody>
      </p:sp>
    </p:spTree>
    <p:extLst>
      <p:ext uri="{BB962C8B-B14F-4D97-AF65-F5344CB8AC3E}">
        <p14:creationId xmlns:p14="http://schemas.microsoft.com/office/powerpoint/2010/main" val="12951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9DDC40-5636-4F86-88E1-33B99561646B}" type="slidenum">
              <a:rPr lang="de-DE" altLang="cs-CZ"/>
              <a:pPr/>
              <a:t>1</a:t>
            </a:fld>
            <a:endParaRPr lang="de-DE" altLang="cs-CZ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25102490-E334-411F-8C8C-6D613952A0E5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8809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76C1C3-06CD-4913-9EF8-4C1950E1CD1D}" type="slidenum">
              <a:rPr lang="de-DE" altLang="cs-CZ"/>
              <a:pPr/>
              <a:t>10</a:t>
            </a:fld>
            <a:endParaRPr lang="de-DE" altLang="cs-CZ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640BA30D-6706-406C-98F1-5659962A7092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10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7100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8B5790-405B-4EA9-8EAC-971744730B5F}" type="slidenum">
              <a:rPr lang="de-DE" altLang="cs-CZ"/>
              <a:pPr/>
              <a:t>11</a:t>
            </a:fld>
            <a:endParaRPr lang="de-DE" altLang="cs-CZ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566F0D86-F3BC-441F-89E9-50CF58FD4985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11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9869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97ED8A-ADFB-4981-A66A-6A70CA1B077B}" type="slidenum">
              <a:rPr lang="de-DE" altLang="cs-CZ"/>
              <a:pPr/>
              <a:t>12</a:t>
            </a:fld>
            <a:endParaRPr lang="de-DE" altLang="cs-CZ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5D53F969-36FE-41AD-9845-F4DA61EA9BCD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12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5468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FF9AC7-5EC5-41F6-8D3F-DC6E09CF436F}" type="slidenum">
              <a:rPr lang="de-DE" altLang="cs-CZ"/>
              <a:pPr/>
              <a:t>13</a:t>
            </a:fld>
            <a:endParaRPr lang="de-DE" altLang="cs-CZ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F682DD3B-3051-45C4-8F31-9FFDD8B7C305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13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7744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096B71-C4C3-44E2-A8AD-0064786D660F}" type="slidenum">
              <a:rPr lang="de-DE" altLang="cs-CZ"/>
              <a:pPr/>
              <a:t>14</a:t>
            </a:fld>
            <a:endParaRPr lang="de-DE" altLang="cs-CZ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655F43C1-4B3F-4B5B-AB45-58718C83AEA0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14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1882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A58FBE-BD5F-4E89-AEC5-1473C2211822}" type="slidenum">
              <a:rPr lang="de-DE" altLang="cs-CZ"/>
              <a:pPr/>
              <a:t>15</a:t>
            </a:fld>
            <a:endParaRPr lang="de-DE" altLang="cs-CZ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AFA3B53B-5AA6-4CDD-9CEE-ABA204736943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15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9618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50E3D8-167B-4C77-B8AE-47A5BA4B9D5E}" type="slidenum">
              <a:rPr lang="de-DE" altLang="cs-CZ"/>
              <a:pPr/>
              <a:t>16</a:t>
            </a:fld>
            <a:endParaRPr lang="de-DE" altLang="cs-CZ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5B6B7D84-EBCA-4E47-A5D9-3E7AB4721241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16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2753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AE83DC-8095-4688-9B10-B13E2D1E05BD}" type="slidenum">
              <a:rPr lang="de-DE" altLang="cs-CZ"/>
              <a:pPr/>
              <a:t>17</a:t>
            </a:fld>
            <a:endParaRPr lang="de-DE" altLang="cs-CZ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3C882FEC-B13C-48B3-9ED1-6A53AE414A04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17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9411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28A391-E5D4-4B1F-82BE-45C5E3A07831}" type="slidenum">
              <a:rPr lang="de-DE" altLang="cs-CZ"/>
              <a:pPr/>
              <a:t>18</a:t>
            </a:fld>
            <a:endParaRPr lang="de-DE" altLang="cs-CZ"/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0986244E-6A05-4C74-9B56-D7F36C80A5EF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18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4132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D08E0B-FD6D-4F81-8129-5345C20C1812}" type="slidenum">
              <a:rPr lang="de-DE" altLang="cs-CZ"/>
              <a:pPr/>
              <a:t>19</a:t>
            </a:fld>
            <a:endParaRPr lang="de-DE" altLang="cs-CZ"/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0CC78F5E-FBDD-4BE1-A589-780DC5F011E5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19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7571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22CCDD-726A-43DA-9B62-B4886FD06EE4}" type="slidenum">
              <a:rPr lang="de-DE" altLang="cs-CZ"/>
              <a:pPr/>
              <a:t>2</a:t>
            </a:fld>
            <a:endParaRPr lang="de-DE" altLang="cs-CZ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19B25409-AD9C-4CA7-AE87-A5658FFBA0D5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2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29720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C84EBB-6C04-41E5-BB56-D705213C08E2}" type="slidenum">
              <a:rPr lang="de-DE" altLang="cs-CZ"/>
              <a:pPr/>
              <a:t>3</a:t>
            </a:fld>
            <a:endParaRPr lang="de-DE" altLang="cs-CZ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B1F633DF-91C3-41FB-8A50-DDAAFA81CC40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3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0377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D20D62-1E98-41F8-8626-2925C6EE7105}" type="slidenum">
              <a:rPr lang="de-DE" altLang="cs-CZ"/>
              <a:pPr/>
              <a:t>4</a:t>
            </a:fld>
            <a:endParaRPr lang="de-DE" altLang="cs-CZ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CA5FCC65-51F1-474A-A938-DF622AADB683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4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6819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C84ED2-061D-4061-9725-B4E63590B4C4}" type="slidenum">
              <a:rPr lang="de-DE" altLang="cs-CZ"/>
              <a:pPr/>
              <a:t>5</a:t>
            </a:fld>
            <a:endParaRPr lang="de-DE" altLang="cs-CZ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70F56499-E12D-4390-9560-F0630E316AF3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5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4862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C3B5E9-1D0B-4855-A5AE-C954D4172123}" type="slidenum">
              <a:rPr lang="de-DE" altLang="cs-CZ"/>
              <a:pPr/>
              <a:t>6</a:t>
            </a:fld>
            <a:endParaRPr lang="de-DE" altLang="cs-CZ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B9DD2E16-AA26-4636-BCF9-0FD0EC1809D9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6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1083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F926FF-3E63-4452-8C74-5F672A17E650}" type="slidenum">
              <a:rPr lang="de-DE" altLang="cs-CZ"/>
              <a:pPr/>
              <a:t>7</a:t>
            </a:fld>
            <a:endParaRPr lang="de-DE" altLang="cs-CZ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250938D1-4467-404A-85F9-460CE0C74463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7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7618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C66C09-79B8-400F-90EF-E6A45CCB4AA6}" type="slidenum">
              <a:rPr lang="de-DE" altLang="cs-CZ"/>
              <a:pPr/>
              <a:t>8</a:t>
            </a:fld>
            <a:endParaRPr lang="de-DE" altLang="cs-CZ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700E4D3D-07EA-4C76-9DA0-051D085E8AEE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8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8371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A2E36D-D261-4964-B1FB-9B26DEE99169}" type="slidenum">
              <a:rPr lang="de-DE" altLang="cs-CZ"/>
              <a:pPr/>
              <a:t>9</a:t>
            </a:fld>
            <a:endParaRPr lang="de-DE" altLang="cs-CZ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BBE556CD-72A2-4611-8645-F40F8CD4B891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9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257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BAC1858-3A7B-4B8C-8BD6-BD71239F2132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9133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8092304-150A-4B01-8A7F-95EB7C175D27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2228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427913" y="60325"/>
            <a:ext cx="2138362" cy="651351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08063" y="60325"/>
            <a:ext cx="6267450" cy="651351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793BB5-FC48-4F44-B4DB-CD4894E96381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200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050CA07-7F42-4FFA-9071-DDBDBB0F7291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0140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767662F-0549-4515-9DD6-C69F79B8B0EA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5010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08063" y="1595438"/>
            <a:ext cx="4202112" cy="4978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62575" y="1595438"/>
            <a:ext cx="4203700" cy="4978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34C653-D4B0-41EB-88C3-7F890F71C5C7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62749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08B137B-93E4-4C8B-BECC-72D326232671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95056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C180158-504E-47EB-9D69-C1800E9EBABD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948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DBB2788-76EF-488F-B2EC-E8D71BEAE969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7677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79A2E5D-FEDC-4337-A01F-A5BD7AE44F78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16228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82BEBE6-55D6-4FE2-9D04-D12D3ED53C86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45547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0080625" cy="7559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69850" y="76200"/>
            <a:ext cx="9937750" cy="7378700"/>
          </a:xfrm>
          <a:prstGeom prst="roundRect">
            <a:avLst>
              <a:gd name="adj" fmla="val 4931"/>
            </a:avLst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08063" y="60325"/>
            <a:ext cx="8558212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10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Для правки текста заголовка щелкните мышью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8063" y="1595438"/>
            <a:ext cx="8558212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Для правки структуры щелкните мышью</a:t>
            </a:r>
          </a:p>
          <a:p>
            <a:pPr lvl="1"/>
            <a:r>
              <a:rPr lang="en-GB" altLang="cs-CZ" smtClean="0"/>
              <a:t>Второй уровень структуры</a:t>
            </a:r>
          </a:p>
          <a:p>
            <a:pPr lvl="2"/>
            <a:r>
              <a:rPr lang="en-GB" altLang="cs-CZ" smtClean="0"/>
              <a:t>Третий уровень структуры</a:t>
            </a:r>
          </a:p>
          <a:p>
            <a:pPr lvl="3"/>
            <a:r>
              <a:rPr lang="en-GB" altLang="cs-CZ" smtClean="0"/>
              <a:t>Четвертый уровень структуры</a:t>
            </a:r>
          </a:p>
          <a:p>
            <a:pPr lvl="4"/>
            <a:r>
              <a:rPr lang="en-GB" altLang="cs-CZ" smtClean="0"/>
              <a:t>Пятый уровень структуры</a:t>
            </a:r>
          </a:p>
          <a:p>
            <a:pPr lvl="4"/>
            <a:r>
              <a:rPr lang="en-GB" altLang="cs-CZ" smtClean="0"/>
              <a:t>Шестой уровень структуры</a:t>
            </a:r>
          </a:p>
          <a:p>
            <a:pPr lvl="4"/>
            <a:r>
              <a:rPr lang="en-GB" altLang="cs-CZ" smtClean="0"/>
              <a:t>Седьмой уровень структуры</a:t>
            </a:r>
          </a:p>
          <a:p>
            <a:pPr lvl="4"/>
            <a:r>
              <a:rPr lang="en-GB" altLang="cs-CZ" smtClean="0"/>
              <a:t>Восьмой уровень структуры</a:t>
            </a:r>
          </a:p>
          <a:p>
            <a:pPr lvl="4"/>
            <a:r>
              <a:rPr lang="en-GB" altLang="cs-CZ" smtClean="0"/>
              <a:t>Девятый уровень структуры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804025" y="6824663"/>
            <a:ext cx="27305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008063" y="6804025"/>
            <a:ext cx="43688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234950" y="6919913"/>
            <a:ext cx="346075" cy="346075"/>
          </a:xfrm>
          <a:prstGeom prst="rect">
            <a:avLst/>
          </a:prstGeom>
          <a:solidFill>
            <a:srgbClr val="D3481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F659F69E-FAED-4F37-85E9-7677134A22D9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696464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696464"/>
          </a:solidFill>
          <a:latin typeface="Franklin Gothic Book" panose="020B0503020102020204" pitchFamily="34" charset="0"/>
          <a:ea typeface="SimSun" panose="02010600030101010101" pitchFamily="2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696464"/>
          </a:solidFill>
          <a:latin typeface="Franklin Gothic Book" panose="020B0503020102020204" pitchFamily="34" charset="0"/>
          <a:ea typeface="SimSun" panose="02010600030101010101" pitchFamily="2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696464"/>
          </a:solidFill>
          <a:latin typeface="Franklin Gothic Book" panose="020B0503020102020204" pitchFamily="34" charset="0"/>
          <a:ea typeface="SimSun" panose="02010600030101010101" pitchFamily="2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696464"/>
          </a:solidFill>
          <a:latin typeface="Franklin Gothic Book" panose="020B0503020102020204" pitchFamily="34" charset="0"/>
          <a:ea typeface="SimSun" panose="02010600030101010101" pitchFamily="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696464"/>
          </a:solidFill>
          <a:latin typeface="Franklin Gothic Book" panose="020B0503020102020204" pitchFamily="34" charset="0"/>
          <a:ea typeface="SimSun" panose="02010600030101010101" pitchFamily="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696464"/>
          </a:solidFill>
          <a:latin typeface="Franklin Gothic Book" panose="020B0503020102020204" pitchFamily="34" charset="0"/>
          <a:ea typeface="SimSun" panose="02010600030101010101" pitchFamily="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696464"/>
          </a:solidFill>
          <a:latin typeface="Franklin Gothic Book" panose="020B0503020102020204" pitchFamily="34" charset="0"/>
          <a:ea typeface="SimSun" panose="02010600030101010101" pitchFamily="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696464"/>
          </a:solidFill>
          <a:latin typeface="Franklin Gothic Book" panose="020B0503020102020204" pitchFamily="34" charset="0"/>
          <a:ea typeface="SimSun" panose="02010600030101010101" pitchFamily="2" charset="-122"/>
        </a:defRPr>
      </a:lvl9pPr>
    </p:titleStyle>
    <p:bodyStyle>
      <a:lvl1pPr marL="342900" indent="-342900" algn="l" defTabSz="449263" rtl="0" eaLnBrk="0" fontAlgn="base" hangingPunct="0">
        <a:spcBef>
          <a:spcPts val="6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\\wiki\1517_%D0%B3%D0%BE%D0%B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\\wiki\%D0%9C%D0%B0%D1%80%D1%82%D0%B8%D0%BD_%D0%9B%D1%8E%D1%82%D0%B5%D1%80" TargetMode="External"/><Relationship Id="rId5" Type="http://schemas.openxmlformats.org/officeDocument/2006/relationships/image" Target="../media/image29.jpeg"/><Relationship Id="rId4" Type="http://schemas.openxmlformats.org/officeDocument/2006/relationships/hyperlink" Target="file:///\\wiki\95_%D1%82%D0%B5%D0%B7%D0%B8%D1%81%D0%BE%D0%B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/\\wiki\%D0%95%D0%B2%D0%B0%D0%BD%D0%B3%D0%B5%D0%BB%D1%8C%D1%81%D0%BA%D0%B8%D0%B5_%D1%85%D1%80%D0%B8%D1%81%D1%82%D0%B8%D0%B0%D0%BD%D0%B5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2519363" y="3240088"/>
            <a:ext cx="61737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10836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cs-CZ" sz="7200">
                <a:solidFill>
                  <a:srgbClr val="314004"/>
                </a:solidFill>
              </a:rPr>
              <a:t>Три ветви</a:t>
            </a:r>
          </a:p>
          <a:p>
            <a:pPr algn="ctr">
              <a:buClrTx/>
              <a:buFontTx/>
              <a:buNone/>
            </a:pPr>
            <a:r>
              <a:rPr lang="de-DE" altLang="cs-CZ" sz="7200">
                <a:solidFill>
                  <a:srgbClr val="314004"/>
                </a:solidFill>
              </a:rPr>
              <a:t> христианства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20725"/>
            <a:ext cx="3240088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979613" y="309563"/>
            <a:ext cx="59594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7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900">
                <a:solidFill>
                  <a:srgbClr val="355E00"/>
                </a:solidFill>
              </a:rPr>
              <a:t>Культовые различия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260475" y="1452563"/>
            <a:ext cx="33210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0070C0"/>
                </a:solidFill>
              </a:rPr>
              <a:t>Православие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119813" y="1439863"/>
            <a:ext cx="3403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FF9900"/>
                </a:solidFill>
              </a:rPr>
              <a:t>Католичество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79500" y="2592388"/>
            <a:ext cx="450056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При Крещении младенца окунают в воду.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119813" y="2592388"/>
            <a:ext cx="377983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При Крещении только обливают водой.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3600450"/>
            <a:ext cx="2879725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3695700"/>
            <a:ext cx="411480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979613" y="309563"/>
            <a:ext cx="59594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7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900">
                <a:solidFill>
                  <a:srgbClr val="355E00"/>
                </a:solidFill>
              </a:rPr>
              <a:t>Культовые различия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260475" y="1452563"/>
            <a:ext cx="33210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0070C0"/>
                </a:solidFill>
              </a:rPr>
              <a:t>Православие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119813" y="1439863"/>
            <a:ext cx="3403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FF9900"/>
                </a:solidFill>
              </a:rPr>
              <a:t>Католичество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00113" y="2401888"/>
            <a:ext cx="467995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Таинство Миропомазания совершают сразу после Крещения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940425" y="2339975"/>
            <a:ext cx="3959225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Миропомазание совершают в день первого Причастия       (в возрасте 7-14 лет).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4135438"/>
            <a:ext cx="4422775" cy="306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140200"/>
            <a:ext cx="4319588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979613" y="309563"/>
            <a:ext cx="59594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7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900">
                <a:solidFill>
                  <a:srgbClr val="355E00"/>
                </a:solidFill>
              </a:rPr>
              <a:t>Культовые различия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260475" y="1452563"/>
            <a:ext cx="33210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0070C0"/>
                </a:solidFill>
              </a:rPr>
              <a:t>Православие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119813" y="1439863"/>
            <a:ext cx="3403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FF9900"/>
                </a:solidFill>
              </a:rPr>
              <a:t>Католичество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900113" y="2401888"/>
            <a:ext cx="41402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И священники, и миряне причащаются хлебом     и вином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300788" y="2411413"/>
            <a:ext cx="343693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Мирян причащают только хлебом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3994150"/>
            <a:ext cx="4300538" cy="32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968500" y="136525"/>
            <a:ext cx="6926263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7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900">
                <a:solidFill>
                  <a:srgbClr val="355E00"/>
                </a:solidFill>
              </a:rPr>
              <a:t>Канонические различия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358900" y="1079500"/>
            <a:ext cx="33210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0070C0"/>
                </a:solidFill>
              </a:rPr>
              <a:t>Православие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135688" y="1079500"/>
            <a:ext cx="3403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FF9900"/>
                </a:solidFill>
              </a:rPr>
              <a:t>Католичество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60363" y="1800225"/>
            <a:ext cx="5580062" cy="211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Национальный принцип построения Церкви. </a:t>
            </a:r>
          </a:p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Выделены 15 самостоятельных церквей ( Русская, Грузинская, Сербская, Финляндская...)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940425" y="1817688"/>
            <a:ext cx="414020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Вселенский принцип церковного устройства. Все католики мира подчинены Папе Римскому. Мировой центр католицизма- город- государство Ватикан.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4859338"/>
            <a:ext cx="1260475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4140200"/>
            <a:ext cx="1439863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859338"/>
            <a:ext cx="1385888" cy="15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5624513"/>
            <a:ext cx="12827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040313"/>
            <a:ext cx="28797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981200" y="309563"/>
            <a:ext cx="6926263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7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900">
                <a:solidFill>
                  <a:srgbClr val="355E00"/>
                </a:solidFill>
              </a:rPr>
              <a:t>Канонические различия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260475" y="1452563"/>
            <a:ext cx="33210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0070C0"/>
                </a:solidFill>
              </a:rPr>
              <a:t>Православие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119813" y="1439863"/>
            <a:ext cx="3403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FF9900"/>
                </a:solidFill>
              </a:rPr>
              <a:t>Католичество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39750" y="2160588"/>
            <a:ext cx="52197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Духовенство разделяется </a:t>
            </a:r>
          </a:p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на белое и чёрное (живущее</a:t>
            </a:r>
          </a:p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 в миру и монашество)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940425" y="2160588"/>
            <a:ext cx="3959225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Все католические священники принимают монашеские обеты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3600450"/>
            <a:ext cx="22860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3622675"/>
            <a:ext cx="2160588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600450"/>
            <a:ext cx="3395662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80975" y="5084763"/>
            <a:ext cx="9899650" cy="265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just">
              <a:buClrTx/>
              <a:buFontTx/>
              <a:buNone/>
            </a:pPr>
            <a:r>
              <a:rPr lang="ru-RU" altLang="cs-CZ" sz="2600" b="1" dirty="0" smtClean="0">
                <a:solidFill>
                  <a:srgbClr val="000000"/>
                </a:solidFill>
              </a:rPr>
              <a:t>Мартин Лютер</a:t>
            </a:r>
            <a:r>
              <a:rPr lang="ru-RU" altLang="cs-CZ" sz="2600" dirty="0" smtClean="0">
                <a:solidFill>
                  <a:srgbClr val="000000"/>
                </a:solidFill>
              </a:rPr>
              <a:t> - </a:t>
            </a:r>
            <a:r>
              <a:rPr lang="de-DE" altLang="cs-CZ" sz="2600" dirty="0" err="1" smtClean="0">
                <a:solidFill>
                  <a:srgbClr val="000000"/>
                </a:solidFill>
              </a:rPr>
              <a:t>идеолог</a:t>
            </a:r>
            <a:r>
              <a:rPr lang="de-DE" altLang="cs-CZ" sz="2600" dirty="0" smtClean="0">
                <a:solidFill>
                  <a:srgbClr val="000000"/>
                </a:solidFill>
              </a:rPr>
              <a:t> </a:t>
            </a:r>
            <a:r>
              <a:rPr lang="de-DE" altLang="cs-CZ" sz="2600" dirty="0" err="1" smtClean="0">
                <a:solidFill>
                  <a:srgbClr val="000000"/>
                </a:solidFill>
              </a:rPr>
              <a:t>протестантизма</a:t>
            </a:r>
            <a:r>
              <a:rPr lang="de-DE" altLang="cs-CZ" sz="2600" dirty="0">
                <a:solidFill>
                  <a:srgbClr val="000000"/>
                </a:solidFill>
              </a:rPr>
              <a:t>. </a:t>
            </a:r>
          </a:p>
          <a:p>
            <a:pPr algn="just">
              <a:buClrTx/>
              <a:buFontTx/>
              <a:buNone/>
            </a:pPr>
            <a:r>
              <a:rPr lang="de-DE" altLang="cs-CZ" sz="2600" dirty="0" err="1">
                <a:solidFill>
                  <a:srgbClr val="000000"/>
                </a:solidFill>
              </a:rPr>
              <a:t>Первое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 smtClean="0">
                <a:solidFill>
                  <a:srgbClr val="000000"/>
                </a:solidFill>
              </a:rPr>
              <a:t>открытое</a:t>
            </a:r>
            <a:r>
              <a:rPr lang="de-DE" altLang="cs-CZ" sz="2600" dirty="0" smtClean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выступление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Лютера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против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церковной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политики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состоялось</a:t>
            </a:r>
            <a:r>
              <a:rPr lang="de-DE" altLang="cs-CZ" sz="2600" dirty="0">
                <a:solidFill>
                  <a:srgbClr val="000000"/>
                </a:solidFill>
              </a:rPr>
              <a:t> в </a:t>
            </a:r>
            <a:r>
              <a:rPr lang="de-DE" altLang="cs-CZ" sz="2600" dirty="0">
                <a:solidFill>
                  <a:srgbClr val="CCCCFF"/>
                </a:solidFill>
                <a:hlinkClick r:id="rId3"/>
              </a:rPr>
              <a:t>1517 </a:t>
            </a:r>
            <a:r>
              <a:rPr lang="de-DE" altLang="cs-CZ" sz="2600" dirty="0" err="1">
                <a:solidFill>
                  <a:srgbClr val="CCCCFF"/>
                </a:solidFill>
                <a:hlinkClick r:id="rId3"/>
              </a:rPr>
              <a:t>году</a:t>
            </a:r>
            <a:r>
              <a:rPr lang="de-DE" altLang="cs-CZ" sz="2600" dirty="0">
                <a:solidFill>
                  <a:srgbClr val="000000"/>
                </a:solidFill>
              </a:rPr>
              <a:t> — </a:t>
            </a:r>
            <a:r>
              <a:rPr lang="de-DE" altLang="cs-CZ" sz="2600" dirty="0" err="1">
                <a:solidFill>
                  <a:srgbClr val="000000"/>
                </a:solidFill>
              </a:rPr>
              <a:t>он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публично</a:t>
            </a:r>
            <a:r>
              <a:rPr lang="de-DE" altLang="cs-CZ" sz="2600" dirty="0">
                <a:solidFill>
                  <a:srgbClr val="000000"/>
                </a:solidFill>
              </a:rPr>
              <a:t> и </a:t>
            </a:r>
            <a:r>
              <a:rPr lang="de-DE" altLang="cs-CZ" sz="2600" dirty="0" err="1">
                <a:solidFill>
                  <a:srgbClr val="000000"/>
                </a:solidFill>
              </a:rPr>
              <a:t>яростно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осудил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торговлю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индульгенциями</a:t>
            </a:r>
            <a:r>
              <a:rPr lang="de-DE" altLang="cs-CZ" sz="2600" dirty="0">
                <a:solidFill>
                  <a:srgbClr val="000000"/>
                </a:solidFill>
              </a:rPr>
              <a:t>, </a:t>
            </a:r>
            <a:r>
              <a:rPr lang="de-DE" altLang="cs-CZ" sz="2600" dirty="0" err="1">
                <a:solidFill>
                  <a:srgbClr val="000000"/>
                </a:solidFill>
              </a:rPr>
              <a:t>затем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прибил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</a:p>
          <a:p>
            <a:pPr algn="just">
              <a:buClrTx/>
              <a:buFontTx/>
              <a:buNone/>
            </a:pPr>
            <a:r>
              <a:rPr lang="de-DE" altLang="cs-CZ" sz="2600" dirty="0" err="1">
                <a:solidFill>
                  <a:srgbClr val="000000"/>
                </a:solidFill>
              </a:rPr>
              <a:t>на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церковные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двери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>
                <a:solidFill>
                  <a:srgbClr val="CCCCFF"/>
                </a:solidFill>
                <a:hlinkClick r:id="rId4"/>
              </a:rPr>
              <a:t>95 </a:t>
            </a:r>
            <a:r>
              <a:rPr lang="de-DE" altLang="cs-CZ" sz="2600" dirty="0" err="1">
                <a:solidFill>
                  <a:srgbClr val="CCCCFF"/>
                </a:solidFill>
                <a:hlinkClick r:id="rId4"/>
              </a:rPr>
              <a:t>тезисов</a:t>
            </a:r>
            <a:r>
              <a:rPr lang="de-DE" altLang="cs-CZ" sz="2600" dirty="0">
                <a:solidFill>
                  <a:srgbClr val="000000"/>
                </a:solidFill>
              </a:rPr>
              <a:t> с </a:t>
            </a:r>
            <a:r>
              <a:rPr lang="de-DE" altLang="cs-CZ" sz="2600" dirty="0" err="1">
                <a:solidFill>
                  <a:srgbClr val="000000"/>
                </a:solidFill>
              </a:rPr>
              <a:t>изложением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своей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позиции</a:t>
            </a:r>
            <a:r>
              <a:rPr lang="de-DE" altLang="cs-CZ" sz="26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097213" y="307975"/>
            <a:ext cx="44640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7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900">
                <a:solidFill>
                  <a:srgbClr val="355E00"/>
                </a:solidFill>
              </a:rPr>
              <a:t>Протестантизм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3" y="1187450"/>
            <a:ext cx="2690812" cy="385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636963" y="8186738"/>
            <a:ext cx="241935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CCCCFF"/>
                </a:solidFill>
                <a:hlinkClick r:id="rId6"/>
              </a:rPr>
              <a:t>Мартин Лютер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720725" y="1123950"/>
            <a:ext cx="9539288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endParaRPr lang="de-DE" altLang="cs-CZ" sz="260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"/>
            </a:pPr>
            <a:r>
              <a:rPr lang="de-DE" altLang="cs-CZ" sz="2600">
                <a:solidFill>
                  <a:srgbClr val="000000"/>
                </a:solidFill>
              </a:rPr>
              <a:t>спасение личной верой ( а не делами) </a:t>
            </a:r>
          </a:p>
          <a:p>
            <a:pPr>
              <a:buFont typeface="Wingdings" panose="05000000000000000000" pitchFamily="2" charset="2"/>
              <a:buChar char=""/>
            </a:pPr>
            <a:r>
              <a:rPr lang="de-DE" altLang="cs-CZ" sz="2600">
                <a:solidFill>
                  <a:srgbClr val="000000"/>
                </a:solidFill>
              </a:rPr>
              <a:t>священство всех верующих( а не только священников)</a:t>
            </a:r>
          </a:p>
          <a:p>
            <a:pPr>
              <a:buFont typeface="Wingdings" panose="05000000000000000000" pitchFamily="2" charset="2"/>
              <a:buChar char=""/>
            </a:pPr>
            <a:r>
              <a:rPr lang="de-DE" altLang="cs-CZ" sz="2600">
                <a:solidFill>
                  <a:srgbClr val="000000"/>
                </a:solidFill>
              </a:rPr>
              <a:t> исключительный авторитет Священного Писания </a:t>
            </a:r>
          </a:p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( а не Священного предания или толкований Писания)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439863" y="539750"/>
            <a:ext cx="7396162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7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900">
                <a:solidFill>
                  <a:srgbClr val="355E00"/>
                </a:solidFill>
              </a:rPr>
              <a:t>Три</a:t>
            </a:r>
            <a:r>
              <a:rPr lang="de-DE" altLang="cs-CZ" sz="4900">
                <a:solidFill>
                  <a:srgbClr val="004A4A"/>
                </a:solidFill>
              </a:rPr>
              <a:t> </a:t>
            </a:r>
            <a:r>
              <a:rPr lang="de-DE" altLang="cs-CZ" sz="4900">
                <a:solidFill>
                  <a:srgbClr val="355E00"/>
                </a:solidFill>
              </a:rPr>
              <a:t>основные положения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240088"/>
            <a:ext cx="6119812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2519363" y="668338"/>
            <a:ext cx="56673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7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900">
                <a:solidFill>
                  <a:srgbClr val="355E00"/>
                </a:solidFill>
              </a:rPr>
              <a:t>Обряды и таинства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60363" y="1439863"/>
            <a:ext cx="9288461" cy="562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"/>
            </a:pPr>
            <a:r>
              <a:rPr lang="de-DE" altLang="cs-CZ" sz="2600" dirty="0">
                <a:solidFill>
                  <a:srgbClr val="000000"/>
                </a:solidFill>
              </a:rPr>
              <a:t>  В </a:t>
            </a:r>
            <a:r>
              <a:rPr lang="de-DE" altLang="cs-CZ" sz="2600" dirty="0" err="1">
                <a:solidFill>
                  <a:srgbClr val="000000"/>
                </a:solidFill>
              </a:rPr>
              <a:t>случае</a:t>
            </a:r>
            <a:r>
              <a:rPr lang="de-DE" altLang="cs-CZ" sz="2600" dirty="0">
                <a:solidFill>
                  <a:srgbClr val="000000"/>
                </a:solidFill>
              </a:rPr>
              <a:t>, </a:t>
            </a:r>
            <a:r>
              <a:rPr lang="de-DE" altLang="cs-CZ" sz="2600" dirty="0" err="1">
                <a:solidFill>
                  <a:srgbClr val="000000"/>
                </a:solidFill>
              </a:rPr>
              <a:t>если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признаются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таинства</a:t>
            </a:r>
            <a:r>
              <a:rPr lang="de-DE" altLang="cs-CZ" sz="2600" dirty="0">
                <a:solidFill>
                  <a:srgbClr val="000000"/>
                </a:solidFill>
              </a:rPr>
              <a:t>, </a:t>
            </a:r>
            <a:r>
              <a:rPr lang="de-DE" altLang="cs-CZ" sz="2600" dirty="0" err="1">
                <a:solidFill>
                  <a:srgbClr val="000000"/>
                </a:solidFill>
              </a:rPr>
              <a:t>то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их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два</a:t>
            </a:r>
            <a:r>
              <a:rPr lang="de-DE" altLang="cs-CZ" sz="2600" dirty="0">
                <a:solidFill>
                  <a:srgbClr val="000000"/>
                </a:solidFill>
              </a:rPr>
              <a:t> — </a:t>
            </a:r>
            <a:r>
              <a:rPr lang="de-DE" altLang="cs-CZ" sz="2600" dirty="0" err="1">
                <a:solidFill>
                  <a:srgbClr val="000000"/>
                </a:solidFill>
              </a:rPr>
              <a:t>крещение</a:t>
            </a:r>
            <a:r>
              <a:rPr lang="de-DE" altLang="cs-CZ" sz="2600" dirty="0">
                <a:solidFill>
                  <a:srgbClr val="000000"/>
                </a:solidFill>
              </a:rPr>
              <a:t> и </a:t>
            </a:r>
            <a:r>
              <a:rPr lang="de-DE" altLang="cs-CZ" sz="2600" dirty="0" err="1">
                <a:solidFill>
                  <a:srgbClr val="000000"/>
                </a:solidFill>
              </a:rPr>
              <a:t>причащение</a:t>
            </a:r>
            <a:r>
              <a:rPr lang="de-DE" altLang="cs-CZ" sz="2600" dirty="0">
                <a:solidFill>
                  <a:srgbClr val="000000"/>
                </a:solidFill>
              </a:rPr>
              <a:t>. </a:t>
            </a:r>
          </a:p>
          <a:p>
            <a:pPr>
              <a:buClrTx/>
              <a:buFontTx/>
              <a:buNone/>
            </a:pPr>
            <a:endParaRPr lang="de-DE" altLang="cs-CZ" sz="26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"/>
            </a:pP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Брак</a:t>
            </a:r>
            <a:r>
              <a:rPr lang="de-DE" altLang="cs-CZ" sz="2600" dirty="0">
                <a:solidFill>
                  <a:srgbClr val="000000"/>
                </a:solidFill>
              </a:rPr>
              <a:t>, </a:t>
            </a:r>
            <a:r>
              <a:rPr lang="de-DE" altLang="cs-CZ" sz="2600" dirty="0" err="1">
                <a:solidFill>
                  <a:srgbClr val="000000"/>
                </a:solidFill>
              </a:rPr>
              <a:t>исповедь</a:t>
            </a:r>
            <a:r>
              <a:rPr lang="de-DE" altLang="cs-CZ" sz="2600" dirty="0">
                <a:solidFill>
                  <a:srgbClr val="000000"/>
                </a:solidFill>
              </a:rPr>
              <a:t> (и </a:t>
            </a:r>
            <a:r>
              <a:rPr lang="de-DE" altLang="cs-CZ" sz="2600" dirty="0" err="1">
                <a:solidFill>
                  <a:srgbClr val="000000"/>
                </a:solidFill>
              </a:rPr>
              <a:t>прочее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подобное</a:t>
            </a:r>
            <a:r>
              <a:rPr lang="de-DE" altLang="cs-CZ" sz="2600" dirty="0">
                <a:solidFill>
                  <a:srgbClr val="000000"/>
                </a:solidFill>
              </a:rPr>
              <a:t>) </a:t>
            </a:r>
            <a:r>
              <a:rPr lang="de-DE" altLang="cs-CZ" sz="2600" dirty="0" err="1">
                <a:solidFill>
                  <a:srgbClr val="000000"/>
                </a:solidFill>
              </a:rPr>
              <a:t>считается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просто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обрядом</a:t>
            </a:r>
            <a:r>
              <a:rPr lang="de-DE" altLang="cs-CZ" sz="2600" dirty="0">
                <a:solidFill>
                  <a:srgbClr val="000000"/>
                </a:solidFill>
              </a:rPr>
              <a:t>.</a:t>
            </a:r>
          </a:p>
          <a:p>
            <a:pPr>
              <a:buClrTx/>
              <a:buFontTx/>
              <a:buNone/>
            </a:pPr>
            <a:endParaRPr lang="de-DE" altLang="cs-CZ" sz="26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"/>
            </a:pPr>
            <a:r>
              <a:rPr lang="de-DE" altLang="cs-CZ" sz="2600" dirty="0" err="1">
                <a:solidFill>
                  <a:srgbClr val="000000"/>
                </a:solidFill>
              </a:rPr>
              <a:t>Не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молятся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за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умерших,не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молятся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святым</a:t>
            </a:r>
            <a:r>
              <a:rPr lang="de-DE" altLang="cs-CZ" sz="2600" dirty="0">
                <a:solidFill>
                  <a:srgbClr val="000000"/>
                </a:solidFill>
              </a:rPr>
              <a:t> и </a:t>
            </a:r>
            <a:r>
              <a:rPr lang="de-DE" altLang="cs-CZ" sz="2600" dirty="0" err="1">
                <a:solidFill>
                  <a:srgbClr val="000000"/>
                </a:solidFill>
              </a:rPr>
              <a:t>не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отмечают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праздников</a:t>
            </a:r>
            <a:r>
              <a:rPr lang="de-DE" altLang="cs-CZ" sz="2600" dirty="0">
                <a:solidFill>
                  <a:srgbClr val="000000"/>
                </a:solidFill>
              </a:rPr>
              <a:t> в </a:t>
            </a:r>
            <a:r>
              <a:rPr lang="de-DE" altLang="cs-CZ" sz="2600" dirty="0" err="1">
                <a:solidFill>
                  <a:srgbClr val="000000"/>
                </a:solidFill>
              </a:rPr>
              <a:t>их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честь</a:t>
            </a:r>
            <a:r>
              <a:rPr lang="de-DE" altLang="cs-CZ" sz="2600" dirty="0">
                <a:solidFill>
                  <a:srgbClr val="000000"/>
                </a:solidFill>
              </a:rPr>
              <a:t>. </a:t>
            </a:r>
            <a:r>
              <a:rPr lang="de-DE" altLang="cs-CZ" sz="2600" dirty="0" err="1">
                <a:solidFill>
                  <a:srgbClr val="000000"/>
                </a:solidFill>
              </a:rPr>
              <a:t>Святые</a:t>
            </a:r>
            <a:r>
              <a:rPr lang="de-DE" altLang="cs-CZ" sz="2600" dirty="0">
                <a:solidFill>
                  <a:srgbClr val="000000"/>
                </a:solidFill>
              </a:rPr>
              <a:t>- </a:t>
            </a:r>
            <a:r>
              <a:rPr lang="de-DE" altLang="cs-CZ" sz="2600" dirty="0" err="1">
                <a:solidFill>
                  <a:srgbClr val="000000"/>
                </a:solidFill>
              </a:rPr>
              <a:t>не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помощники</a:t>
            </a:r>
            <a:r>
              <a:rPr lang="de-DE" altLang="cs-CZ" sz="2600" dirty="0">
                <a:solidFill>
                  <a:srgbClr val="000000"/>
                </a:solidFill>
              </a:rPr>
              <a:t>, а </a:t>
            </a:r>
            <a:r>
              <a:rPr lang="de-DE" altLang="cs-CZ" sz="2600" dirty="0" err="1">
                <a:solidFill>
                  <a:srgbClr val="000000"/>
                </a:solidFill>
              </a:rPr>
              <a:t>только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образцы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для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подражания</a:t>
            </a:r>
            <a:r>
              <a:rPr lang="de-DE" altLang="cs-CZ" sz="2600" dirty="0">
                <a:solidFill>
                  <a:srgbClr val="000000"/>
                </a:solidFill>
              </a:rPr>
              <a:t>.</a:t>
            </a:r>
          </a:p>
          <a:p>
            <a:pPr>
              <a:buClrTx/>
              <a:buFontTx/>
              <a:buNone/>
            </a:pPr>
            <a:endParaRPr lang="de-DE" altLang="cs-CZ" sz="26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"/>
            </a:pP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Поклонение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мощам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не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практикуется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как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несоответствующее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Писанию</a:t>
            </a:r>
            <a:r>
              <a:rPr lang="de-DE" altLang="cs-CZ" sz="2600" dirty="0">
                <a:solidFill>
                  <a:srgbClr val="000000"/>
                </a:solidFill>
              </a:rPr>
              <a:t>. </a:t>
            </a:r>
          </a:p>
          <a:p>
            <a:pPr>
              <a:buClrTx/>
              <a:buFontTx/>
              <a:buNone/>
            </a:pPr>
            <a:endParaRPr lang="de-DE" altLang="cs-CZ" sz="26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"/>
            </a:pPr>
            <a:r>
              <a:rPr lang="de-DE" altLang="cs-CZ" sz="2600" dirty="0" err="1">
                <a:solidFill>
                  <a:srgbClr val="000000"/>
                </a:solidFill>
              </a:rPr>
              <a:t>Почитание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икон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присутствует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не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во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всех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направлениях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протестантизма</a:t>
            </a:r>
            <a:r>
              <a:rPr lang="de-DE" altLang="cs-CZ" sz="26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0269538" y="6546850"/>
            <a:ext cx="2714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539750" y="1062038"/>
            <a:ext cx="9539288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"/>
            </a:pPr>
            <a:r>
              <a:rPr lang="de-DE" altLang="cs-CZ" sz="2600" dirty="0" err="1">
                <a:solidFill>
                  <a:srgbClr val="000000"/>
                </a:solidFill>
              </a:rPr>
              <a:t>Молитвенные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дома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протестантов</a:t>
            </a:r>
            <a:r>
              <a:rPr lang="de-DE" altLang="cs-CZ" sz="2600" dirty="0">
                <a:solidFill>
                  <a:srgbClr val="000000"/>
                </a:solidFill>
              </a:rPr>
              <a:t>, </a:t>
            </a:r>
            <a:r>
              <a:rPr lang="de-DE" altLang="cs-CZ" sz="2600" dirty="0" err="1">
                <a:solidFill>
                  <a:srgbClr val="000000"/>
                </a:solidFill>
              </a:rPr>
              <a:t>как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правило</a:t>
            </a:r>
            <a:r>
              <a:rPr lang="de-DE" altLang="cs-CZ" sz="2600" dirty="0">
                <a:solidFill>
                  <a:srgbClr val="000000"/>
                </a:solidFill>
              </a:rPr>
              <a:t>, </a:t>
            </a:r>
            <a:r>
              <a:rPr lang="ru-RU" altLang="cs-CZ" sz="2600" dirty="0" smtClean="0">
                <a:solidFill>
                  <a:srgbClr val="000000"/>
                </a:solidFill>
              </a:rPr>
              <a:t>лишены</a:t>
            </a:r>
            <a:r>
              <a:rPr lang="de-DE" altLang="cs-CZ" sz="2600" dirty="0" smtClean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пышного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убранства</a:t>
            </a:r>
            <a:r>
              <a:rPr lang="de-DE" altLang="cs-CZ" sz="2600" dirty="0">
                <a:solidFill>
                  <a:srgbClr val="000000"/>
                </a:solidFill>
              </a:rPr>
              <a:t>, </a:t>
            </a:r>
            <a:r>
              <a:rPr lang="ru-RU" altLang="cs-CZ" sz="2600" smtClean="0">
                <a:solidFill>
                  <a:srgbClr val="000000"/>
                </a:solidFill>
              </a:rPr>
              <a:t>икон</a:t>
            </a:r>
            <a:r>
              <a:rPr lang="de-DE" altLang="cs-CZ" sz="2600" smtClean="0">
                <a:solidFill>
                  <a:srgbClr val="000000"/>
                </a:solidFill>
              </a:rPr>
              <a:t> </a:t>
            </a:r>
            <a:r>
              <a:rPr lang="de-DE" altLang="cs-CZ" sz="2600" dirty="0">
                <a:solidFill>
                  <a:srgbClr val="000000"/>
                </a:solidFill>
              </a:rPr>
              <a:t>и </a:t>
            </a:r>
            <a:r>
              <a:rPr lang="de-DE" altLang="cs-CZ" sz="2600" dirty="0" err="1">
                <a:solidFill>
                  <a:srgbClr val="000000"/>
                </a:solidFill>
              </a:rPr>
              <a:t>статуй</a:t>
            </a:r>
            <a:r>
              <a:rPr lang="de-DE" altLang="cs-CZ" sz="2600" dirty="0">
                <a:solidFill>
                  <a:srgbClr val="000000"/>
                </a:solidFill>
              </a:rPr>
              <a:t>.</a:t>
            </a:r>
          </a:p>
          <a:p>
            <a:pPr>
              <a:buClrTx/>
              <a:buFontTx/>
              <a:buNone/>
            </a:pPr>
            <a:endParaRPr lang="de-DE" altLang="cs-CZ" sz="26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"/>
            </a:pP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Зданием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церкви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может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служить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любое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строение</a:t>
            </a:r>
            <a:r>
              <a:rPr lang="de-DE" altLang="cs-CZ" sz="2600" dirty="0">
                <a:solidFill>
                  <a:srgbClr val="000000"/>
                </a:solidFill>
              </a:rPr>
              <a:t>, </a:t>
            </a:r>
            <a:r>
              <a:rPr lang="de-DE" altLang="cs-CZ" sz="2600" dirty="0" err="1">
                <a:solidFill>
                  <a:srgbClr val="000000"/>
                </a:solidFill>
              </a:rPr>
              <a:t>которое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берётся</a:t>
            </a:r>
            <a:r>
              <a:rPr lang="de-DE" altLang="cs-CZ" sz="2600" dirty="0">
                <a:solidFill>
                  <a:srgbClr val="000000"/>
                </a:solidFill>
              </a:rPr>
              <a:t> в </a:t>
            </a:r>
            <a:r>
              <a:rPr lang="de-DE" altLang="cs-CZ" sz="2600" dirty="0" err="1">
                <a:solidFill>
                  <a:srgbClr val="000000"/>
                </a:solidFill>
              </a:rPr>
              <a:t>аренду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или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приобретается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на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равных</a:t>
            </a:r>
            <a:r>
              <a:rPr lang="de-DE" altLang="cs-CZ" sz="2600" dirty="0">
                <a:solidFill>
                  <a:srgbClr val="000000"/>
                </a:solidFill>
              </a:rPr>
              <a:t> с </a:t>
            </a:r>
            <a:r>
              <a:rPr lang="de-DE" altLang="cs-CZ" sz="2600" dirty="0" err="1">
                <a:solidFill>
                  <a:srgbClr val="000000"/>
                </a:solidFill>
              </a:rPr>
              <a:t>мирскими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организациями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условиях</a:t>
            </a:r>
            <a:r>
              <a:rPr lang="de-DE" altLang="cs-CZ" sz="2600" dirty="0">
                <a:solidFill>
                  <a:srgbClr val="000000"/>
                </a:solidFill>
              </a:rPr>
              <a:t>. </a:t>
            </a:r>
          </a:p>
          <a:p>
            <a:pPr>
              <a:buClrTx/>
              <a:buFontTx/>
              <a:buNone/>
            </a:pPr>
            <a:endParaRPr lang="de-DE" altLang="cs-CZ" sz="26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"/>
            </a:pPr>
            <a:r>
              <a:rPr lang="de-DE" altLang="cs-CZ" sz="2600" dirty="0" err="1">
                <a:solidFill>
                  <a:srgbClr val="000000"/>
                </a:solidFill>
              </a:rPr>
              <a:t>Богослужение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протестантов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сосредоточено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на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проповеди</a:t>
            </a:r>
            <a:r>
              <a:rPr lang="de-DE" altLang="cs-CZ" sz="2600" dirty="0">
                <a:solidFill>
                  <a:srgbClr val="000000"/>
                </a:solidFill>
              </a:rPr>
              <a:t>, </a:t>
            </a:r>
            <a:r>
              <a:rPr lang="de-DE" altLang="cs-CZ" sz="2600" dirty="0" err="1">
                <a:solidFill>
                  <a:srgbClr val="000000"/>
                </a:solidFill>
              </a:rPr>
              <a:t>молитве</a:t>
            </a:r>
            <a:r>
              <a:rPr lang="de-DE" altLang="cs-CZ" sz="2600" dirty="0">
                <a:solidFill>
                  <a:srgbClr val="000000"/>
                </a:solidFill>
              </a:rPr>
              <a:t> и </a:t>
            </a:r>
            <a:r>
              <a:rPr lang="de-DE" altLang="cs-CZ" sz="2600" dirty="0" err="1">
                <a:solidFill>
                  <a:srgbClr val="000000"/>
                </a:solidFill>
              </a:rPr>
              <a:t>пении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псалмов</a:t>
            </a:r>
            <a:r>
              <a:rPr lang="de-DE" altLang="cs-CZ" sz="2600" dirty="0">
                <a:solidFill>
                  <a:srgbClr val="000000"/>
                </a:solidFill>
              </a:rPr>
              <a:t> и </a:t>
            </a:r>
            <a:r>
              <a:rPr lang="de-DE" altLang="cs-CZ" sz="2600" dirty="0" err="1">
                <a:solidFill>
                  <a:srgbClr val="000000"/>
                </a:solidFill>
              </a:rPr>
              <a:t>гимнов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на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национальных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языках</a:t>
            </a:r>
            <a:r>
              <a:rPr lang="de-DE" altLang="cs-CZ" sz="2600" dirty="0">
                <a:solidFill>
                  <a:srgbClr val="000000"/>
                </a:solidFill>
              </a:rPr>
              <a:t>, а </a:t>
            </a:r>
            <a:r>
              <a:rPr lang="de-DE" altLang="cs-CZ" sz="2600" dirty="0" err="1">
                <a:solidFill>
                  <a:srgbClr val="000000"/>
                </a:solidFill>
              </a:rPr>
              <a:t>также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на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причастии</a:t>
            </a:r>
            <a:r>
              <a:rPr lang="de-DE" altLang="cs-CZ" sz="2600" dirty="0">
                <a:solidFill>
                  <a:srgbClr val="000000"/>
                </a:solidFill>
              </a:rPr>
              <a:t>, </a:t>
            </a:r>
            <a:r>
              <a:rPr lang="de-DE" altLang="cs-CZ" sz="2600" dirty="0" err="1">
                <a:solidFill>
                  <a:srgbClr val="000000"/>
                </a:solidFill>
              </a:rPr>
              <a:t>которому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некоторые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направления</a:t>
            </a:r>
            <a:r>
              <a:rPr lang="de-DE" altLang="cs-CZ" sz="2600" dirty="0">
                <a:solidFill>
                  <a:srgbClr val="000000"/>
                </a:solidFill>
              </a:rPr>
              <a:t> (</a:t>
            </a:r>
            <a:r>
              <a:rPr lang="de-DE" altLang="cs-CZ" sz="2600" dirty="0" err="1">
                <a:solidFill>
                  <a:srgbClr val="000000"/>
                </a:solidFill>
              </a:rPr>
              <a:t>например</a:t>
            </a:r>
            <a:r>
              <a:rPr lang="de-DE" altLang="cs-CZ" sz="2600" dirty="0">
                <a:solidFill>
                  <a:srgbClr val="000000"/>
                </a:solidFill>
              </a:rPr>
              <a:t>, </a:t>
            </a:r>
            <a:r>
              <a:rPr lang="de-DE" altLang="cs-CZ" sz="2600" dirty="0" err="1">
                <a:solidFill>
                  <a:srgbClr val="000000"/>
                </a:solidFill>
              </a:rPr>
              <a:t>лютеране</a:t>
            </a:r>
            <a:r>
              <a:rPr lang="de-DE" altLang="cs-CZ" sz="2600" dirty="0">
                <a:solidFill>
                  <a:srgbClr val="000000"/>
                </a:solidFill>
              </a:rPr>
              <a:t>) </a:t>
            </a:r>
            <a:r>
              <a:rPr lang="de-DE" altLang="cs-CZ" sz="2600" dirty="0" err="1">
                <a:solidFill>
                  <a:srgbClr val="000000"/>
                </a:solidFill>
              </a:rPr>
              <a:t>придают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особое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значение</a:t>
            </a:r>
            <a:r>
              <a:rPr lang="de-DE" altLang="cs-CZ" sz="26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619250" y="360363"/>
            <a:ext cx="80486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7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900">
                <a:solidFill>
                  <a:srgbClr val="355E00"/>
                </a:solidFill>
              </a:rPr>
              <a:t>Особенности богослужения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219700"/>
            <a:ext cx="367665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219700"/>
            <a:ext cx="3060700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309563" y="1079500"/>
            <a:ext cx="9050337" cy="599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"/>
            </a:pPr>
            <a:r>
              <a:rPr lang="de-DE" altLang="cs-CZ" sz="2600" dirty="0">
                <a:solidFill>
                  <a:srgbClr val="000000"/>
                </a:solidFill>
              </a:rPr>
              <a:t>С </a:t>
            </a:r>
            <a:r>
              <a:rPr lang="de-DE" altLang="cs-CZ" sz="2600" dirty="0" err="1">
                <a:solidFill>
                  <a:srgbClr val="000000"/>
                </a:solidFill>
              </a:rPr>
              <a:t>течением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времени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среди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протестантов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выделились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различные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направления</a:t>
            </a:r>
            <a:r>
              <a:rPr lang="de-DE" altLang="cs-CZ" sz="2600" dirty="0">
                <a:solidFill>
                  <a:srgbClr val="000000"/>
                </a:solidFill>
              </a:rPr>
              <a:t>: </a:t>
            </a:r>
          </a:p>
          <a:p>
            <a:pPr>
              <a:buClrTx/>
              <a:buFontTx/>
              <a:buNone/>
            </a:pPr>
            <a:r>
              <a:rPr lang="de-DE" altLang="cs-CZ" sz="2600" dirty="0">
                <a:solidFill>
                  <a:srgbClr val="000000"/>
                </a:solidFill>
              </a:rPr>
              <a:t>   </a:t>
            </a:r>
            <a:r>
              <a:rPr lang="de-DE" altLang="cs-CZ" sz="2600" dirty="0" err="1">
                <a:solidFill>
                  <a:srgbClr val="000000"/>
                </a:solidFill>
              </a:rPr>
              <a:t>лютеранство</a:t>
            </a:r>
            <a:r>
              <a:rPr lang="de-DE" altLang="cs-CZ" sz="2600" dirty="0">
                <a:solidFill>
                  <a:srgbClr val="000000"/>
                </a:solidFill>
              </a:rPr>
              <a:t>, </a:t>
            </a:r>
            <a:r>
              <a:rPr lang="de-DE" altLang="cs-CZ" sz="2600" dirty="0" err="1">
                <a:solidFill>
                  <a:srgbClr val="000000"/>
                </a:solidFill>
              </a:rPr>
              <a:t>цвинглианство</a:t>
            </a:r>
            <a:r>
              <a:rPr lang="de-DE" altLang="cs-CZ" sz="2600" dirty="0">
                <a:solidFill>
                  <a:srgbClr val="000000"/>
                </a:solidFill>
              </a:rPr>
              <a:t>,</a:t>
            </a:r>
          </a:p>
          <a:p>
            <a:pPr>
              <a:buClrTx/>
              <a:buFontTx/>
              <a:buNone/>
            </a:pPr>
            <a:r>
              <a:rPr lang="de-DE" altLang="cs-CZ" sz="2600" dirty="0">
                <a:solidFill>
                  <a:srgbClr val="000000"/>
                </a:solidFill>
              </a:rPr>
              <a:t>   </a:t>
            </a:r>
            <a:r>
              <a:rPr lang="de-DE" altLang="cs-CZ" sz="2600" dirty="0" err="1">
                <a:solidFill>
                  <a:srgbClr val="000000"/>
                </a:solidFill>
              </a:rPr>
              <a:t>кальвинизм</a:t>
            </a:r>
            <a:r>
              <a:rPr lang="de-DE" altLang="cs-CZ" sz="2600" dirty="0">
                <a:solidFill>
                  <a:srgbClr val="000000"/>
                </a:solidFill>
              </a:rPr>
              <a:t>, </a:t>
            </a:r>
            <a:r>
              <a:rPr lang="de-DE" altLang="cs-CZ" sz="2600" dirty="0" err="1">
                <a:solidFill>
                  <a:srgbClr val="000000"/>
                </a:solidFill>
              </a:rPr>
              <a:t>анабаптизм</a:t>
            </a:r>
            <a:r>
              <a:rPr lang="de-DE" altLang="cs-CZ" sz="2600" dirty="0">
                <a:solidFill>
                  <a:srgbClr val="000000"/>
                </a:solidFill>
              </a:rPr>
              <a:t>,</a:t>
            </a:r>
          </a:p>
          <a:p>
            <a:pPr>
              <a:buClrTx/>
              <a:buFontTx/>
              <a:buNone/>
            </a:pPr>
            <a:r>
              <a:rPr lang="de-DE" altLang="cs-CZ" sz="2600" dirty="0">
                <a:solidFill>
                  <a:srgbClr val="000000"/>
                </a:solidFill>
              </a:rPr>
              <a:t>   </a:t>
            </a:r>
            <a:r>
              <a:rPr lang="de-DE" altLang="cs-CZ" sz="2600" dirty="0" err="1">
                <a:solidFill>
                  <a:srgbClr val="000000"/>
                </a:solidFill>
              </a:rPr>
              <a:t>меннонитство</a:t>
            </a:r>
            <a:r>
              <a:rPr lang="de-DE" altLang="cs-CZ" sz="2600" dirty="0">
                <a:solidFill>
                  <a:srgbClr val="000000"/>
                </a:solidFill>
              </a:rPr>
              <a:t>, </a:t>
            </a:r>
            <a:r>
              <a:rPr lang="de-DE" altLang="cs-CZ" sz="2600" dirty="0" err="1">
                <a:solidFill>
                  <a:srgbClr val="000000"/>
                </a:solidFill>
              </a:rPr>
              <a:t>англиканство</a:t>
            </a:r>
            <a:endParaRPr lang="de-DE" altLang="cs-CZ" sz="2600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endParaRPr lang="de-DE" altLang="cs-CZ" sz="2600" dirty="0"/>
          </a:p>
          <a:p>
            <a:pPr>
              <a:buClrTx/>
              <a:buFontTx/>
              <a:buNone/>
            </a:pPr>
            <a:endParaRPr lang="de-DE" altLang="cs-CZ" sz="26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"/>
            </a:pPr>
            <a:r>
              <a:rPr lang="de-DE" altLang="cs-CZ" sz="2600" dirty="0">
                <a:solidFill>
                  <a:srgbClr val="000000"/>
                </a:solidFill>
              </a:rPr>
              <a:t>В </a:t>
            </a:r>
            <a:r>
              <a:rPr lang="de-DE" altLang="cs-CZ" sz="2600" dirty="0" err="1">
                <a:solidFill>
                  <a:srgbClr val="000000"/>
                </a:solidFill>
              </a:rPr>
              <a:t>дальнейшем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возникает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ряд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иных</a:t>
            </a:r>
            <a:endParaRPr lang="de-DE" altLang="cs-CZ" sz="2600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течений</a:t>
            </a:r>
            <a:r>
              <a:rPr lang="de-DE" altLang="cs-CZ" sz="2600" dirty="0">
                <a:solidFill>
                  <a:srgbClr val="000000"/>
                </a:solidFill>
              </a:rPr>
              <a:t> — </a:t>
            </a:r>
            <a:r>
              <a:rPr lang="de-DE" altLang="cs-CZ" sz="2600" dirty="0" err="1">
                <a:solidFill>
                  <a:srgbClr val="CCCCFF"/>
                </a:solidFill>
                <a:hlinkClick r:id="rId3"/>
              </a:rPr>
              <a:t>Евангельские</a:t>
            </a:r>
            <a:r>
              <a:rPr lang="de-DE" altLang="cs-CZ" sz="2600" dirty="0">
                <a:solidFill>
                  <a:srgbClr val="CCCCFF"/>
                </a:solidFill>
                <a:hlinkClick r:id="rId3"/>
              </a:rPr>
              <a:t> </a:t>
            </a:r>
            <a:r>
              <a:rPr lang="de-DE" altLang="cs-CZ" sz="2600" dirty="0" err="1">
                <a:solidFill>
                  <a:srgbClr val="CCCCFF"/>
                </a:solidFill>
                <a:hlinkClick r:id="rId3"/>
              </a:rPr>
              <a:t>христиане</a:t>
            </a:r>
            <a:r>
              <a:rPr lang="de-DE" altLang="cs-CZ" sz="2600" dirty="0">
                <a:solidFill>
                  <a:srgbClr val="000000"/>
                </a:solidFill>
              </a:rPr>
              <a:t>,</a:t>
            </a:r>
          </a:p>
          <a:p>
            <a:pPr>
              <a:buClrTx/>
              <a:buFontTx/>
              <a:buNone/>
            </a:pP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баптисты</a:t>
            </a:r>
            <a:r>
              <a:rPr lang="de-DE" altLang="cs-CZ" sz="2600" dirty="0">
                <a:solidFill>
                  <a:srgbClr val="000000"/>
                </a:solidFill>
              </a:rPr>
              <a:t>, </a:t>
            </a:r>
            <a:r>
              <a:rPr lang="de-DE" altLang="cs-CZ" sz="2600" dirty="0" err="1">
                <a:solidFill>
                  <a:srgbClr val="000000"/>
                </a:solidFill>
              </a:rPr>
              <a:t>адвентисты</a:t>
            </a:r>
            <a:r>
              <a:rPr lang="de-DE" altLang="cs-CZ" sz="2600" dirty="0">
                <a:solidFill>
                  <a:srgbClr val="000000"/>
                </a:solidFill>
              </a:rPr>
              <a:t>, </a:t>
            </a:r>
            <a:r>
              <a:rPr lang="de-DE" altLang="cs-CZ" sz="2600" dirty="0" err="1">
                <a:solidFill>
                  <a:srgbClr val="000000"/>
                </a:solidFill>
              </a:rPr>
              <a:t>методисты</a:t>
            </a:r>
            <a:r>
              <a:rPr lang="de-DE" altLang="cs-CZ" sz="2600" dirty="0">
                <a:solidFill>
                  <a:srgbClr val="000000"/>
                </a:solidFill>
              </a:rPr>
              <a:t>,</a:t>
            </a:r>
          </a:p>
          <a:p>
            <a:pPr>
              <a:buClrTx/>
              <a:buFontTx/>
              <a:buNone/>
            </a:pP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квакеры</a:t>
            </a:r>
            <a:r>
              <a:rPr lang="de-DE" altLang="cs-CZ" sz="2600" dirty="0">
                <a:solidFill>
                  <a:srgbClr val="000000"/>
                </a:solidFill>
              </a:rPr>
              <a:t>, </a:t>
            </a:r>
            <a:r>
              <a:rPr lang="de-DE" altLang="cs-CZ" sz="2600" dirty="0" err="1">
                <a:solidFill>
                  <a:srgbClr val="000000"/>
                </a:solidFill>
              </a:rPr>
              <a:t>пятидесятники</a:t>
            </a:r>
            <a:r>
              <a:rPr lang="de-DE" altLang="cs-CZ" sz="2600" dirty="0">
                <a:solidFill>
                  <a:srgbClr val="000000"/>
                </a:solidFill>
              </a:rPr>
              <a:t>,</a:t>
            </a:r>
          </a:p>
          <a:p>
            <a:pPr>
              <a:buClrTx/>
              <a:buFontTx/>
              <a:buNone/>
            </a:pP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Армия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спасения</a:t>
            </a:r>
            <a:r>
              <a:rPr lang="de-DE" altLang="cs-CZ" sz="2600" dirty="0">
                <a:solidFill>
                  <a:srgbClr val="000000"/>
                </a:solidFill>
              </a:rPr>
              <a:t>.</a:t>
            </a:r>
          </a:p>
          <a:p>
            <a:pPr>
              <a:buClrTx/>
              <a:buFontTx/>
              <a:buNone/>
            </a:pPr>
            <a:endParaRPr lang="de-DE" altLang="cs-CZ" sz="26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"/>
            </a:pP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Почти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все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они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ведут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активную</a:t>
            </a:r>
            <a:endParaRPr lang="de-DE" altLang="cs-CZ" sz="2600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smtClean="0">
                <a:solidFill>
                  <a:srgbClr val="000000"/>
                </a:solidFill>
              </a:rPr>
              <a:t>м</a:t>
            </a:r>
            <a:r>
              <a:rPr lang="ru-RU" altLang="cs-CZ" sz="2600" dirty="0" smtClean="0">
                <a:solidFill>
                  <a:srgbClr val="000000"/>
                </a:solidFill>
              </a:rPr>
              <a:t>и</a:t>
            </a:r>
            <a:r>
              <a:rPr lang="de-DE" altLang="cs-CZ" sz="2600" dirty="0" err="1" smtClean="0">
                <a:solidFill>
                  <a:srgbClr val="000000"/>
                </a:solidFill>
              </a:rPr>
              <a:t>ссионерскую</a:t>
            </a:r>
            <a:r>
              <a:rPr lang="de-DE" altLang="cs-CZ" sz="2600" dirty="0" smtClean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деятельность</a:t>
            </a:r>
            <a:r>
              <a:rPr lang="de-DE" altLang="cs-CZ" sz="2600" dirty="0">
                <a:solidFill>
                  <a:srgbClr val="000000"/>
                </a:solidFill>
              </a:rPr>
              <a:t>,</a:t>
            </a:r>
          </a:p>
          <a:p>
            <a:pPr>
              <a:buClrTx/>
              <a:buFontTx/>
              <a:buNone/>
            </a:pPr>
            <a:r>
              <a:rPr lang="de-DE" altLang="cs-CZ" sz="2600" dirty="0">
                <a:solidFill>
                  <a:srgbClr val="000000"/>
                </a:solidFill>
              </a:rPr>
              <a:t> т. е. </a:t>
            </a:r>
            <a:r>
              <a:rPr lang="de-DE" altLang="cs-CZ" sz="2600" dirty="0" err="1">
                <a:solidFill>
                  <a:srgbClr val="000000"/>
                </a:solidFill>
              </a:rPr>
              <a:t>проповедуют</a:t>
            </a:r>
            <a:r>
              <a:rPr lang="de-DE" altLang="cs-CZ" sz="2600" dirty="0">
                <a:solidFill>
                  <a:srgbClr val="000000"/>
                </a:solidFill>
              </a:rPr>
              <a:t> и </a:t>
            </a:r>
            <a:r>
              <a:rPr lang="de-DE" altLang="cs-CZ" sz="2600" dirty="0" err="1">
                <a:solidFill>
                  <a:srgbClr val="000000"/>
                </a:solidFill>
              </a:rPr>
              <a:t>вербуют</a:t>
            </a: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новых</a:t>
            </a:r>
            <a:endParaRPr lang="de-DE" altLang="cs-CZ" sz="2600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r>
              <a:rPr lang="de-DE" altLang="cs-CZ" sz="2600" dirty="0">
                <a:solidFill>
                  <a:srgbClr val="000000"/>
                </a:solidFill>
              </a:rPr>
              <a:t> </a:t>
            </a:r>
            <a:r>
              <a:rPr lang="de-DE" altLang="cs-CZ" sz="2600" dirty="0" err="1">
                <a:solidFill>
                  <a:srgbClr val="000000"/>
                </a:solidFill>
              </a:rPr>
              <a:t>сторонников</a:t>
            </a:r>
            <a:r>
              <a:rPr lang="de-DE" altLang="cs-CZ" sz="26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79388" y="307975"/>
            <a:ext cx="9729787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7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900">
                <a:solidFill>
                  <a:srgbClr val="355E00"/>
                </a:solidFill>
              </a:rPr>
              <a:t>Различные ветви протестантизма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619250"/>
            <a:ext cx="3600450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959225"/>
            <a:ext cx="2339975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720725" y="1308100"/>
            <a:ext cx="10501313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30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3200">
                <a:solidFill>
                  <a:srgbClr val="000000"/>
                </a:solidFill>
              </a:rPr>
              <a:t>1054 г. - формальный раскол христианства </a:t>
            </a:r>
          </a:p>
          <a:p>
            <a:pPr algn="ctr">
              <a:buClrTx/>
              <a:buFontTx/>
              <a:buNone/>
            </a:pPr>
            <a:r>
              <a:rPr lang="de-DE" altLang="cs-CZ" sz="3200">
                <a:solidFill>
                  <a:srgbClr val="000000"/>
                </a:solidFill>
              </a:rPr>
              <a:t>на 2 ветви:</a:t>
            </a:r>
          </a:p>
          <a:p>
            <a:pPr>
              <a:lnSpc>
                <a:spcPct val="187000"/>
              </a:lnSpc>
              <a:buClrTx/>
              <a:buFontTx/>
              <a:buNone/>
            </a:pPr>
            <a:r>
              <a:rPr lang="de-DE" altLang="cs-CZ" sz="3200">
                <a:solidFill>
                  <a:srgbClr val="000000"/>
                </a:solidFill>
              </a:rPr>
              <a:t>                 </a:t>
            </a:r>
            <a:r>
              <a:rPr lang="de-DE" altLang="cs-CZ" sz="2600">
                <a:solidFill>
                  <a:srgbClr val="000000"/>
                </a:solidFill>
              </a:rPr>
              <a:t>1. Западно- католическое</a:t>
            </a:r>
          </a:p>
          <a:p>
            <a:pPr>
              <a:lnSpc>
                <a:spcPct val="187000"/>
              </a:lnSpc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                     2. Восточно- православное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979613" y="309563"/>
            <a:ext cx="6154737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7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900">
                <a:solidFill>
                  <a:srgbClr val="355E00"/>
                </a:solidFill>
              </a:rPr>
              <a:t>Раскол христианства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3600450"/>
            <a:ext cx="2508250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600450"/>
            <a:ext cx="28067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979613" y="307975"/>
            <a:ext cx="68230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7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900">
                <a:solidFill>
                  <a:srgbClr val="355E00"/>
                </a:solidFill>
              </a:rPr>
              <a:t>Различия в вероучении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260475" y="1452563"/>
            <a:ext cx="33210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0070C0"/>
                </a:solidFill>
              </a:rPr>
              <a:t>Православие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119813" y="1439863"/>
            <a:ext cx="3403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FF6600"/>
                </a:solidFill>
              </a:rPr>
              <a:t>Католичество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900113" y="2665413"/>
            <a:ext cx="36004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Святой Дух исходит только от Бога- Отца.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940425" y="2519363"/>
            <a:ext cx="377983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 Святой Дух исходит      </a:t>
            </a:r>
            <a:r>
              <a:rPr lang="de-DE" altLang="cs-CZ" sz="2600" u="sng">
                <a:solidFill>
                  <a:srgbClr val="000000"/>
                </a:solidFill>
              </a:rPr>
              <a:t>и от Отца, и от Сына</a:t>
            </a:r>
            <a:r>
              <a:rPr lang="de-DE" altLang="cs-CZ" sz="260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959225"/>
            <a:ext cx="6605587" cy="339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1979613" y="307975"/>
            <a:ext cx="68230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7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900">
                <a:solidFill>
                  <a:srgbClr val="355E00"/>
                </a:solidFill>
              </a:rPr>
              <a:t>Различия в вероучении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260475" y="1452563"/>
            <a:ext cx="33210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0070C0"/>
                </a:solidFill>
              </a:rPr>
              <a:t>Православие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119813" y="1439863"/>
            <a:ext cx="3403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FF9900"/>
                </a:solidFill>
              </a:rPr>
              <a:t>Католичество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60363" y="2160588"/>
            <a:ext cx="5040312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В загробной жизни каждого ожидают Рай или Ад.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219700" y="2160588"/>
            <a:ext cx="485933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Между Раем и Адом есть Чистилище, в котором можно оправдаться за земные грехи.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3362325"/>
            <a:ext cx="3419475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979613" y="307975"/>
            <a:ext cx="68230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7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900">
                <a:solidFill>
                  <a:srgbClr val="355E00"/>
                </a:solidFill>
              </a:rPr>
              <a:t>Различия в вероучении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60475" y="1452563"/>
            <a:ext cx="33210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0070C0"/>
                </a:solidFill>
              </a:rPr>
              <a:t>Православие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119813" y="1439863"/>
            <a:ext cx="3403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FF9900"/>
                </a:solidFill>
              </a:rPr>
              <a:t>Католичество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9750" y="2160588"/>
            <a:ext cx="4681538" cy="243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Христос- богочеловек, рождённый от непорочного зачатия. После смерти воскрес и живым был взят на небо.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759450" y="2160588"/>
            <a:ext cx="41402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Не только Христос, но и Богородица рождены    от непорочного зачатия. Дева Мария так же, как  и Христос, была телесно вознесена на небо.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272" y="4465638"/>
            <a:ext cx="2354041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4500563"/>
            <a:ext cx="2133600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979613" y="309563"/>
            <a:ext cx="59594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7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900">
                <a:solidFill>
                  <a:srgbClr val="355E00"/>
                </a:solidFill>
              </a:rPr>
              <a:t>Культовые различия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260475" y="1452563"/>
            <a:ext cx="33210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0070C0"/>
                </a:solidFill>
              </a:rPr>
              <a:t>Православие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119813" y="1439863"/>
            <a:ext cx="3403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FF9900"/>
                </a:solidFill>
              </a:rPr>
              <a:t>Католичество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79500" y="2160588"/>
            <a:ext cx="467995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Символическое значение количества куполов храма:</a:t>
            </a:r>
          </a:p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1- Иисус Христос</a:t>
            </a:r>
          </a:p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3- Троица</a:t>
            </a:r>
          </a:p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5- И.Х.  И 4 евангелиста</a:t>
            </a:r>
          </a:p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7- 7 христианских таинств</a:t>
            </a:r>
          </a:p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9- 9 ангельских чинов</a:t>
            </a:r>
          </a:p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13- И.Х. И 12 апостолов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300788" y="2411413"/>
            <a:ext cx="343693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Количество куполов </a:t>
            </a:r>
          </a:p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не имеет значения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600450"/>
            <a:ext cx="2519362" cy="3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5219700"/>
            <a:ext cx="32400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979613" y="309563"/>
            <a:ext cx="59594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7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900">
                <a:solidFill>
                  <a:srgbClr val="355E00"/>
                </a:solidFill>
              </a:rPr>
              <a:t>Культовые различия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260475" y="1452563"/>
            <a:ext cx="33210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0070C0"/>
                </a:solidFill>
              </a:rPr>
              <a:t>Православие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119813" y="1439863"/>
            <a:ext cx="3403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FF9900"/>
                </a:solidFill>
              </a:rPr>
              <a:t>Католичество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00113" y="2043113"/>
            <a:ext cx="52197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Алтарь в храме отделён от основной части храма иконостасом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480175" y="2060575"/>
            <a:ext cx="28971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Алтарь открыт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600450"/>
            <a:ext cx="48768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3600450"/>
            <a:ext cx="4094163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979613" y="309563"/>
            <a:ext cx="59594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7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900">
                <a:solidFill>
                  <a:srgbClr val="355E00"/>
                </a:solidFill>
              </a:rPr>
              <a:t>Культовые различия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260475" y="1452563"/>
            <a:ext cx="33210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0070C0"/>
                </a:solidFill>
              </a:rPr>
              <a:t>Православие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119813" y="1439863"/>
            <a:ext cx="3403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FF9900"/>
                </a:solidFill>
              </a:rPr>
              <a:t>Католичество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00113" y="2160588"/>
            <a:ext cx="46799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При богослужении верующие стоят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102350" y="2160588"/>
            <a:ext cx="37973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Прихожане сидят     при богослужении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3779838"/>
            <a:ext cx="44481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779838"/>
            <a:ext cx="4383088" cy="300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979613" y="309563"/>
            <a:ext cx="59594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7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900">
                <a:solidFill>
                  <a:srgbClr val="355E00"/>
                </a:solidFill>
              </a:rPr>
              <a:t>Культовые различия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260475" y="1452563"/>
            <a:ext cx="33210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0070C0"/>
                </a:solidFill>
              </a:rPr>
              <a:t>Православие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775325" y="1439863"/>
            <a:ext cx="3403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4000">
                <a:solidFill>
                  <a:srgbClr val="FF9900"/>
                </a:solidFill>
              </a:rPr>
              <a:t>Католичество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900113" y="2600325"/>
            <a:ext cx="39592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Музыка в храме: хор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040313" y="2582863"/>
            <a:ext cx="485933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cs-CZ" sz="2600">
                <a:solidFill>
                  <a:srgbClr val="000000"/>
                </a:solidFill>
              </a:rPr>
              <a:t>Музыкальное сопровождение: хор и орган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3779838"/>
            <a:ext cx="3600450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3779838"/>
            <a:ext cx="4905375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Office">
      <a:majorFont>
        <a:latin typeface="Franklin Gothic Book"/>
        <a:ea typeface="SimSun"/>
        <a:cs typeface=""/>
      </a:majorFont>
      <a:minorFont>
        <a:latin typeface="Perpetua"/>
        <a:ea typeface="SimSun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Moti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670</Words>
  <Application>Microsoft Office PowerPoint</Application>
  <PresentationFormat>Произвольный</PresentationFormat>
  <Paragraphs>160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SimSun</vt:lpstr>
      <vt:lpstr>Arial</vt:lpstr>
      <vt:lpstr>Arial Unicode MS</vt:lpstr>
      <vt:lpstr>Franklin Gothic Book</vt:lpstr>
      <vt:lpstr>Perpetua</vt:lpstr>
      <vt:lpstr>Times New Roman</vt:lpstr>
      <vt:lpstr>Wingdings</vt:lpstr>
      <vt:lpstr>Motiv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JANA</dc:creator>
  <cp:lastModifiedBy>Uživatel systému Windows</cp:lastModifiedBy>
  <cp:revision>23</cp:revision>
  <cp:lastPrinted>1601-01-01T00:00:00Z</cp:lastPrinted>
  <dcterms:created xsi:type="dcterms:W3CDTF">2009-04-16T07:32:33Z</dcterms:created>
  <dcterms:modified xsi:type="dcterms:W3CDTF">2019-12-12T17:13:24Z</dcterms:modified>
</cp:coreProperties>
</file>