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Thursday, October 15,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5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Thursday, October 15,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Thursday, October 15,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44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Thursday, October 15,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9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Thursday, October 15,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44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Thursday, October 15,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90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Thursday, October 15,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1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Thursday, October 15,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03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Thursday, October 15,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74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Thursday, October 15,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19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Thursday, October 15,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0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Thursday, October 15,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0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_aL6DZ3GOw?feature=oembe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Nc4mqVlTII?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R9P82WbQug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Qf5jt94nds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uNLvd_F0-M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4MsLOIVg10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D76F8634-8027-4471-A3F7-B48E7BD68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4BB4AB41-7395-4173-BB6C-5F3248C89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43" y="5292620"/>
            <a:ext cx="12192000" cy="1579636"/>
          </a:xfrm>
          <a:prstGeom prst="rect">
            <a:avLst/>
          </a:prstGeom>
          <a:gradFill>
            <a:gsLst>
              <a:gs pos="0">
                <a:schemeClr val="accent5"/>
              </a:gs>
              <a:gs pos="45000">
                <a:schemeClr val="accent6">
                  <a:lumMod val="75000"/>
                  <a:alpha val="74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2FF14F16-D362-4B37-B0CC-FFAC4E386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95769" y="2014214"/>
            <a:ext cx="1559614" cy="815564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5"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9E6D792C-D6F6-4B2F-A786-5A268A18E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" y="5318992"/>
            <a:ext cx="8145181" cy="1546187"/>
          </a:xfrm>
          <a:prstGeom prst="rect">
            <a:avLst/>
          </a:prstGeom>
          <a:gradFill>
            <a:gsLst>
              <a:gs pos="0">
                <a:schemeClr val="accent5">
                  <a:alpha val="3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81AC97-0CC5-410D-B12E-F1C0F79E9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268" y="5508566"/>
            <a:ext cx="7224965" cy="1128617"/>
          </a:xfrm>
        </p:spPr>
        <p:txBody>
          <a:bodyPr anchor="ctr">
            <a:noAutofit/>
          </a:bodyPr>
          <a:lstStyle/>
          <a:p>
            <a:pPr algn="l"/>
            <a:r>
              <a:rPr lang="ru-RU" sz="1800" b="1" dirty="0"/>
              <a:t>Музыкальные произведения, созданные на основе литературных источников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765F93-5F69-4569-8FF0-2233A7B19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0576" y="5508566"/>
            <a:ext cx="3768591" cy="1432095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ru-RU" sz="1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«Музыка - это разум, воплощённый </a:t>
            </a:r>
            <a:br>
              <a:rPr lang="cs-CZ" sz="1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прекрасных звуках»</a:t>
            </a:r>
            <a:r>
              <a:rPr lang="cs-CZ" sz="1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9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9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И. Тургенев</a:t>
            </a:r>
            <a:r>
              <a:rPr lang="cs-CZ" sz="9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endParaRPr lang="cs-CZ" sz="1200" dirty="0">
              <a:solidFill>
                <a:schemeClr val="bg1"/>
              </a:solidFill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61D21E2D-BC7E-4701-88DA-2B21D3582A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8" r="16327"/>
          <a:stretch/>
        </p:blipFill>
        <p:spPr bwMode="auto">
          <a:xfrm>
            <a:off x="-3282" y="0"/>
            <a:ext cx="4076699" cy="531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Obsah obrázku budova, kupole, barevné, velké&#10;&#10;Popis byl vytvořen automaticky">
            <a:extLst>
              <a:ext uri="{FF2B5EF4-FFF2-40B4-BE49-F238E27FC236}">
                <a16:creationId xmlns:a16="http://schemas.microsoft.com/office/drawing/2014/main" id="{05901F3F-47CE-4468-A727-387C36D28B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85" b="2"/>
          <a:stretch/>
        </p:blipFill>
        <p:spPr>
          <a:xfrm>
            <a:off x="8115301" y="1362"/>
            <a:ext cx="4069974" cy="2734686"/>
          </a:xfrm>
          <a:prstGeom prst="rect">
            <a:avLst/>
          </a:prstGeom>
        </p:spPr>
      </p:pic>
      <p:pic>
        <p:nvPicPr>
          <p:cNvPr id="1030" name="Picture 6" descr="Obsah obrázku skupina, veslovat, stojící, muž&#10;&#10;Popis byl vytvořen automaticky">
            <a:extLst>
              <a:ext uri="{FF2B5EF4-FFF2-40B4-BE49-F238E27FC236}">
                <a16:creationId xmlns:a16="http://schemas.microsoft.com/office/drawing/2014/main" id="{F3373FFE-C237-4ECD-9B09-36BFBC3BD3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1" t="5293" r="17524" b="-1"/>
          <a:stretch/>
        </p:blipFill>
        <p:spPr bwMode="auto">
          <a:xfrm>
            <a:off x="8108576" y="19607"/>
            <a:ext cx="4045323" cy="531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Obsah obrázku interiér, stůl, vsedě, pracovní stůl&#10;&#10;Popis byl vytvořen automaticky">
            <a:extLst>
              <a:ext uri="{FF2B5EF4-FFF2-40B4-BE49-F238E27FC236}">
                <a16:creationId xmlns:a16="http://schemas.microsoft.com/office/drawing/2014/main" id="{F8C0F5A7-70D6-479E-92E1-C219650474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9" t="-5775" r="39973" b="7638"/>
          <a:stretch/>
        </p:blipFill>
        <p:spPr bwMode="auto">
          <a:xfrm>
            <a:off x="4062589" y="-325346"/>
            <a:ext cx="4045323" cy="564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55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3DAF4AA-9270-40B5-B73C-B11B9A9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937E12D-3BA5-41BA-BC11-556730F770F2}"/>
              </a:ext>
            </a:extLst>
          </p:cNvPr>
          <p:cNvSpPr txBox="1"/>
          <p:nvPr/>
        </p:nvSpPr>
        <p:spPr>
          <a:xfrm>
            <a:off x="497047" y="745341"/>
            <a:ext cx="6721336" cy="59633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US" sz="1600" dirty="0" err="1"/>
              <a:t>Драма</a:t>
            </a:r>
            <a:r>
              <a:rPr lang="en-US" sz="1600" dirty="0"/>
              <a:t> </a:t>
            </a:r>
            <a:r>
              <a:rPr lang="en-US" sz="1600" dirty="0" err="1"/>
              <a:t>Михаила</a:t>
            </a:r>
            <a:r>
              <a:rPr lang="en-US" sz="1600" dirty="0"/>
              <a:t> </a:t>
            </a:r>
            <a:r>
              <a:rPr lang="en-US" sz="1600" dirty="0" err="1"/>
              <a:t>Юрьевича</a:t>
            </a:r>
            <a:r>
              <a:rPr lang="en-US" sz="1600" dirty="0"/>
              <a:t> «</a:t>
            </a:r>
            <a:r>
              <a:rPr lang="en-US" sz="1600" dirty="0" err="1"/>
              <a:t>Маскарад</a:t>
            </a:r>
            <a:r>
              <a:rPr lang="en-US" sz="1600" dirty="0"/>
              <a:t>» </a:t>
            </a:r>
            <a:r>
              <a:rPr lang="en-US" sz="1600" dirty="0" err="1"/>
              <a:t>стала</a:t>
            </a:r>
            <a:r>
              <a:rPr lang="en-US" sz="1600" dirty="0"/>
              <a:t> </a:t>
            </a:r>
            <a:r>
              <a:rPr lang="en-US" sz="1600" dirty="0" err="1"/>
              <a:t>основой</a:t>
            </a:r>
            <a:r>
              <a:rPr lang="en-US" sz="1600" dirty="0"/>
              <a:t> </a:t>
            </a:r>
            <a:r>
              <a:rPr lang="en-US" sz="1600" dirty="0" err="1"/>
              <a:t>либретто</a:t>
            </a:r>
            <a:r>
              <a:rPr lang="en-US" sz="1600" dirty="0"/>
              <a:t> </a:t>
            </a:r>
            <a:r>
              <a:rPr lang="en-US" sz="1600" dirty="0" err="1"/>
              <a:t>балета</a:t>
            </a:r>
            <a:r>
              <a:rPr lang="en-US" sz="1600" dirty="0"/>
              <a:t> «</a:t>
            </a:r>
            <a:r>
              <a:rPr lang="en-US" sz="1600" dirty="0" err="1"/>
              <a:t>Маскарад</a:t>
            </a:r>
            <a:r>
              <a:rPr lang="en-US" sz="1600" dirty="0"/>
              <a:t>» </a:t>
            </a:r>
            <a:r>
              <a:rPr lang="en-US" sz="1600" b="1" dirty="0"/>
              <a:t>А.И. </a:t>
            </a:r>
            <a:r>
              <a:rPr lang="en-US" sz="1600" b="1" dirty="0" err="1"/>
              <a:t>Хачатуряна</a:t>
            </a:r>
            <a:r>
              <a:rPr lang="en-US" sz="1600" dirty="0"/>
              <a:t>. 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US" sz="1600" i="1" dirty="0"/>
              <a:t>«Я </a:t>
            </a:r>
            <a:r>
              <a:rPr lang="en-US" sz="1600" i="1" dirty="0" err="1"/>
              <a:t>никогда</a:t>
            </a:r>
            <a:r>
              <a:rPr lang="en-US" sz="1600" i="1" dirty="0"/>
              <a:t> </a:t>
            </a:r>
            <a:r>
              <a:rPr lang="en-US" sz="1600" i="1" dirty="0" err="1"/>
              <a:t>не</a:t>
            </a:r>
            <a:r>
              <a:rPr lang="en-US" sz="1600" i="1" dirty="0"/>
              <a:t> </a:t>
            </a:r>
            <a:r>
              <a:rPr lang="en-US" sz="1600" i="1" dirty="0" err="1"/>
              <a:t>перестану</a:t>
            </a:r>
            <a:r>
              <a:rPr lang="en-US" sz="1600" i="1" dirty="0"/>
              <a:t> </a:t>
            </a:r>
            <a:r>
              <a:rPr lang="en-US" sz="1600" i="1" dirty="0" err="1"/>
              <a:t>удивляться</a:t>
            </a:r>
            <a:r>
              <a:rPr lang="en-US" sz="1600" i="1" dirty="0"/>
              <a:t> </a:t>
            </a:r>
            <a:r>
              <a:rPr lang="en-US" sz="1600" i="1" dirty="0" err="1"/>
              <a:t>чуду</a:t>
            </a:r>
            <a:r>
              <a:rPr lang="en-US" sz="1600" i="1" dirty="0"/>
              <a:t>, </a:t>
            </a:r>
            <a:r>
              <a:rPr lang="en-US" sz="1600" i="1" dirty="0" err="1"/>
              <a:t>которое</a:t>
            </a:r>
            <a:r>
              <a:rPr lang="en-US" sz="1600" i="1" dirty="0"/>
              <a:t> </a:t>
            </a:r>
            <a:r>
              <a:rPr lang="en-US" sz="1600" i="1" dirty="0" err="1"/>
              <a:t>являет</a:t>
            </a:r>
            <a:r>
              <a:rPr lang="en-US" sz="1600" i="1" dirty="0"/>
              <a:t> </a:t>
            </a:r>
            <a:r>
              <a:rPr lang="en-US" sz="1600" i="1" dirty="0" err="1"/>
              <a:t>собой</a:t>
            </a:r>
            <a:r>
              <a:rPr lang="en-US" sz="1600" i="1" dirty="0"/>
              <a:t> </a:t>
            </a:r>
            <a:r>
              <a:rPr lang="en-US" sz="1600" i="1" dirty="0" err="1"/>
              <a:t>драма</a:t>
            </a:r>
            <a:r>
              <a:rPr lang="en-US" sz="1600" i="1" dirty="0"/>
              <a:t> «</a:t>
            </a:r>
            <a:r>
              <a:rPr lang="en-US" sz="1600" i="1" dirty="0" err="1"/>
              <a:t>Маскарад</a:t>
            </a:r>
            <a:r>
              <a:rPr lang="en-US" sz="1600" i="1" dirty="0"/>
              <a:t>», </a:t>
            </a:r>
            <a:r>
              <a:rPr lang="en-US" sz="1600" i="1" dirty="0" err="1"/>
              <a:t>написанная</a:t>
            </a:r>
            <a:r>
              <a:rPr lang="en-US" sz="1600" i="1" dirty="0"/>
              <a:t> </a:t>
            </a:r>
            <a:r>
              <a:rPr lang="en-US" sz="1600" i="1" dirty="0" err="1"/>
              <a:t>Лермонтовым</a:t>
            </a:r>
            <a:r>
              <a:rPr lang="en-US" sz="1600" i="1" dirty="0"/>
              <a:t>, </a:t>
            </a:r>
            <a:r>
              <a:rPr lang="en-US" sz="1600" i="1" dirty="0" err="1"/>
              <a:t>когда</a:t>
            </a:r>
            <a:r>
              <a:rPr lang="en-US" sz="1600" i="1" dirty="0"/>
              <a:t> </a:t>
            </a:r>
            <a:r>
              <a:rPr lang="en-US" sz="1600" i="1" dirty="0" err="1"/>
              <a:t>ему</a:t>
            </a:r>
            <a:r>
              <a:rPr lang="en-US" sz="1600" i="1" dirty="0"/>
              <a:t> </a:t>
            </a:r>
            <a:r>
              <a:rPr lang="en-US" sz="1600" i="1" dirty="0" err="1"/>
              <a:t>был</a:t>
            </a:r>
            <a:r>
              <a:rPr lang="en-US" sz="1600" i="1" dirty="0"/>
              <a:t> 21 </a:t>
            </a:r>
            <a:r>
              <a:rPr lang="en-US" sz="1600" i="1" dirty="0" err="1"/>
              <a:t>год</a:t>
            </a:r>
            <a:r>
              <a:rPr lang="en-US" sz="1600" i="1" dirty="0"/>
              <a:t>, — </a:t>
            </a:r>
            <a:r>
              <a:rPr lang="en-US" sz="1600" i="1" dirty="0" err="1"/>
              <a:t>рассказывал</a:t>
            </a:r>
            <a:r>
              <a:rPr lang="en-US" sz="1600" i="1" dirty="0"/>
              <a:t> </a:t>
            </a:r>
            <a:r>
              <a:rPr lang="en-US" sz="1600" i="1" dirty="0" err="1"/>
              <a:t>позднее</a:t>
            </a:r>
            <a:r>
              <a:rPr lang="en-US" sz="1600" i="1" dirty="0"/>
              <a:t> </a:t>
            </a:r>
            <a:r>
              <a:rPr lang="en-US" sz="1600" i="1" dirty="0" err="1"/>
              <a:t>композитор</a:t>
            </a:r>
            <a:r>
              <a:rPr lang="en-US" sz="1600" i="1" dirty="0"/>
              <a:t>. — К </a:t>
            </a:r>
            <a:r>
              <a:rPr lang="en-US" sz="1600" i="1" dirty="0" err="1"/>
              <a:t>работе</a:t>
            </a:r>
            <a:r>
              <a:rPr lang="en-US" sz="1600" i="1" dirty="0"/>
              <a:t> </a:t>
            </a:r>
            <a:r>
              <a:rPr lang="en-US" sz="1600" i="1" dirty="0" err="1"/>
              <a:t>над</a:t>
            </a:r>
            <a:r>
              <a:rPr lang="en-US" sz="1600" i="1" dirty="0"/>
              <a:t> </a:t>
            </a:r>
            <a:r>
              <a:rPr lang="en-US" sz="1600" i="1" dirty="0" err="1"/>
              <a:t>музыкой</a:t>
            </a:r>
            <a:r>
              <a:rPr lang="en-US" sz="1600" i="1" dirty="0"/>
              <a:t> я </a:t>
            </a:r>
            <a:r>
              <a:rPr lang="en-US" sz="1600" i="1" dirty="0" err="1"/>
              <a:t>отнесся</a:t>
            </a:r>
            <a:r>
              <a:rPr lang="en-US" sz="1600" i="1" dirty="0"/>
              <a:t> </a:t>
            </a:r>
            <a:r>
              <a:rPr lang="en-US" sz="1600" i="1" dirty="0" err="1"/>
              <a:t>очень</a:t>
            </a:r>
            <a:r>
              <a:rPr lang="en-US" sz="1600" i="1" dirty="0"/>
              <a:t> </a:t>
            </a:r>
            <a:r>
              <a:rPr lang="en-US" sz="1600" i="1" dirty="0" err="1"/>
              <a:t>серьезно</a:t>
            </a:r>
            <a:r>
              <a:rPr lang="en-US" sz="1600" i="1" dirty="0"/>
              <a:t>. </a:t>
            </a:r>
            <a:r>
              <a:rPr lang="en-US" sz="1600" i="1" dirty="0" err="1"/>
              <a:t>Было</a:t>
            </a:r>
            <a:r>
              <a:rPr lang="en-US" sz="1600" i="1" dirty="0"/>
              <a:t> </a:t>
            </a:r>
            <a:r>
              <a:rPr lang="en-US" sz="1600" i="1" dirty="0" err="1"/>
              <a:t>тому</a:t>
            </a:r>
            <a:r>
              <a:rPr lang="en-US" sz="1600" i="1" dirty="0"/>
              <a:t> </a:t>
            </a:r>
            <a:r>
              <a:rPr lang="en-US" sz="1600" i="1" dirty="0" err="1"/>
              <a:t>несколько</a:t>
            </a:r>
            <a:r>
              <a:rPr lang="en-US" sz="1600" i="1" dirty="0"/>
              <a:t> </a:t>
            </a:r>
            <a:r>
              <a:rPr lang="en-US" sz="1600" i="1" dirty="0" err="1"/>
              <a:t>причин</a:t>
            </a:r>
            <a:r>
              <a:rPr lang="en-US" sz="1600" i="1" dirty="0"/>
              <a:t>. </a:t>
            </a:r>
            <a:r>
              <a:rPr lang="en-US" sz="1600" i="1" dirty="0" err="1"/>
              <a:t>Во-первых</a:t>
            </a:r>
            <a:r>
              <a:rPr lang="en-US" sz="1600" i="1" dirty="0"/>
              <a:t>, я </a:t>
            </a:r>
            <a:r>
              <a:rPr lang="en-US" sz="1600" i="1" dirty="0" err="1"/>
              <a:t>любил</a:t>
            </a:r>
            <a:r>
              <a:rPr lang="en-US" sz="1600" i="1" dirty="0"/>
              <a:t> </a:t>
            </a:r>
            <a:r>
              <a:rPr lang="en-US" sz="1600" i="1" dirty="0" err="1"/>
              <a:t>Театр</a:t>
            </a:r>
            <a:r>
              <a:rPr lang="en-US" sz="1600" i="1" dirty="0"/>
              <a:t> </a:t>
            </a:r>
            <a:r>
              <a:rPr lang="en-US" sz="1600" i="1" dirty="0" err="1"/>
              <a:t>имени</a:t>
            </a:r>
            <a:r>
              <a:rPr lang="en-US" sz="1600" i="1" dirty="0"/>
              <a:t> </a:t>
            </a:r>
            <a:r>
              <a:rPr lang="en-US" sz="1600" i="1" dirty="0" err="1"/>
              <a:t>Вахтангова</a:t>
            </a:r>
            <a:r>
              <a:rPr lang="en-US" sz="1600" i="1" dirty="0"/>
              <a:t>, </a:t>
            </a:r>
            <a:r>
              <a:rPr lang="en-US" sz="1600" i="1" dirty="0" err="1"/>
              <a:t>заказавший</a:t>
            </a:r>
            <a:r>
              <a:rPr lang="en-US" sz="1600" i="1" dirty="0"/>
              <a:t> </a:t>
            </a:r>
            <a:r>
              <a:rPr lang="en-US" sz="1600" i="1" dirty="0" err="1"/>
              <a:t>мне</a:t>
            </a:r>
            <a:r>
              <a:rPr lang="en-US" sz="1600" i="1" dirty="0"/>
              <a:t> </a:t>
            </a:r>
            <a:r>
              <a:rPr lang="en-US" sz="1600" i="1" dirty="0" err="1"/>
              <a:t>эту</a:t>
            </a:r>
            <a:r>
              <a:rPr lang="en-US" sz="1600" i="1" dirty="0"/>
              <a:t> </a:t>
            </a:r>
            <a:r>
              <a:rPr lang="en-US" sz="1600" i="1" dirty="0" err="1"/>
              <a:t>музыку</a:t>
            </a:r>
            <a:r>
              <a:rPr lang="en-US" sz="1600" i="1" dirty="0"/>
              <a:t>, </a:t>
            </a:r>
            <a:r>
              <a:rPr lang="en-US" sz="1600" i="1" dirty="0" err="1"/>
              <a:t>часто</a:t>
            </a:r>
            <a:r>
              <a:rPr lang="en-US" sz="1600" i="1" dirty="0"/>
              <a:t> </a:t>
            </a:r>
            <a:r>
              <a:rPr lang="en-US" sz="1600" i="1" dirty="0" err="1"/>
              <a:t>бывал</a:t>
            </a:r>
            <a:r>
              <a:rPr lang="en-US" sz="1600" i="1" dirty="0"/>
              <a:t> в </a:t>
            </a:r>
            <a:r>
              <a:rPr lang="en-US" sz="1600" i="1" dirty="0" err="1"/>
              <a:t>нем</a:t>
            </a:r>
            <a:r>
              <a:rPr lang="en-US" sz="1600" i="1" dirty="0"/>
              <a:t>. </a:t>
            </a:r>
            <a:r>
              <a:rPr lang="en-US" sz="1600" i="1" dirty="0" err="1"/>
              <a:t>Во-вторых</a:t>
            </a:r>
            <a:r>
              <a:rPr lang="en-US" sz="1600" i="1" dirty="0"/>
              <a:t>, я </a:t>
            </a:r>
            <a:r>
              <a:rPr lang="en-US" sz="1600" i="1" dirty="0" err="1"/>
              <a:t>знал</a:t>
            </a:r>
            <a:r>
              <a:rPr lang="en-US" sz="1600" i="1" dirty="0"/>
              <a:t>, </a:t>
            </a:r>
            <a:r>
              <a:rPr lang="en-US" sz="1600" i="1" dirty="0" err="1"/>
              <a:t>что</a:t>
            </a:r>
            <a:r>
              <a:rPr lang="en-US" sz="1600" i="1" dirty="0"/>
              <a:t> </a:t>
            </a:r>
            <a:r>
              <a:rPr lang="en-US" sz="1600" i="1" dirty="0" err="1"/>
              <a:t>много</a:t>
            </a:r>
            <a:r>
              <a:rPr lang="en-US" sz="1600" i="1" dirty="0"/>
              <a:t> </a:t>
            </a:r>
            <a:r>
              <a:rPr lang="en-US" sz="1600" i="1" dirty="0" err="1"/>
              <a:t>лет</a:t>
            </a:r>
            <a:r>
              <a:rPr lang="en-US" sz="1600" i="1" dirty="0"/>
              <a:t> </a:t>
            </a:r>
            <a:r>
              <a:rPr lang="en-US" sz="1600" i="1" dirty="0" err="1"/>
              <a:t>назад</a:t>
            </a:r>
            <a:r>
              <a:rPr lang="en-US" sz="1600" i="1" dirty="0"/>
              <a:t> к </a:t>
            </a:r>
            <a:r>
              <a:rPr lang="en-US" sz="1600" i="1" dirty="0" err="1"/>
              <a:t>постановке</a:t>
            </a:r>
            <a:r>
              <a:rPr lang="en-US" sz="1600" i="1" dirty="0"/>
              <a:t> «</a:t>
            </a:r>
            <a:r>
              <a:rPr lang="en-US" sz="1600" i="1" dirty="0" err="1"/>
              <a:t>Маскарада</a:t>
            </a:r>
            <a:r>
              <a:rPr lang="en-US" sz="1600" i="1" dirty="0"/>
              <a:t>», </a:t>
            </a:r>
            <a:r>
              <a:rPr lang="en-US" sz="1600" i="1" dirty="0" err="1"/>
              <a:t>которую</a:t>
            </a:r>
            <a:r>
              <a:rPr lang="en-US" sz="1600" i="1" dirty="0"/>
              <a:t> </a:t>
            </a:r>
            <a:r>
              <a:rPr lang="en-US" sz="1600" i="1" dirty="0" err="1"/>
              <a:t>осуществил</a:t>
            </a:r>
            <a:r>
              <a:rPr lang="en-US" sz="1600" i="1" dirty="0"/>
              <a:t> в </a:t>
            </a:r>
            <a:r>
              <a:rPr lang="en-US" sz="1600" i="1" dirty="0" err="1"/>
              <a:t>Петербурге</a:t>
            </a:r>
            <a:r>
              <a:rPr lang="en-US" sz="1600" i="1" dirty="0"/>
              <a:t> </a:t>
            </a:r>
            <a:r>
              <a:rPr lang="en-US" sz="1600" i="1" dirty="0" err="1"/>
              <a:t>Всеволод</a:t>
            </a:r>
            <a:r>
              <a:rPr lang="en-US" sz="1600" i="1" dirty="0"/>
              <a:t> </a:t>
            </a:r>
            <a:r>
              <a:rPr lang="en-US" sz="1600" i="1" dirty="0" err="1"/>
              <a:t>Мейерхольд</a:t>
            </a:r>
            <a:r>
              <a:rPr lang="en-US" sz="1600" i="1" dirty="0"/>
              <a:t>, </a:t>
            </a:r>
            <a:r>
              <a:rPr lang="en-US" sz="1600" i="1" dirty="0" err="1"/>
              <a:t>музыку</a:t>
            </a:r>
            <a:r>
              <a:rPr lang="en-US" sz="1600" i="1" dirty="0"/>
              <a:t> </a:t>
            </a:r>
            <a:r>
              <a:rPr lang="en-US" sz="1600" i="1" dirty="0" err="1"/>
              <a:t>писал</a:t>
            </a:r>
            <a:r>
              <a:rPr lang="en-US" sz="1600" i="1" dirty="0"/>
              <a:t> </a:t>
            </a:r>
            <a:r>
              <a:rPr lang="en-US" sz="1600" i="1" dirty="0" err="1"/>
              <a:t>Александр</a:t>
            </a:r>
            <a:r>
              <a:rPr lang="en-US" sz="1600" i="1" dirty="0"/>
              <a:t> </a:t>
            </a:r>
            <a:r>
              <a:rPr lang="en-US" sz="1600" i="1" dirty="0" err="1"/>
              <a:t>Константинович</a:t>
            </a:r>
            <a:r>
              <a:rPr lang="en-US" sz="1600" i="1" dirty="0"/>
              <a:t> </a:t>
            </a:r>
            <a:r>
              <a:rPr lang="en-US" sz="1600" i="1" dirty="0" err="1"/>
              <a:t>Глазунов</a:t>
            </a:r>
            <a:r>
              <a:rPr lang="en-US" sz="1600" i="1" dirty="0"/>
              <a:t>. </a:t>
            </a:r>
            <a:r>
              <a:rPr lang="en-US" sz="1600" i="1" dirty="0" err="1"/>
              <a:t>Когда</a:t>
            </a:r>
            <a:r>
              <a:rPr lang="en-US" sz="1600" i="1" dirty="0"/>
              <a:t> </a:t>
            </a:r>
            <a:r>
              <a:rPr lang="en-US" sz="1600" i="1" dirty="0" err="1"/>
              <a:t>спектакль</a:t>
            </a:r>
            <a:r>
              <a:rPr lang="en-US" sz="1600" i="1" dirty="0"/>
              <a:t> </a:t>
            </a:r>
            <a:r>
              <a:rPr lang="en-US" sz="1600" i="1" dirty="0" err="1"/>
              <a:t>этот</a:t>
            </a:r>
            <a:r>
              <a:rPr lang="en-US" sz="1600" i="1" dirty="0"/>
              <a:t> </a:t>
            </a:r>
            <a:r>
              <a:rPr lang="en-US" sz="1600" i="1" dirty="0" err="1"/>
              <a:t>был</a:t>
            </a:r>
            <a:r>
              <a:rPr lang="en-US" sz="1600" i="1" dirty="0"/>
              <a:t> в 1938 </a:t>
            </a:r>
            <a:r>
              <a:rPr lang="en-US" sz="1600" i="1" dirty="0" err="1"/>
              <a:t>году</a:t>
            </a:r>
            <a:r>
              <a:rPr lang="en-US" sz="1600" i="1" dirty="0"/>
              <a:t> </a:t>
            </a:r>
            <a:r>
              <a:rPr lang="en-US" sz="1600" i="1" dirty="0" err="1"/>
              <a:t>восстановлен</a:t>
            </a:r>
            <a:r>
              <a:rPr lang="en-US" sz="1600" i="1" dirty="0"/>
              <a:t>, и я </a:t>
            </a:r>
            <a:r>
              <a:rPr lang="en-US" sz="1600" i="1" dirty="0" err="1"/>
              <a:t>увидел</a:t>
            </a:r>
            <a:r>
              <a:rPr lang="en-US" sz="1600" i="1" dirty="0"/>
              <a:t> </a:t>
            </a:r>
            <a:r>
              <a:rPr lang="en-US" sz="1600" i="1" dirty="0" err="1"/>
              <a:t>его</a:t>
            </a:r>
            <a:r>
              <a:rPr lang="en-US" sz="1600" i="1" dirty="0"/>
              <a:t>, </a:t>
            </a:r>
            <a:r>
              <a:rPr lang="en-US" sz="1600" i="1" dirty="0" err="1"/>
              <a:t>то</a:t>
            </a:r>
            <a:r>
              <a:rPr lang="en-US" sz="1600" i="1" dirty="0"/>
              <a:t> </a:t>
            </a:r>
            <a:r>
              <a:rPr lang="en-US" sz="1600" i="1" dirty="0" err="1"/>
              <a:t>был</a:t>
            </a:r>
            <a:r>
              <a:rPr lang="en-US" sz="1600" i="1" dirty="0"/>
              <a:t> </a:t>
            </a:r>
            <a:r>
              <a:rPr lang="en-US" sz="1600" i="1" dirty="0" err="1"/>
              <a:t>удивлен</a:t>
            </a:r>
            <a:r>
              <a:rPr lang="en-US" sz="1600" i="1" dirty="0"/>
              <a:t>: в </a:t>
            </a:r>
            <a:r>
              <a:rPr lang="en-US" sz="1600" i="1" dirty="0" err="1"/>
              <a:t>музыке</a:t>
            </a:r>
            <a:r>
              <a:rPr lang="en-US" sz="1600" i="1" dirty="0"/>
              <a:t> </a:t>
            </a:r>
            <a:r>
              <a:rPr lang="en-US" sz="1600" i="1" dirty="0" err="1"/>
              <a:t>Глазунова</a:t>
            </a:r>
            <a:r>
              <a:rPr lang="en-US" sz="1600" i="1" dirty="0"/>
              <a:t> </a:t>
            </a:r>
            <a:r>
              <a:rPr lang="en-US" sz="1600" i="1" dirty="0" err="1"/>
              <a:t>не</a:t>
            </a:r>
            <a:r>
              <a:rPr lang="en-US" sz="1600" i="1" dirty="0"/>
              <a:t> </a:t>
            </a:r>
            <a:r>
              <a:rPr lang="en-US" sz="1600" i="1" dirty="0" err="1"/>
              <a:t>оказалось</a:t>
            </a:r>
            <a:r>
              <a:rPr lang="en-US" sz="1600" i="1" dirty="0"/>
              <a:t> </a:t>
            </a:r>
            <a:r>
              <a:rPr lang="en-US" sz="1600" i="1" dirty="0" err="1"/>
              <a:t>вальса</a:t>
            </a:r>
            <a:r>
              <a:rPr lang="en-US" sz="1600" i="1" dirty="0"/>
              <a:t>, «</a:t>
            </a:r>
            <a:r>
              <a:rPr lang="en-US" sz="1600" i="1" dirty="0" err="1"/>
              <a:t>заданного</a:t>
            </a:r>
            <a:r>
              <a:rPr lang="en-US" sz="1600" i="1" dirty="0"/>
              <a:t>», </a:t>
            </a:r>
            <a:r>
              <a:rPr lang="en-US" sz="1600" i="1" dirty="0" err="1"/>
              <a:t>как</a:t>
            </a:r>
            <a:r>
              <a:rPr lang="en-US" sz="1600" i="1" dirty="0"/>
              <a:t> </a:t>
            </a:r>
            <a:r>
              <a:rPr lang="en-US" sz="1600" i="1" dirty="0" err="1"/>
              <a:t>мне</a:t>
            </a:r>
            <a:r>
              <a:rPr lang="en-US" sz="1600" i="1" dirty="0"/>
              <a:t> </a:t>
            </a:r>
            <a:r>
              <a:rPr lang="en-US" sz="1600" i="1" dirty="0" err="1"/>
              <a:t>представляется</a:t>
            </a:r>
            <a:r>
              <a:rPr lang="en-US" sz="1600" i="1" dirty="0"/>
              <a:t>, </a:t>
            </a:r>
            <a:r>
              <a:rPr lang="en-US" sz="1600" i="1" dirty="0" err="1"/>
              <a:t>самим</a:t>
            </a:r>
            <a:r>
              <a:rPr lang="en-US" sz="1600" i="1" dirty="0"/>
              <a:t> </a:t>
            </a:r>
            <a:r>
              <a:rPr lang="en-US" sz="1600" i="1" dirty="0" err="1"/>
              <a:t>Лермонтовым</a:t>
            </a:r>
            <a:r>
              <a:rPr lang="en-US" sz="1600" i="1" dirty="0"/>
              <a:t>. </a:t>
            </a:r>
            <a:r>
              <a:rPr lang="en-US" sz="1600" i="1" dirty="0" err="1"/>
              <a:t>Мне</a:t>
            </a:r>
            <a:r>
              <a:rPr lang="en-US" sz="1600" i="1" dirty="0"/>
              <a:t> </a:t>
            </a:r>
            <a:r>
              <a:rPr lang="en-US" sz="1600" i="1" dirty="0" err="1"/>
              <a:t>глубоко</a:t>
            </a:r>
            <a:r>
              <a:rPr lang="en-US" sz="1600" i="1" dirty="0"/>
              <a:t> </a:t>
            </a:r>
            <a:r>
              <a:rPr lang="en-US" sz="1600" i="1" dirty="0" err="1"/>
              <a:t>запали</a:t>
            </a:r>
            <a:r>
              <a:rPr lang="en-US" sz="1600" i="1" dirty="0"/>
              <a:t> в </a:t>
            </a:r>
            <a:r>
              <a:rPr lang="en-US" sz="1600" i="1" dirty="0" err="1"/>
              <a:t>душу</a:t>
            </a:r>
            <a:r>
              <a:rPr lang="en-US" sz="1600" i="1" dirty="0"/>
              <a:t> </a:t>
            </a:r>
            <a:r>
              <a:rPr lang="en-US" sz="1600" i="1" dirty="0" err="1"/>
              <a:t>слова</a:t>
            </a:r>
            <a:r>
              <a:rPr lang="en-US" sz="1600" i="1" dirty="0"/>
              <a:t> </a:t>
            </a:r>
            <a:r>
              <a:rPr lang="en-US" sz="1600" i="1" dirty="0" err="1"/>
              <a:t>Лермонтова</a:t>
            </a:r>
            <a:r>
              <a:rPr lang="en-US" sz="1600" i="1" dirty="0"/>
              <a:t>, </a:t>
            </a:r>
            <a:r>
              <a:rPr lang="en-US" sz="1600" i="1" dirty="0" err="1"/>
              <a:t>вложенные</a:t>
            </a:r>
            <a:r>
              <a:rPr lang="en-US" sz="1600" i="1" dirty="0"/>
              <a:t> </a:t>
            </a:r>
            <a:r>
              <a:rPr lang="en-US" sz="1600" i="1" dirty="0" err="1"/>
              <a:t>им</a:t>
            </a:r>
            <a:r>
              <a:rPr lang="en-US" sz="1600" i="1" dirty="0"/>
              <a:t> в </a:t>
            </a:r>
            <a:r>
              <a:rPr lang="en-US" sz="1600" i="1" dirty="0" err="1"/>
              <a:t>уста</a:t>
            </a:r>
            <a:r>
              <a:rPr lang="en-US" sz="1600" i="1" dirty="0"/>
              <a:t> </a:t>
            </a:r>
            <a:r>
              <a:rPr lang="en-US" sz="1600" i="1" dirty="0" err="1"/>
              <a:t>Нины</a:t>
            </a:r>
            <a:r>
              <a:rPr lang="en-US" sz="1600" i="1" dirty="0"/>
              <a:t>, </a:t>
            </a:r>
            <a:r>
              <a:rPr lang="en-US" sz="1600" i="1" dirty="0" err="1"/>
              <a:t>когда</a:t>
            </a:r>
            <a:r>
              <a:rPr lang="en-US" sz="1600" i="1" dirty="0"/>
              <a:t>, </a:t>
            </a:r>
            <a:r>
              <a:rPr lang="en-US" sz="1600" i="1" dirty="0" err="1"/>
              <a:t>вернувшись</a:t>
            </a:r>
            <a:r>
              <a:rPr lang="en-US" sz="1600" i="1" dirty="0"/>
              <a:t> с </a:t>
            </a:r>
            <a:r>
              <a:rPr lang="en-US" sz="1600" i="1" dirty="0" err="1"/>
              <a:t>рокового</a:t>
            </a:r>
            <a:r>
              <a:rPr lang="en-US" sz="1600" i="1" dirty="0"/>
              <a:t> </a:t>
            </a:r>
            <a:r>
              <a:rPr lang="en-US" sz="1600" i="1" dirty="0" err="1"/>
              <a:t>бала</a:t>
            </a:r>
            <a:r>
              <a:rPr lang="en-US" sz="1600" i="1" dirty="0"/>
              <a:t>, </a:t>
            </a:r>
            <a:r>
              <a:rPr lang="en-US" sz="1600" i="1" dirty="0" err="1"/>
              <a:t>она</a:t>
            </a:r>
            <a:r>
              <a:rPr lang="en-US" sz="1600" i="1" dirty="0"/>
              <a:t> </a:t>
            </a:r>
            <a:r>
              <a:rPr lang="en-US" sz="1600" i="1" dirty="0" err="1"/>
              <a:t>вспоминает</a:t>
            </a:r>
            <a:r>
              <a:rPr lang="en-US" sz="1600" i="1" dirty="0"/>
              <a:t>:</a:t>
            </a:r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cs-CZ" sz="1600" dirty="0"/>
              <a:t>	</a:t>
            </a:r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cs-CZ" sz="1600" dirty="0"/>
              <a:t>	</a:t>
            </a:r>
            <a:r>
              <a:rPr lang="en-US" sz="1600" dirty="0" err="1"/>
              <a:t>Как</a:t>
            </a:r>
            <a:r>
              <a:rPr lang="en-US" sz="1600" dirty="0"/>
              <a:t> </a:t>
            </a:r>
            <a:r>
              <a:rPr lang="en-US" sz="1600" dirty="0" err="1"/>
              <a:t>новый</a:t>
            </a:r>
            <a:r>
              <a:rPr lang="en-US" sz="1600" dirty="0"/>
              <a:t> </a:t>
            </a:r>
            <a:r>
              <a:rPr lang="en-US" sz="1600" dirty="0" err="1"/>
              <a:t>вальс</a:t>
            </a:r>
            <a:r>
              <a:rPr lang="en-US" sz="1600" dirty="0"/>
              <a:t> </a:t>
            </a:r>
            <a:r>
              <a:rPr lang="en-US" sz="1600" dirty="0" err="1"/>
              <a:t>хорош</a:t>
            </a:r>
            <a:r>
              <a:rPr lang="en-US" sz="1600" dirty="0"/>
              <a:t>! в </a:t>
            </a:r>
            <a:r>
              <a:rPr lang="en-US" sz="1600" dirty="0" err="1"/>
              <a:t>каком-то</a:t>
            </a:r>
            <a:r>
              <a:rPr lang="en-US" sz="1600" dirty="0"/>
              <a:t> </a:t>
            </a:r>
            <a:r>
              <a:rPr lang="en-US" sz="1600" dirty="0" err="1"/>
              <a:t>упоеньи</a:t>
            </a:r>
            <a:r>
              <a:rPr lang="en-US" sz="1600" dirty="0"/>
              <a:t> </a:t>
            </a:r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cs-CZ" sz="1600" dirty="0"/>
              <a:t>	</a:t>
            </a:r>
            <a:r>
              <a:rPr lang="en-US" sz="1600" dirty="0" err="1"/>
              <a:t>Кружилася</a:t>
            </a:r>
            <a:r>
              <a:rPr lang="en-US" sz="1600" dirty="0"/>
              <a:t> </a:t>
            </a:r>
            <a:r>
              <a:rPr lang="en-US" sz="1600" dirty="0" err="1"/>
              <a:t>быстрей</a:t>
            </a:r>
            <a:r>
              <a:rPr lang="en-US" sz="1600" dirty="0"/>
              <a:t> — и </a:t>
            </a:r>
            <a:r>
              <a:rPr lang="en-US" sz="1600" dirty="0" err="1"/>
              <a:t>чудное</a:t>
            </a:r>
            <a:r>
              <a:rPr lang="en-US" sz="1600" dirty="0"/>
              <a:t> </a:t>
            </a:r>
            <a:r>
              <a:rPr lang="en-US" sz="1600" dirty="0" err="1"/>
              <a:t>стремленье</a:t>
            </a:r>
            <a:r>
              <a:rPr lang="en-US" sz="1600" dirty="0"/>
              <a:t> </a:t>
            </a:r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cs-CZ" sz="1600" dirty="0"/>
              <a:t>	</a:t>
            </a:r>
            <a:r>
              <a:rPr lang="en-US" sz="1600" dirty="0" err="1"/>
              <a:t>Меня</a:t>
            </a:r>
            <a:r>
              <a:rPr lang="en-US" sz="1600" dirty="0"/>
              <a:t> и </a:t>
            </a:r>
            <a:r>
              <a:rPr lang="en-US" sz="1600" dirty="0" err="1"/>
              <a:t>мысль</a:t>
            </a:r>
            <a:r>
              <a:rPr lang="en-US" sz="1600" dirty="0"/>
              <a:t> </a:t>
            </a:r>
            <a:r>
              <a:rPr lang="en-US" sz="1600" dirty="0" err="1"/>
              <a:t>мою</a:t>
            </a:r>
            <a:r>
              <a:rPr lang="en-US" sz="1600" dirty="0"/>
              <a:t> </a:t>
            </a:r>
            <a:r>
              <a:rPr lang="en-US" sz="1600" dirty="0" err="1"/>
              <a:t>невольно</a:t>
            </a:r>
            <a:r>
              <a:rPr lang="en-US" sz="1600" dirty="0"/>
              <a:t> </a:t>
            </a:r>
            <a:r>
              <a:rPr lang="en-US" sz="1600" dirty="0" err="1"/>
              <a:t>мчало</a:t>
            </a:r>
            <a:r>
              <a:rPr lang="en-US" sz="1600" dirty="0"/>
              <a:t> </a:t>
            </a:r>
            <a:r>
              <a:rPr lang="en-US" sz="1600" dirty="0" err="1"/>
              <a:t>вдаль</a:t>
            </a:r>
            <a:r>
              <a:rPr lang="en-US" sz="1600" dirty="0"/>
              <a:t>,</a:t>
            </a:r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cs-CZ" sz="1600" dirty="0"/>
              <a:t>	</a:t>
            </a:r>
            <a:r>
              <a:rPr lang="en-US" sz="1600" dirty="0"/>
              <a:t>И </a:t>
            </a:r>
            <a:r>
              <a:rPr lang="en-US" sz="1600" dirty="0" err="1"/>
              <a:t>сердце</a:t>
            </a:r>
            <a:r>
              <a:rPr lang="en-US" sz="1600" dirty="0"/>
              <a:t> </a:t>
            </a:r>
            <a:r>
              <a:rPr lang="en-US" sz="1600" dirty="0" err="1"/>
              <a:t>сжалося</a:t>
            </a:r>
            <a:r>
              <a:rPr lang="en-US" sz="1600" dirty="0"/>
              <a:t>: </a:t>
            </a:r>
            <a:r>
              <a:rPr lang="en-US" sz="1600" dirty="0" err="1"/>
              <a:t>не</a:t>
            </a:r>
            <a:r>
              <a:rPr lang="en-US" sz="1600" dirty="0"/>
              <a:t> </a:t>
            </a:r>
            <a:r>
              <a:rPr lang="en-US" sz="1600" dirty="0" err="1"/>
              <a:t>то</a:t>
            </a:r>
            <a:r>
              <a:rPr lang="en-US" sz="1600" dirty="0"/>
              <a:t>, </a:t>
            </a:r>
            <a:r>
              <a:rPr lang="en-US" sz="1600" dirty="0" err="1"/>
              <a:t>чтобы</a:t>
            </a:r>
            <a:r>
              <a:rPr lang="en-US" sz="1600" dirty="0"/>
              <a:t> </a:t>
            </a:r>
            <a:r>
              <a:rPr lang="en-US" sz="1600" dirty="0" err="1"/>
              <a:t>печаль</a:t>
            </a:r>
            <a:r>
              <a:rPr lang="en-US" sz="1600" dirty="0"/>
              <a:t>,</a:t>
            </a:r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cs-CZ" sz="1600" dirty="0"/>
              <a:t>	</a:t>
            </a:r>
            <a:r>
              <a:rPr lang="en-US" sz="1600" dirty="0" err="1"/>
              <a:t>Не</a:t>
            </a:r>
            <a:r>
              <a:rPr lang="en-US" sz="1600" dirty="0"/>
              <a:t> </a:t>
            </a:r>
            <a:r>
              <a:rPr lang="en-US" sz="1600" dirty="0" err="1"/>
              <a:t>то</a:t>
            </a:r>
            <a:r>
              <a:rPr lang="en-US" sz="1600" dirty="0"/>
              <a:t>, </a:t>
            </a:r>
            <a:r>
              <a:rPr lang="en-US" sz="1600" dirty="0" err="1"/>
              <a:t>чтоб</a:t>
            </a:r>
            <a:r>
              <a:rPr lang="en-US" sz="1600" dirty="0"/>
              <a:t> </a:t>
            </a:r>
            <a:r>
              <a:rPr lang="en-US" sz="1600" dirty="0" err="1"/>
              <a:t>радость</a:t>
            </a:r>
            <a:r>
              <a:rPr lang="en-US" sz="1600" dirty="0"/>
              <a:t>...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D5E60A-D6B1-4F21-A993-313958AF0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15300" y="-4"/>
            <a:ext cx="4076699" cy="6858003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90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7BB16B-E108-4C64-97D5-7AC67CC5E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24863" y="1390436"/>
            <a:ext cx="6857572" cy="4076700"/>
          </a:xfrm>
          <a:prstGeom prst="rect">
            <a:avLst/>
          </a:prstGeom>
          <a:gradFill>
            <a:gsLst>
              <a:gs pos="0">
                <a:schemeClr val="accent4">
                  <a:alpha val="13000"/>
                </a:schemeClr>
              </a:gs>
              <a:gs pos="99000">
                <a:schemeClr val="accent2">
                  <a:alpha val="5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F6A003-4671-4F7B-A12E-2946D61E4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85110" y="1451112"/>
            <a:ext cx="6858001" cy="3955771"/>
          </a:xfrm>
          <a:prstGeom prst="rect">
            <a:avLst/>
          </a:prstGeom>
          <a:gradFill>
            <a:gsLst>
              <a:gs pos="0">
                <a:schemeClr val="accent6">
                  <a:alpha val="0"/>
                </a:schemeClr>
              </a:gs>
              <a:gs pos="72000">
                <a:schemeClr val="tx2">
                  <a:lumMod val="75000"/>
                  <a:lumOff val="25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nline médium 3" title="Арам Хачатурян - &quot;Вальс&quot; к драме &quot;Маскарад&quot;">
            <a:hlinkClick r:id="" action="ppaction://media"/>
            <a:extLst>
              <a:ext uri="{FF2B5EF4-FFF2-40B4-BE49-F238E27FC236}">
                <a16:creationId xmlns:a16="http://schemas.microsoft.com/office/drawing/2014/main" id="{1E18CC9E-9189-4FD3-AFFC-105B4725838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66839" y="657266"/>
            <a:ext cx="4076701" cy="2293144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B98E15CE-EA89-42F6-86B9-E860278654E4}"/>
              </a:ext>
            </a:extLst>
          </p:cNvPr>
          <p:cNvSpPr txBox="1"/>
          <p:nvPr/>
        </p:nvSpPr>
        <p:spPr>
          <a:xfrm>
            <a:off x="8236222" y="3833774"/>
            <a:ext cx="3744284" cy="993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US" sz="1800" dirty="0" err="1">
                <a:solidFill>
                  <a:schemeClr val="bg1"/>
                </a:solidFill>
              </a:rPr>
              <a:t>Вальс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открывающий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сюиту</a:t>
            </a:r>
            <a:r>
              <a:rPr lang="en-US" sz="1800" dirty="0">
                <a:solidFill>
                  <a:schemeClr val="bg1"/>
                </a:solidFill>
              </a:rPr>
              <a:t>, — </a:t>
            </a:r>
            <a:r>
              <a:rPr lang="en-US" sz="1800" dirty="0" err="1">
                <a:solidFill>
                  <a:schemeClr val="bg1"/>
                </a:solidFill>
              </a:rPr>
              <a:t>одно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из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самых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ярких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произведений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Хачатуряна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58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B4C5CA-04B2-4886-9CE1-51B02C60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77" y="457178"/>
            <a:ext cx="10240903" cy="1233488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Произведения других русских писателей в музыке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624632-BBD2-40CC-93BB-355B503C0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76" y="2068286"/>
            <a:ext cx="10240903" cy="395617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/>
              <a:t>Римский-Корсаков</a:t>
            </a:r>
            <a:r>
              <a:rPr lang="ru-RU" dirty="0"/>
              <a:t> также написал музыку для оперы «Снегурочка» по сказке великого русского драматурга </a:t>
            </a:r>
            <a:r>
              <a:rPr lang="ru-RU" b="1" dirty="0"/>
              <a:t>А.Н. Островского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ru-RU" dirty="0"/>
              <a:t>Опера по мотивам сказки </a:t>
            </a:r>
            <a:r>
              <a:rPr lang="ru-RU" b="1" dirty="0"/>
              <a:t>Н.В. Гоголя </a:t>
            </a:r>
            <a:r>
              <a:rPr lang="ru-RU" dirty="0"/>
              <a:t>«Майская ночь» написана </a:t>
            </a:r>
            <a:r>
              <a:rPr lang="ru-RU" b="1" dirty="0"/>
              <a:t>Римским-Корсаковым</a:t>
            </a:r>
            <a:r>
              <a:rPr lang="ru-RU" dirty="0"/>
              <a:t> на основе собственного либретто композитора. Другое произведение писателя, «Ночь перед Рождеством», стало литературной основой оперы </a:t>
            </a:r>
            <a:r>
              <a:rPr lang="ru-RU" b="1" dirty="0"/>
              <a:t>П.И. Чайковского </a:t>
            </a:r>
            <a:r>
              <a:rPr lang="ru-RU" dirty="0"/>
              <a:t>«Черевички».</a:t>
            </a:r>
          </a:p>
          <a:p>
            <a:pPr algn="just"/>
            <a:endParaRPr lang="ru-RU" dirty="0"/>
          </a:p>
          <a:p>
            <a:pPr marL="0" indent="0" algn="just">
              <a:buNone/>
            </a:pPr>
            <a:r>
              <a:rPr lang="ru-RU" dirty="0"/>
              <a:t>В 1930 г. советский композитор </a:t>
            </a:r>
            <a:r>
              <a:rPr lang="ru-RU" b="1" dirty="0"/>
              <a:t>Д.Д. Шостакович </a:t>
            </a:r>
            <a:r>
              <a:rPr lang="ru-RU" dirty="0"/>
              <a:t>написал оперу «Катерина Измайлова» по мотивам повести </a:t>
            </a:r>
            <a:r>
              <a:rPr lang="ru-RU" b="1" dirty="0"/>
              <a:t>Н.С. Лескова </a:t>
            </a:r>
            <a:r>
              <a:rPr lang="ru-RU" dirty="0"/>
              <a:t>«Леди Макбет Мценского уезда». Новаторская музыка Шостаковича вызвала шквал резкой политически мотивированной критики. Опера была снята с репертуара и восстановлена только в 1962 г.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1988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DAF4AA-9270-40B5-B73C-B11B9A9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127839-B392-42B0-AF4A-15DA53334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924" y="2354019"/>
            <a:ext cx="5327373" cy="36014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700" dirty="0"/>
              <a:t>Великолепная музыка </a:t>
            </a:r>
            <a:r>
              <a:rPr lang="ru-RU" sz="1700" b="1" dirty="0"/>
              <a:t>Сергея Прокофьева </a:t>
            </a:r>
            <a:r>
              <a:rPr lang="ru-RU" sz="1700" dirty="0"/>
              <a:t>звучит </a:t>
            </a:r>
            <a:br>
              <a:rPr lang="cs-CZ" sz="1700" dirty="0"/>
            </a:br>
            <a:r>
              <a:rPr lang="ru-RU" sz="1700" dirty="0"/>
              <a:t>в опере «Война и мир» , в основе которой лежит роман-эпопея </a:t>
            </a:r>
            <a:r>
              <a:rPr lang="ru-RU" sz="1700" b="1" dirty="0"/>
              <a:t>Льва Николаевича Толстого</a:t>
            </a:r>
            <a:r>
              <a:rPr lang="ru-RU" sz="1700" dirty="0"/>
              <a:t>. Написать оперу на сюжет творения Толстого было довольно смелы решением, однако Прокофьеву удалось мастерски воплотить идею и достигнуть своей цели, создав поистине грандиозный спектакль.</a:t>
            </a:r>
            <a:endParaRPr lang="cs-CZ" sz="17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D5E60A-D6B1-4F21-A993-313958AF0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15300" y="-4"/>
            <a:ext cx="4076699" cy="6858003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90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7BB16B-E108-4C64-97D5-7AC67CC5E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24863" y="1390436"/>
            <a:ext cx="6857572" cy="4076700"/>
          </a:xfrm>
          <a:prstGeom prst="rect">
            <a:avLst/>
          </a:prstGeom>
          <a:gradFill>
            <a:gsLst>
              <a:gs pos="0">
                <a:schemeClr val="accent4">
                  <a:alpha val="13000"/>
                </a:schemeClr>
              </a:gs>
              <a:gs pos="99000">
                <a:schemeClr val="accent2">
                  <a:alpha val="5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F6A003-4671-4F7B-A12E-2946D61E4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85110" y="1451112"/>
            <a:ext cx="6858001" cy="3955771"/>
          </a:xfrm>
          <a:prstGeom prst="rect">
            <a:avLst/>
          </a:prstGeom>
          <a:gradFill>
            <a:gsLst>
              <a:gs pos="0">
                <a:schemeClr val="accent6">
                  <a:alpha val="0"/>
                </a:schemeClr>
              </a:gs>
              <a:gs pos="72000">
                <a:schemeClr val="tx2">
                  <a:lumMod val="75000"/>
                  <a:lumOff val="25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nline médium 3" title="Прокофьев&quot;Война и Мир&quot;вальс/ Maxim Fedotov conduct War and Peace WaltzProkofiev 22 02 2014">
            <a:hlinkClick r:id="" action="ppaction://media"/>
            <a:extLst>
              <a:ext uri="{FF2B5EF4-FFF2-40B4-BE49-F238E27FC236}">
                <a16:creationId xmlns:a16="http://schemas.microsoft.com/office/drawing/2014/main" id="{482D3DB7-38E6-4B70-A6F9-9D4103E88A2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169796" y="1028699"/>
            <a:ext cx="4076701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7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99293C-4E5B-4041-9D20-5B2A1A6CB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5" y="628271"/>
            <a:ext cx="10240903" cy="395617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900" b="0" i="0" dirty="0">
                <a:solidFill>
                  <a:srgbClr val="000000"/>
                </a:solidFill>
                <a:effectLst/>
                <a:latin typeface="Open Sans"/>
              </a:rPr>
              <a:t>Как много может передать нам музыка, особенно если речь идёт об опере. Порой разнообразие характеров персонажей, их чувства, мысли, эмоции воспринимаются нами наиболее ярко в музыкальных творениях нежели в литературных источниках.</a:t>
            </a:r>
            <a:endParaRPr lang="cs-CZ" sz="2900" b="0" i="0" dirty="0">
              <a:solidFill>
                <a:srgbClr val="000000"/>
              </a:solidFill>
              <a:effectLst/>
              <a:latin typeface="Open Sans"/>
            </a:endParaRPr>
          </a:p>
          <a:p>
            <a:pPr marL="0" indent="0" algn="just">
              <a:buNone/>
            </a:pPr>
            <a:r>
              <a:rPr lang="ru-RU" sz="2900" b="0" i="0" dirty="0">
                <a:solidFill>
                  <a:srgbClr val="000000"/>
                </a:solidFill>
                <a:effectLst/>
                <a:latin typeface="Open Sans"/>
              </a:rPr>
              <a:t>Как правило, в основу либретто для опер и балетов ложатся литературные произведения. Яркость характеров, волнующий сюжет вдохновляют композиторов на создание музыки, которая иногда становится более популярной, чем литературное произведение.</a:t>
            </a:r>
            <a:br>
              <a:rPr lang="ru-RU" sz="2900" b="0" i="0" dirty="0">
                <a:solidFill>
                  <a:srgbClr val="000000"/>
                </a:solidFill>
                <a:effectLst/>
                <a:latin typeface="Open Sans"/>
              </a:rPr>
            </a:br>
            <a:br>
              <a:rPr lang="ru-RU" sz="2900" b="0" i="0" dirty="0">
                <a:solidFill>
                  <a:srgbClr val="000000"/>
                </a:solidFill>
                <a:effectLst/>
                <a:latin typeface="Open Sans"/>
              </a:rPr>
            </a:br>
            <a:endParaRPr lang="cs-CZ" sz="2900" dirty="0"/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6990FD2-5CFE-4B1C-83EE-64EDC02C1C78}"/>
              </a:ext>
            </a:extLst>
          </p:cNvPr>
          <p:cNvSpPr txBox="1"/>
          <p:nvPr/>
        </p:nvSpPr>
        <p:spPr>
          <a:xfrm>
            <a:off x="849085" y="4584450"/>
            <a:ext cx="10240903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500" i="1" dirty="0"/>
              <a:t>«Я </a:t>
            </a:r>
            <a:r>
              <a:rPr lang="cs-CZ" sz="2500" i="1" dirty="0" err="1"/>
              <a:t>не</a:t>
            </a:r>
            <a:r>
              <a:rPr lang="cs-CZ" sz="2500" i="1" dirty="0"/>
              <a:t> </a:t>
            </a:r>
            <a:r>
              <a:rPr lang="cs-CZ" sz="2500" i="1" dirty="0" err="1"/>
              <a:t>знаю</a:t>
            </a:r>
            <a:r>
              <a:rPr lang="cs-CZ" sz="2500" i="1" dirty="0"/>
              <a:t> </a:t>
            </a:r>
            <a:r>
              <a:rPr lang="cs-CZ" sz="2500" i="1" dirty="0" err="1"/>
              <a:t>большего</a:t>
            </a:r>
            <a:r>
              <a:rPr lang="cs-CZ" sz="2500" i="1" dirty="0"/>
              <a:t> </a:t>
            </a:r>
            <a:r>
              <a:rPr lang="cs-CZ" sz="2500" i="1" dirty="0" err="1"/>
              <a:t>счастья</a:t>
            </a:r>
            <a:r>
              <a:rPr lang="cs-CZ" sz="2500" i="1" dirty="0"/>
              <a:t> </a:t>
            </a:r>
            <a:r>
              <a:rPr lang="cs-CZ" sz="2500" i="1" dirty="0" err="1"/>
              <a:t>для</a:t>
            </a:r>
            <a:r>
              <a:rPr lang="cs-CZ" sz="2500" i="1" dirty="0"/>
              <a:t> </a:t>
            </a:r>
            <a:r>
              <a:rPr lang="cs-CZ" sz="2500" i="1" dirty="0" err="1"/>
              <a:t>композитора</a:t>
            </a:r>
            <a:r>
              <a:rPr lang="cs-CZ" sz="2500" i="1" dirty="0"/>
              <a:t>, </a:t>
            </a:r>
            <a:r>
              <a:rPr lang="cs-CZ" sz="2500" i="1" dirty="0" err="1"/>
              <a:t>чем</a:t>
            </a:r>
            <a:r>
              <a:rPr lang="cs-CZ" sz="2500" i="1" dirty="0"/>
              <a:t> </a:t>
            </a:r>
            <a:r>
              <a:rPr lang="cs-CZ" sz="2500" i="1" dirty="0" err="1"/>
              <a:t>написать</a:t>
            </a:r>
            <a:r>
              <a:rPr lang="cs-CZ" sz="2500" i="1" dirty="0"/>
              <a:t> </a:t>
            </a:r>
            <a:r>
              <a:rPr lang="cs-CZ" sz="2500" i="1" dirty="0" err="1"/>
              <a:t>простую</a:t>
            </a:r>
            <a:r>
              <a:rPr lang="cs-CZ" sz="2500" i="1" dirty="0"/>
              <a:t> </a:t>
            </a:r>
            <a:r>
              <a:rPr lang="cs-CZ" sz="2500" i="1" dirty="0" err="1"/>
              <a:t>песню</a:t>
            </a:r>
            <a:r>
              <a:rPr lang="cs-CZ" sz="2500" i="1" dirty="0"/>
              <a:t>, </a:t>
            </a:r>
            <a:r>
              <a:rPr lang="cs-CZ" sz="2500" i="1" dirty="0" err="1"/>
              <a:t>которая</a:t>
            </a:r>
            <a:r>
              <a:rPr lang="cs-CZ" sz="2500" i="1" dirty="0"/>
              <a:t> </a:t>
            </a:r>
            <a:r>
              <a:rPr lang="cs-CZ" sz="2500" i="1" dirty="0" err="1"/>
              <a:t>через</a:t>
            </a:r>
            <a:r>
              <a:rPr lang="cs-CZ" sz="2500" i="1" dirty="0"/>
              <a:t> </a:t>
            </a:r>
            <a:r>
              <a:rPr lang="cs-CZ" sz="2500" i="1" dirty="0" err="1"/>
              <a:t>пятьдесят</a:t>
            </a:r>
            <a:r>
              <a:rPr lang="cs-CZ" sz="2500" i="1" dirty="0"/>
              <a:t> </a:t>
            </a:r>
            <a:r>
              <a:rPr lang="cs-CZ" sz="2500" i="1" dirty="0" err="1"/>
              <a:t>лет</a:t>
            </a:r>
            <a:r>
              <a:rPr lang="cs-CZ" sz="2500" i="1" dirty="0"/>
              <a:t> </a:t>
            </a:r>
            <a:r>
              <a:rPr lang="cs-CZ" sz="2500" i="1" dirty="0" err="1"/>
              <a:t>станет</a:t>
            </a:r>
            <a:r>
              <a:rPr lang="cs-CZ" sz="2500" i="1" dirty="0"/>
              <a:t> </a:t>
            </a:r>
            <a:r>
              <a:rPr lang="cs-CZ" sz="2500" i="1" dirty="0" err="1"/>
              <a:t>народной</a:t>
            </a:r>
            <a:r>
              <a:rPr lang="cs-CZ" sz="2500" i="1" dirty="0"/>
              <a:t>, а </a:t>
            </a:r>
            <a:r>
              <a:rPr lang="cs-CZ" sz="2500" i="1" dirty="0" err="1"/>
              <a:t>имя</a:t>
            </a:r>
            <a:r>
              <a:rPr lang="cs-CZ" sz="2500" i="1" dirty="0"/>
              <a:t> </a:t>
            </a:r>
            <a:r>
              <a:rPr lang="cs-CZ" sz="2500" i="1" dirty="0" err="1"/>
              <a:t>ее</a:t>
            </a:r>
            <a:r>
              <a:rPr lang="cs-CZ" sz="2500" i="1" dirty="0"/>
              <a:t> </a:t>
            </a:r>
            <a:r>
              <a:rPr lang="cs-CZ" sz="2500" i="1" dirty="0" err="1"/>
              <a:t>творца</a:t>
            </a:r>
            <a:r>
              <a:rPr lang="cs-CZ" sz="2500" i="1" dirty="0"/>
              <a:t> </a:t>
            </a:r>
            <a:r>
              <a:rPr lang="cs-CZ" sz="2500" i="1" dirty="0" err="1"/>
              <a:t>между</a:t>
            </a:r>
            <a:r>
              <a:rPr lang="cs-CZ" sz="2500" i="1" dirty="0"/>
              <a:t> </a:t>
            </a:r>
            <a:r>
              <a:rPr lang="cs-CZ" sz="2500" i="1" dirty="0" err="1"/>
              <a:t>тем</a:t>
            </a:r>
            <a:r>
              <a:rPr lang="cs-CZ" sz="2500" i="1" dirty="0"/>
              <a:t> </a:t>
            </a:r>
            <a:r>
              <a:rPr lang="cs-CZ" sz="2500" i="1" dirty="0" err="1"/>
              <a:t>будет</a:t>
            </a:r>
            <a:r>
              <a:rPr lang="cs-CZ" sz="2500" i="1" dirty="0"/>
              <a:t> </a:t>
            </a:r>
            <a:r>
              <a:rPr lang="cs-CZ" sz="2500" i="1" dirty="0" err="1"/>
              <a:t>позабыто</a:t>
            </a:r>
            <a:r>
              <a:rPr lang="cs-CZ" sz="2500" i="1" dirty="0"/>
              <a:t>».</a:t>
            </a:r>
          </a:p>
          <a:p>
            <a:pPr algn="r"/>
            <a:r>
              <a:rPr lang="cs-CZ" sz="2500" dirty="0"/>
              <a:t>(</a:t>
            </a:r>
            <a:r>
              <a:rPr lang="cs-CZ" sz="2500" dirty="0" err="1"/>
              <a:t>Рихард</a:t>
            </a:r>
            <a:r>
              <a:rPr lang="cs-CZ" sz="2500" dirty="0"/>
              <a:t> </a:t>
            </a:r>
            <a:r>
              <a:rPr lang="cs-CZ" sz="2500" dirty="0" err="1"/>
              <a:t>Штраус</a:t>
            </a:r>
            <a:r>
              <a:rPr lang="cs-CZ" sz="25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87967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DAF4AA-9270-40B5-B73C-B11B9A9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746611-95C8-4741-BA51-7307F83F4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374" y="3059385"/>
            <a:ext cx="6814859" cy="36014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700" dirty="0"/>
              <a:t>Произведения Александра Сергеевича чаще всего привлекали внимание русских композиторов. Роман в стихах «Евгений Онегин» вдохновил композитора </a:t>
            </a:r>
            <a:r>
              <a:rPr lang="ru-RU" sz="1700" b="1" dirty="0"/>
              <a:t>П.И. Чайковского </a:t>
            </a:r>
            <a:r>
              <a:rPr lang="ru-RU" sz="1700" dirty="0"/>
              <a:t>на создание одноименной оперы. Либретто, которое лишь в общих чертах напоминает первоисточник, написал Константин Шиловский. От романа осталась только любовная линия 2 пар – Ленского и Ольги, Онегина и Татьяны. Душевные метания Онегина, из-за которых он попал </a:t>
            </a:r>
            <a:r>
              <a:rPr lang="cs-CZ" sz="1700" dirty="0"/>
              <a:t> </a:t>
            </a:r>
            <a:r>
              <a:rPr lang="ru-RU" sz="1700" dirty="0"/>
              <a:t>в перечень «лишних людей», исключены из сюжета. Опера впервые была поставлена в 1879 году и с тех пор включена в репертуар практически каждого российского оперного театра.</a:t>
            </a:r>
          </a:p>
          <a:p>
            <a:endParaRPr lang="cs-CZ" sz="15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D5E60A-D6B1-4F21-A993-313958AF0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15300" y="-4"/>
            <a:ext cx="4076699" cy="6858003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90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7BB16B-E108-4C64-97D5-7AC67CC5E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24863" y="1390436"/>
            <a:ext cx="6857572" cy="4076700"/>
          </a:xfrm>
          <a:prstGeom prst="rect">
            <a:avLst/>
          </a:prstGeom>
          <a:gradFill>
            <a:gsLst>
              <a:gs pos="0">
                <a:schemeClr val="accent4">
                  <a:alpha val="13000"/>
                </a:schemeClr>
              </a:gs>
              <a:gs pos="99000">
                <a:schemeClr val="accent2">
                  <a:alpha val="5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F6A003-4671-4F7B-A12E-2946D61E4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85110" y="1451112"/>
            <a:ext cx="6858001" cy="3955771"/>
          </a:xfrm>
          <a:prstGeom prst="rect">
            <a:avLst/>
          </a:prstGeom>
          <a:gradFill>
            <a:gsLst>
              <a:gs pos="0">
                <a:schemeClr val="accent6">
                  <a:alpha val="0"/>
                </a:schemeClr>
              </a:gs>
              <a:gs pos="72000">
                <a:schemeClr val="tx2">
                  <a:lumMod val="75000"/>
                  <a:lumOff val="25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nline médium 3" title="Tchaikovsky - Eugene Onegin - Polonaise">
            <a:hlinkClick r:id="" action="ppaction://media"/>
            <a:extLst>
              <a:ext uri="{FF2B5EF4-FFF2-40B4-BE49-F238E27FC236}">
                <a16:creationId xmlns:a16="http://schemas.microsoft.com/office/drawing/2014/main" id="{2C463043-60F5-4D0B-BCB5-2C665C21CAD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38892" y="1802578"/>
            <a:ext cx="4076701" cy="305752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3E46AB5-4245-4514-BACB-B4A2EB89A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308" y="197179"/>
            <a:ext cx="10477557" cy="156002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200" dirty="0"/>
              <a:t>Произведения </a:t>
            </a:r>
            <a:br>
              <a:rPr lang="cs-CZ" sz="3200" dirty="0"/>
            </a:br>
            <a:r>
              <a:rPr lang="ru-RU" sz="3200" dirty="0"/>
              <a:t>А.С. Пушкина в музыке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49783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Obsah obrázku dort, osoba, interiér, stůl&#10;&#10;Popis byl vytvořen automaticky">
            <a:extLst>
              <a:ext uri="{FF2B5EF4-FFF2-40B4-BE49-F238E27FC236}">
                <a16:creationId xmlns:a16="http://schemas.microsoft.com/office/drawing/2014/main" id="{AD96E4F9-48E3-4381-A4D5-B5E0D47067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" r="7734" b="-1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C5672AE-85D3-4384-9B87-58A77757D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530549"/>
            <a:ext cx="2942813" cy="34281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700" dirty="0"/>
              <a:t>Опера «Пиковая дама», созданная </a:t>
            </a:r>
            <a:r>
              <a:rPr lang="ru-RU" sz="1700" b="1" dirty="0"/>
              <a:t>П.И.</a:t>
            </a:r>
            <a:r>
              <a:rPr lang="ru-RU" sz="1700" dirty="0"/>
              <a:t> </a:t>
            </a:r>
            <a:r>
              <a:rPr lang="ru-RU" sz="1700" b="1" dirty="0"/>
              <a:t>Чайковским</a:t>
            </a:r>
            <a:r>
              <a:rPr lang="ru-RU" sz="1700" dirty="0"/>
              <a:t> по мотивам одноимённой повести в 1890 г. Либретто было написано братом композитора,</a:t>
            </a:r>
            <a:r>
              <a:rPr lang="cs-CZ" sz="1700" dirty="0"/>
              <a:t> </a:t>
            </a:r>
            <a:r>
              <a:rPr lang="ru-RU" sz="1700" dirty="0"/>
              <a:t>М.И. Чайковским.</a:t>
            </a:r>
          </a:p>
          <a:p>
            <a:endParaRPr lang="cs-CZ" sz="140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46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Obsah obrázku interiér, osoba, muž, stojící&#10;&#10;Popis byl vytvořen automaticky">
            <a:extLst>
              <a:ext uri="{FF2B5EF4-FFF2-40B4-BE49-F238E27FC236}">
                <a16:creationId xmlns:a16="http://schemas.microsoft.com/office/drawing/2014/main" id="{11FFA4C5-ED45-494D-969C-A21B493F04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86" b="-2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A71A49-D146-47BD-B2BF-AE2D84614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9298" y="1074973"/>
            <a:ext cx="3701207" cy="49992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700" dirty="0"/>
              <a:t>Драма Пушкина «Борис Годунов» легла в основу оперы, написанной </a:t>
            </a:r>
            <a:r>
              <a:rPr lang="ru-RU" sz="1700" b="1" dirty="0"/>
              <a:t>Модестом Петровичем Мусоргским </a:t>
            </a:r>
            <a:r>
              <a:rPr lang="ru-RU" sz="1700" dirty="0"/>
              <a:t>в 1869 г. Премьера спектакля состоялась из-за цензуры лишь 5 лет спустя. Горячий восторг публики не помог – оперу несколько раз снимали с репертуара по цензурным соображениям. Очевидно, что </a:t>
            </a:r>
            <a:br>
              <a:rPr lang="cs-CZ" sz="1700" dirty="0"/>
            </a:br>
            <a:r>
              <a:rPr lang="ru-RU" sz="1700" dirty="0"/>
              <a:t>в произведениях ярко изображается проблема отношения самодержца </a:t>
            </a:r>
            <a:br>
              <a:rPr lang="cs-CZ" sz="1700" dirty="0"/>
            </a:br>
            <a:r>
              <a:rPr lang="ru-RU" sz="1700" dirty="0"/>
              <a:t>и народа, а также цена, которую приходится платить за власть.</a:t>
            </a:r>
          </a:p>
          <a:p>
            <a:endParaRPr lang="cs-CZ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36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DAF4AA-9270-40B5-B73C-B11B9A9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399AD8-8471-43CD-8CBD-58F5641AA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680" y="2691125"/>
            <a:ext cx="6356555" cy="36536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700" dirty="0"/>
              <a:t>«Золотой петушок» — последняя, пятнадцатая опера </a:t>
            </a:r>
            <a:r>
              <a:rPr lang="ru-RU" sz="1700" b="1" dirty="0"/>
              <a:t>Николая Андреевича Римского-Корсакова</a:t>
            </a:r>
            <a:r>
              <a:rPr lang="ru-RU" sz="1700" dirty="0"/>
              <a:t>, созданная им по «Сказке о золотом петушке» А. С. Пушкина. Либретто оперы на основе стихов создал Владимир Бельский, который также написал либретто к операм Римского-Корсакова «Сказка о царе Салтане» и «Сказание о невидимом граде Китеже и деве Февронии». Текст сказки сохранён в опере с минимальной правкой, но со значительными дополнениями, которые, в свою очередь, также написаны в стиле оригинала. Интерес к сказочным сюжетам сопутствовал композитору на всем его творческом пути.</a:t>
            </a:r>
          </a:p>
          <a:p>
            <a:endParaRPr lang="cs-CZ" sz="1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1D5E60A-D6B1-4F21-A993-313958AF0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15300" y="-4"/>
            <a:ext cx="4076699" cy="6858003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90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B7BB16B-E108-4C64-97D5-7AC67CC5E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24863" y="1390436"/>
            <a:ext cx="6857572" cy="4076700"/>
          </a:xfrm>
          <a:prstGeom prst="rect">
            <a:avLst/>
          </a:prstGeom>
          <a:gradFill>
            <a:gsLst>
              <a:gs pos="0">
                <a:schemeClr val="accent4">
                  <a:alpha val="13000"/>
                </a:schemeClr>
              </a:gs>
              <a:gs pos="99000">
                <a:schemeClr val="accent2">
                  <a:alpha val="5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F6A003-4671-4F7B-A12E-2946D61E4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85110" y="1451112"/>
            <a:ext cx="6858001" cy="3955771"/>
          </a:xfrm>
          <a:prstGeom prst="rect">
            <a:avLst/>
          </a:prstGeom>
          <a:gradFill>
            <a:gsLst>
              <a:gs pos="0">
                <a:schemeClr val="accent6">
                  <a:alpha val="0"/>
                </a:schemeClr>
              </a:gs>
              <a:gs pos="72000">
                <a:schemeClr val="tx2">
                  <a:lumMod val="75000"/>
                  <a:lumOff val="25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nline médium 3" title="Н.А. Римский-Корсаков - «Полёт шмеля» из оперы «Сказка о царе Салтане»">
            <a:hlinkClick r:id="" action="ppaction://media"/>
            <a:extLst>
              <a:ext uri="{FF2B5EF4-FFF2-40B4-BE49-F238E27FC236}">
                <a16:creationId xmlns:a16="http://schemas.microsoft.com/office/drawing/2014/main" id="{AFFBBAC9-44FF-4610-9644-7ED7D071B15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159964" y="723899"/>
            <a:ext cx="4809069" cy="270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9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Obsah obrázku text, fotka, stojící, staré&#10;&#10;Popis byl vytvořen automaticky">
            <a:extLst>
              <a:ext uri="{FF2B5EF4-FFF2-40B4-BE49-F238E27FC236}">
                <a16:creationId xmlns:a16="http://schemas.microsoft.com/office/drawing/2014/main" id="{2CF639F2-08BB-4B4C-9918-91F949C8DD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r="9788" b="-1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418922-26C5-4CC3-970A-3F47C744A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0556" y="1695511"/>
            <a:ext cx="3262668" cy="36602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700" dirty="0"/>
              <a:t>«Русалка» — опера </a:t>
            </a:r>
            <a:br>
              <a:rPr lang="cs-CZ" sz="1700" dirty="0"/>
            </a:br>
            <a:r>
              <a:rPr lang="ru-RU" sz="1700" b="1" dirty="0"/>
              <a:t>А. С. Даргомыжского</a:t>
            </a:r>
            <a:r>
              <a:rPr lang="ru-RU" sz="1700" dirty="0"/>
              <a:t>. В основу сюжета легла неоконченная драма А. С. Пушкина, опубликованная после смерти поэта под названием «Русалка». Заключительные сцены, отсутствующие у Пушкина, досочинены Даргомыжским. Роль Мельника в опере была одной из первых оперных ролей Фёдора Шаляпина.</a:t>
            </a:r>
          </a:p>
          <a:p>
            <a:pPr marL="0" indent="0">
              <a:buNone/>
            </a:pPr>
            <a:endParaRPr lang="cs-CZ" sz="14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1AD074E7-A6FA-40B9-8DE7-D5D0D1AA8E67}"/>
              </a:ext>
            </a:extLst>
          </p:cNvPr>
          <p:cNvSpPr txBox="1"/>
          <p:nvPr/>
        </p:nvSpPr>
        <p:spPr>
          <a:xfrm>
            <a:off x="2547193" y="644849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>
                <a:solidFill>
                  <a:schemeClr val="bg1"/>
                </a:solidFill>
              </a:rPr>
              <a:t>Фёдор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Шаляпин</a:t>
            </a:r>
            <a:r>
              <a:rPr lang="cs-CZ" dirty="0">
                <a:solidFill>
                  <a:schemeClr val="bg1"/>
                </a:solidFill>
              </a:rPr>
              <a:t> в </a:t>
            </a:r>
            <a:r>
              <a:rPr lang="cs-CZ" dirty="0" err="1">
                <a:solidFill>
                  <a:schemeClr val="bg1"/>
                </a:solidFill>
              </a:rPr>
              <a:t>роли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Мельника</a:t>
            </a:r>
            <a:r>
              <a:rPr lang="cs-CZ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3238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DAF4AA-9270-40B5-B73C-B11B9A9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20F6D9-2B8B-4BDB-B43C-5E549BD22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924" y="1227322"/>
            <a:ext cx="6054382" cy="360143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1700" dirty="0"/>
              <a:t>«Руслан и Людмила» — опера </a:t>
            </a:r>
            <a:r>
              <a:rPr lang="ru-RU" sz="1700" b="1" dirty="0"/>
              <a:t>Михаила Ивановича Глинки</a:t>
            </a:r>
            <a:r>
              <a:rPr lang="ru-RU" sz="1700" dirty="0"/>
              <a:t>. Либретто по одноименной поэме А. С. Пушкина написано самим композитором совместно с В. Ф. </a:t>
            </a:r>
            <a:r>
              <a:rPr lang="ru-RU" sz="1700" dirty="0" err="1"/>
              <a:t>Ширковым</a:t>
            </a:r>
            <a:r>
              <a:rPr lang="ru-RU" sz="1700" dirty="0"/>
              <a:t>. Вокруг истории написания либретто ходит много слухов. Причиной тому послужили рассказы самого Глинки. В один из вечеров композитор играл музыкальные зарисовки из «Руслана </a:t>
            </a:r>
            <a:br>
              <a:rPr lang="cs-CZ" sz="1700" dirty="0"/>
            </a:br>
            <a:r>
              <a:rPr lang="ru-RU" sz="1700" dirty="0"/>
              <a:t>и Людмилы» в компании Нестора Васильевича Кукольника </a:t>
            </a:r>
            <a:br>
              <a:rPr lang="cs-CZ" sz="1700" dirty="0"/>
            </a:br>
            <a:r>
              <a:rPr lang="ru-RU" sz="1700" dirty="0"/>
              <a:t>и Константина Александровича </a:t>
            </a:r>
            <a:r>
              <a:rPr lang="ru-RU" sz="1700" dirty="0" err="1"/>
              <a:t>Бахтурина</a:t>
            </a:r>
            <a:r>
              <a:rPr lang="ru-RU" sz="1700" dirty="0"/>
              <a:t>. </a:t>
            </a:r>
            <a:r>
              <a:rPr lang="ru-RU" sz="1700" dirty="0" err="1"/>
              <a:t>Бахтурин</a:t>
            </a:r>
            <a:r>
              <a:rPr lang="ru-RU" sz="1700" dirty="0"/>
              <a:t>, вдохновившись идеей оперы, всего за полчаса и «на пьяную голову» написал план будущей оперы. И, представьте себе, либретто составлено по той записке! Глинка провел огромную работу, проработав либретто во всех подробностях, уделив внимание как основной линии, так и мельчайшим деталям. Об этом свидетельствую дошедшие до наших дней рукописи </a:t>
            </a:r>
            <a:br>
              <a:rPr lang="cs-CZ" sz="1700" dirty="0"/>
            </a:br>
            <a:r>
              <a:rPr lang="ru-RU" sz="1700" dirty="0"/>
              <a:t>и заметки композитора.</a:t>
            </a:r>
            <a:endParaRPr lang="cs-CZ" sz="17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D5E60A-D6B1-4F21-A993-313958AF0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15300" y="-4"/>
            <a:ext cx="4076699" cy="6858003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90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7BB16B-E108-4C64-97D5-7AC67CC5E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24863" y="1390436"/>
            <a:ext cx="6857572" cy="4076700"/>
          </a:xfrm>
          <a:prstGeom prst="rect">
            <a:avLst/>
          </a:prstGeom>
          <a:gradFill>
            <a:gsLst>
              <a:gs pos="0">
                <a:schemeClr val="accent4">
                  <a:alpha val="13000"/>
                </a:schemeClr>
              </a:gs>
              <a:gs pos="99000">
                <a:schemeClr val="accent2">
                  <a:alpha val="5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F6A003-4671-4F7B-A12E-2946D61E4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85110" y="1451112"/>
            <a:ext cx="6858001" cy="3955771"/>
          </a:xfrm>
          <a:prstGeom prst="rect">
            <a:avLst/>
          </a:prstGeom>
          <a:gradFill>
            <a:gsLst>
              <a:gs pos="0">
                <a:schemeClr val="accent6">
                  <a:alpha val="0"/>
                </a:schemeClr>
              </a:gs>
              <a:gs pos="72000">
                <a:schemeClr val="tx2">
                  <a:lumMod val="75000"/>
                  <a:lumOff val="25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nline médium 3" title="М.И.Глинка. Марш Черномора из оперы &quot;Руслан и Людмила&quot;">
            <a:hlinkClick r:id="" action="ppaction://media"/>
            <a:extLst>
              <a:ext uri="{FF2B5EF4-FFF2-40B4-BE49-F238E27FC236}">
                <a16:creationId xmlns:a16="http://schemas.microsoft.com/office/drawing/2014/main" id="{D1BBD885-0D7C-497B-AB24-E38BE461661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404988" y="795434"/>
            <a:ext cx="3955771" cy="296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8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DAF4AA-9270-40B5-B73C-B11B9A9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4393BB1-EE9B-4190-A6A2-026ED9659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82" y="359676"/>
            <a:ext cx="8185357" cy="156002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dirty="0"/>
              <a:t>Произведения </a:t>
            </a:r>
            <a:br>
              <a:rPr lang="cs-CZ" sz="2800" dirty="0"/>
            </a:br>
            <a:r>
              <a:rPr lang="ru-RU" sz="2800" dirty="0"/>
              <a:t>М.Ю. Лермонтова в музыке </a:t>
            </a:r>
            <a:br>
              <a:rPr lang="ru-RU" sz="2800" dirty="0"/>
            </a:b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0F81F7-4836-48BB-9D8C-407C7717A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545" y="3137585"/>
            <a:ext cx="6281685" cy="360143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1800" b="0" i="0" dirty="0">
                <a:effectLst/>
                <a:latin typeface="+mj-lt"/>
              </a:rPr>
              <a:t>На основе поэмы Лермонтова «Демон» известный литературовед и исследователь его творчества П.А. Висковатов написал либретто для оперы знаменитого композитора А.Г. Рубинштейна. М.Ю. Лермонтов писал поэму «Демон» в течение 10 лет, закончив её буквально за полгода до смерти. Притягательная сила этого произведения оказалась настолько сильна, что А.Г. Рубинштейн создал на его основе полноценную </a:t>
            </a:r>
            <a:r>
              <a:rPr lang="ru-RU" sz="1800" b="0" i="0" dirty="0" err="1">
                <a:effectLst/>
                <a:latin typeface="+mj-lt"/>
              </a:rPr>
              <a:t>трёхактовую</a:t>
            </a:r>
            <a:r>
              <a:rPr lang="ru-RU" sz="1800" b="0" i="0" dirty="0">
                <a:effectLst/>
                <a:latin typeface="+mj-lt"/>
              </a:rPr>
              <a:t> оперу всего за 3 месяца.</a:t>
            </a:r>
            <a:endParaRPr lang="cs-CZ" sz="1800" b="0" i="0" dirty="0">
              <a:effectLst/>
              <a:latin typeface="+mj-lt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800" b="0" i="0" dirty="0">
                <a:effectLst/>
                <a:latin typeface="+mj-lt"/>
              </a:rPr>
              <a:t>.Г. Рубинштейн написал музыку еще к одному произведению Лермонтова: «Песня про купца Калашникова». Опера под названием «Купец Калашников» была поставлена в 1880 г. В Мариинском театре. Автором либретто стал </a:t>
            </a:r>
            <a:r>
              <a:rPr lang="ru-RU" sz="1800" b="0" i="0" dirty="0" err="1">
                <a:effectLst/>
                <a:latin typeface="+mj-lt"/>
              </a:rPr>
              <a:t>Н.Куликов</a:t>
            </a:r>
            <a:r>
              <a:rPr lang="ru-RU" sz="1800" b="0" i="0" dirty="0">
                <a:effectLst/>
                <a:latin typeface="+mj-lt"/>
              </a:rPr>
              <a:t>.</a:t>
            </a:r>
            <a:br>
              <a:rPr lang="ru-RU" sz="1800" b="0" i="0" dirty="0">
                <a:effectLst/>
                <a:latin typeface="+mj-lt"/>
              </a:rPr>
            </a:br>
            <a:br>
              <a:rPr lang="ru-RU" sz="1800" b="0" i="0" dirty="0">
                <a:effectLst/>
                <a:latin typeface="+mj-lt"/>
              </a:rPr>
            </a:br>
            <a:endParaRPr lang="ru-RU" sz="1800" b="0" i="0" dirty="0">
              <a:effectLst/>
              <a:latin typeface="+mj-lt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sz="1400" b="0" i="0" dirty="0">
              <a:effectLst/>
              <a:latin typeface="+mj-lt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sz="1400" b="0" i="0" dirty="0">
              <a:effectLst/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D5E60A-D6B1-4F21-A993-313958AF0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15300" y="-4"/>
            <a:ext cx="4076699" cy="6858003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90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7BB16B-E108-4C64-97D5-7AC67CC5E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24863" y="1390436"/>
            <a:ext cx="6857572" cy="4076700"/>
          </a:xfrm>
          <a:prstGeom prst="rect">
            <a:avLst/>
          </a:prstGeom>
          <a:gradFill>
            <a:gsLst>
              <a:gs pos="0">
                <a:schemeClr val="accent4">
                  <a:alpha val="13000"/>
                </a:schemeClr>
              </a:gs>
              <a:gs pos="99000">
                <a:schemeClr val="accent2">
                  <a:alpha val="5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F6A003-4671-4F7B-A12E-2946D61E4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85110" y="1451112"/>
            <a:ext cx="6858001" cy="3955771"/>
          </a:xfrm>
          <a:prstGeom prst="rect">
            <a:avLst/>
          </a:prstGeom>
          <a:gradFill>
            <a:gsLst>
              <a:gs pos="0">
                <a:schemeClr val="accent6">
                  <a:alpha val="0"/>
                </a:schemeClr>
              </a:gs>
              <a:gs pos="72000">
                <a:schemeClr val="tx2">
                  <a:lumMod val="75000"/>
                  <a:lumOff val="25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nline médium 3" title="Демон: Романс Демона &quot;На воздушном океане&quot;">
            <a:hlinkClick r:id="" action="ppaction://media"/>
            <a:extLst>
              <a:ext uri="{FF2B5EF4-FFF2-40B4-BE49-F238E27FC236}">
                <a16:creationId xmlns:a16="http://schemas.microsoft.com/office/drawing/2014/main" id="{B025873A-F814-499F-9F36-67067C9113B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709366" y="1711664"/>
            <a:ext cx="4076701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3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adientRiseVTI">
  <a:themeElements>
    <a:clrScheme name="AnalogousFromRegularSeedLeftStep">
      <a:dk1>
        <a:srgbClr val="000000"/>
      </a:dk1>
      <a:lt1>
        <a:srgbClr val="FFFFFF"/>
      </a:lt1>
      <a:dk2>
        <a:srgbClr val="41242D"/>
      </a:dk2>
      <a:lt2>
        <a:srgbClr val="E2E2E8"/>
      </a:lt2>
      <a:accent1>
        <a:srgbClr val="A0A641"/>
      </a:accent1>
      <a:accent2>
        <a:srgbClr val="B1873B"/>
      </a:accent2>
      <a:accent3>
        <a:srgbClr val="C3684D"/>
      </a:accent3>
      <a:accent4>
        <a:srgbClr val="B13B51"/>
      </a:accent4>
      <a:accent5>
        <a:srgbClr val="C34D94"/>
      </a:accent5>
      <a:accent6>
        <a:srgbClr val="AF3BB1"/>
      </a:accent6>
      <a:hlink>
        <a:srgbClr val="706ACD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1170</Words>
  <Application>Microsoft Office PowerPoint</Application>
  <PresentationFormat>Širokoúhlá obrazovka</PresentationFormat>
  <Paragraphs>34</Paragraphs>
  <Slides>12</Slides>
  <Notes>0</Notes>
  <HiddenSlides>0</HiddenSlides>
  <MMClips>6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Gill Sans Nova</vt:lpstr>
      <vt:lpstr>Open Sans</vt:lpstr>
      <vt:lpstr>Times New Roman</vt:lpstr>
      <vt:lpstr>GradientRiseVTI</vt:lpstr>
      <vt:lpstr>Музыкальные произведения, созданные на основе литературных источников</vt:lpstr>
      <vt:lpstr>Prezentace aplikace PowerPoint</vt:lpstr>
      <vt:lpstr>Произведения  А.С. Пушкина в музыке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Произведения  М.Ю. Лермонтова в музыке  </vt:lpstr>
      <vt:lpstr>Prezentace aplikace PowerPoint</vt:lpstr>
      <vt:lpstr>Произведения других русских писателей в музыке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Музыкальные произведения, созданные на основе литературных источников</dc:title>
  <dc:creator>Alexandra Gončarenko</dc:creator>
  <cp:lastModifiedBy>Alexandra Gončarenko</cp:lastModifiedBy>
  <cp:revision>3</cp:revision>
  <dcterms:created xsi:type="dcterms:W3CDTF">2020-09-03T18:49:26Z</dcterms:created>
  <dcterms:modified xsi:type="dcterms:W3CDTF">2020-10-15T19:15:06Z</dcterms:modified>
</cp:coreProperties>
</file>