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37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82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351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32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70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10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2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8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86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251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19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2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45" r:id="rId6"/>
    <p:sldLayoutId id="2147483741" r:id="rId7"/>
    <p:sldLayoutId id="2147483742" r:id="rId8"/>
    <p:sldLayoutId id="2147483743" r:id="rId9"/>
    <p:sldLayoutId id="2147483744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ndia's richest literary prize: Entries open for new Rs 25 lakh literary  award - books$ht picks - Hindustan Times">
            <a:extLst>
              <a:ext uri="{FF2B5EF4-FFF2-40B4-BE49-F238E27FC236}">
                <a16:creationId xmlns:a16="http://schemas.microsoft.com/office/drawing/2014/main" id="{8D27479F-12C7-42E6-9D93-F9709E3A1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79A44C-C1A8-4744-989F-304605050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939" y="753394"/>
            <a:ext cx="5184882" cy="3754438"/>
          </a:xfrm>
        </p:spPr>
        <p:txBody>
          <a:bodyPr anchor="b">
            <a:noAutofit/>
          </a:bodyPr>
          <a:lstStyle/>
          <a:p>
            <a:r>
              <a:rPr lang="ru-RU" sz="4400" dirty="0"/>
              <a:t>Самые престижные литературные премии мира и России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2031474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16133E-2417-478A-972F-61704C2C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Нобелевские лауреаты из России</a:t>
            </a:r>
            <a:r>
              <a:rPr lang="cs-CZ" sz="4400" dirty="0"/>
              <a:t>: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1AF8EC2-5D8D-433A-AE11-2B8FACCF0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r="12017"/>
          <a:stretch/>
        </p:blipFill>
        <p:spPr bwMode="auto">
          <a:xfrm>
            <a:off x="995329" y="1680662"/>
            <a:ext cx="1658672" cy="238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D1BA29C-56E9-4D63-A78F-1FA6750BDBDF}"/>
              </a:ext>
            </a:extLst>
          </p:cNvPr>
          <p:cNvSpPr txBox="1"/>
          <p:nvPr/>
        </p:nvSpPr>
        <p:spPr>
          <a:xfrm>
            <a:off x="1069565" y="4313244"/>
            <a:ext cx="1510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(1933)</a:t>
            </a:r>
          </a:p>
          <a:p>
            <a:pPr algn="ctr"/>
            <a:r>
              <a:rPr lang="cs-CZ" b="1" dirty="0"/>
              <a:t>И.А. </a:t>
            </a:r>
            <a:r>
              <a:rPr lang="cs-CZ" b="1" dirty="0" err="1"/>
              <a:t>Бунин</a:t>
            </a:r>
            <a:endParaRPr lang="cs-CZ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96DF2A6-3A66-41F6-8CD6-6770211D4C42}"/>
              </a:ext>
            </a:extLst>
          </p:cNvPr>
          <p:cNvSpPr txBox="1"/>
          <p:nvPr/>
        </p:nvSpPr>
        <p:spPr>
          <a:xfrm>
            <a:off x="2988190" y="4313244"/>
            <a:ext cx="2087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(</a:t>
            </a:r>
            <a:r>
              <a:rPr lang="cs-CZ" b="1" dirty="0"/>
              <a:t>1958)</a:t>
            </a:r>
          </a:p>
          <a:p>
            <a:pPr algn="ctr"/>
            <a:r>
              <a:rPr lang="cs-CZ" b="1" dirty="0"/>
              <a:t>Б.Л. </a:t>
            </a:r>
            <a:r>
              <a:rPr lang="cs-CZ" b="1" dirty="0" err="1"/>
              <a:t>Пастернак</a:t>
            </a:r>
            <a:endParaRPr lang="cs-CZ" b="1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7AECAD2B-DCA1-4213-90F6-C42E2793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54" y="1680662"/>
            <a:ext cx="1601188" cy="238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1A937A1-5083-4DD9-86C1-1ECBEBBC4BE4}"/>
              </a:ext>
            </a:extLst>
          </p:cNvPr>
          <p:cNvSpPr txBox="1"/>
          <p:nvPr/>
        </p:nvSpPr>
        <p:spPr>
          <a:xfrm>
            <a:off x="3121724" y="5271286"/>
            <a:ext cx="23669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(под давлением советских властей отказался от премии)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F3F05B7-2965-4065-AE21-8FB02A9E64FF}"/>
              </a:ext>
            </a:extLst>
          </p:cNvPr>
          <p:cNvSpPr txBox="1"/>
          <p:nvPr/>
        </p:nvSpPr>
        <p:spPr>
          <a:xfrm>
            <a:off x="5075905" y="4313244"/>
            <a:ext cx="213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(1965)</a:t>
            </a:r>
          </a:p>
          <a:p>
            <a:pPr algn="ctr"/>
            <a:r>
              <a:rPr lang="cs-CZ" b="1" dirty="0"/>
              <a:t>М.А. </a:t>
            </a:r>
            <a:r>
              <a:rPr lang="cs-CZ" b="1" dirty="0" err="1"/>
              <a:t>Шолохов</a:t>
            </a:r>
            <a:endParaRPr lang="cs-CZ" b="1" dirty="0"/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8D54F1C3-F0D1-4CE4-AB62-1A848786A2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id="{8252A783-8F06-4FC4-93D4-31734737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36" y="1685675"/>
            <a:ext cx="1349328" cy="238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930D54F-B22E-414B-8440-6AC0F196EC82}"/>
              </a:ext>
            </a:extLst>
          </p:cNvPr>
          <p:cNvSpPr txBox="1"/>
          <p:nvPr/>
        </p:nvSpPr>
        <p:spPr>
          <a:xfrm>
            <a:off x="7015394" y="4313244"/>
            <a:ext cx="2281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(1970)</a:t>
            </a:r>
          </a:p>
          <a:p>
            <a:pPr algn="ctr"/>
            <a:r>
              <a:rPr lang="cs-CZ" b="1" dirty="0"/>
              <a:t>А.И. </a:t>
            </a:r>
            <a:r>
              <a:rPr lang="cs-CZ" b="1" dirty="0" err="1"/>
              <a:t>Солженицын</a:t>
            </a:r>
            <a:endParaRPr lang="cs-CZ" b="1" dirty="0"/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303983E7-3913-4DA8-B0A8-740C90F18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11" y="1691015"/>
            <a:ext cx="1672702" cy="23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D25AF65A-23D7-4F28-A70D-E252E617F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815" y="1680662"/>
            <a:ext cx="1721985" cy="236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85B913FB-513B-4DC7-AD01-11F18BD551A5}"/>
              </a:ext>
            </a:extLst>
          </p:cNvPr>
          <p:cNvSpPr txBox="1"/>
          <p:nvPr/>
        </p:nvSpPr>
        <p:spPr>
          <a:xfrm>
            <a:off x="9351894" y="4313243"/>
            <a:ext cx="2281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(</a:t>
            </a:r>
            <a:r>
              <a:rPr lang="cs-CZ" b="1" dirty="0"/>
              <a:t>1987)</a:t>
            </a:r>
          </a:p>
          <a:p>
            <a:pPr algn="ctr"/>
            <a:r>
              <a:rPr lang="cs-CZ" b="1" dirty="0"/>
              <a:t>И.А. </a:t>
            </a:r>
            <a:r>
              <a:rPr lang="ru-RU" b="1" dirty="0"/>
              <a:t>Бродский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355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C1E931-89A9-4B62-B083-B5AE5EB87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8"/>
            <a:ext cx="10550025" cy="771954"/>
          </a:xfrm>
        </p:spPr>
        <p:txBody>
          <a:bodyPr anchor="b">
            <a:normAutofit/>
          </a:bodyPr>
          <a:lstStyle/>
          <a:p>
            <a:r>
              <a:rPr lang="ru-RU" sz="4400" b="0" i="0" dirty="0">
                <a:effectLst/>
              </a:rPr>
              <a:t>АБС-премия</a:t>
            </a:r>
            <a:endParaRPr lang="cs-CZ" sz="4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3764" y="232542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10361A-F4EF-4F7C-A3C5-7D83D0773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2598947"/>
            <a:ext cx="10550025" cy="3677348"/>
          </a:xfrm>
        </p:spPr>
        <p:txBody>
          <a:bodyPr anchor="t">
            <a:normAutofit/>
          </a:bodyPr>
          <a:lstStyle/>
          <a:p>
            <a:pPr algn="just"/>
            <a:r>
              <a:rPr lang="ru-RU" sz="1800" dirty="0">
                <a:latin typeface="Rubik"/>
              </a:rPr>
              <a:t>Международная литературная премия в области фантастики имени Аркадия и Бориса Стругацких, которая вручается ежегодно решением специального жюри за лучшие произведения литературной фантастики, написанные на русском языке и опубликованные в предшествующем году. </a:t>
            </a:r>
          </a:p>
          <a:p>
            <a:pPr algn="just"/>
            <a:r>
              <a:rPr lang="ru-RU" sz="1800" dirty="0">
                <a:latin typeface="Rubik"/>
              </a:rPr>
              <a:t>Состав Жюри ежегодно определяется Б.H. Стругацким. Рекомендации по составу принимаются </a:t>
            </a:r>
            <a:br>
              <a:rPr lang="cs-CZ" sz="1800" dirty="0">
                <a:latin typeface="Rubik"/>
              </a:rPr>
            </a:br>
            <a:r>
              <a:rPr lang="ru-RU" sz="1800" dirty="0">
                <a:latin typeface="Rubik"/>
              </a:rPr>
              <a:t>и рассматриваются им до конца каждого года. Сам Б.H. Стругацкий членом Жюри не является.</a:t>
            </a:r>
          </a:p>
          <a:p>
            <a:pPr algn="just"/>
            <a:r>
              <a:rPr lang="ru-RU" sz="1800" dirty="0">
                <a:latin typeface="Rubik"/>
              </a:rPr>
              <a:t>Премия вручается по двум номинациям: за лучшее художественное произведение (роман, повесть, рассказ), за лучшее критико-публицистическое произведение о фантастике или на фантастическую тему (статья, рецензия, эссе, книга).</a:t>
            </a:r>
          </a:p>
          <a:p>
            <a:pPr algn="just"/>
            <a:r>
              <a:rPr lang="ru-RU" sz="1800" dirty="0">
                <a:latin typeface="Rubik"/>
              </a:rPr>
              <a:t>«АБС-ПРЕМИЯ» учреждена в целях стимулирования творческой и издательской активности в сфере серьёзной фантастики, продолжающей в нынешних качественно новых условиях лучшие традиции так называемой «золотой поры НФ».</a:t>
            </a:r>
            <a:endParaRPr lang="cs-CZ" sz="1800" dirty="0">
              <a:latin typeface="Rubik"/>
            </a:endParaRPr>
          </a:p>
          <a:p>
            <a:endParaRPr lang="cs-CZ" sz="1800" dirty="0"/>
          </a:p>
        </p:txBody>
      </p:sp>
      <p:sp>
        <p:nvSpPr>
          <p:cNvPr id="1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2544" y="255471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8224" y="306986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4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010DCB-73DC-43BC-B99C-8B1ADB315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38" y="1374155"/>
            <a:ext cx="6190412" cy="3344459"/>
          </a:xfrm>
        </p:spPr>
        <p:txBody>
          <a:bodyPr anchor="t">
            <a:normAutofit/>
          </a:bodyPr>
          <a:lstStyle/>
          <a:p>
            <a:pPr algn="just"/>
            <a:r>
              <a:rPr lang="ru-RU" sz="1800" b="0" i="0" dirty="0">
                <a:effectLst/>
                <a:latin typeface="Rubik"/>
              </a:rPr>
              <a:t>Символ премии — Семигранная гайка (СГ). Это символ любого артефакта вообще. СГ не может быть продуктом Природы (Природа не производит таких продуктов), СГ не может быть даже продуктом технологического прогресса (ибо с точки зрения технологии СГ — нонсенс). СГ есть обязательно продукт воображения и в этом смысле это, если угодно, символ самого искусства.</a:t>
            </a:r>
            <a:endParaRPr lang="cs-CZ" sz="1800" b="0" i="0" dirty="0">
              <a:effectLst/>
              <a:latin typeface="Rubik"/>
            </a:endParaRPr>
          </a:p>
          <a:p>
            <a:pPr algn="just"/>
            <a:r>
              <a:rPr lang="ru-RU" sz="1800" b="0" i="0" dirty="0">
                <a:effectLst/>
                <a:latin typeface="Rubik"/>
              </a:rPr>
              <a:t>Все участники финала награждаются почетным памятным дипломом — «Диплом финалиста АБС-премии ...-го года».</a:t>
            </a:r>
            <a:endParaRPr lang="cs-CZ" sz="1800" dirty="0">
              <a:latin typeface="Rubik"/>
            </a:endParaRPr>
          </a:p>
          <a:p>
            <a:endParaRPr lang="cs-CZ" sz="1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7143980-4FF8-46DF-BB98-B1E5A442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7223" y="956631"/>
            <a:ext cx="2574016" cy="547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91042" y="17552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9792" y="227721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F091EDC-A428-415D-983F-3F04F8F1B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7881" y="4523900"/>
            <a:ext cx="2060417" cy="206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784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FDAEE1-D81D-4303-9BDE-62F27D73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089" y="381935"/>
            <a:ext cx="8604860" cy="860593"/>
          </a:xfrm>
        </p:spPr>
        <p:txBody>
          <a:bodyPr anchor="b">
            <a:normAutofit/>
          </a:bodyPr>
          <a:lstStyle/>
          <a:p>
            <a:r>
              <a:rPr lang="ru-RU" sz="4400" b="0" i="0" dirty="0">
                <a:effectLst/>
              </a:rPr>
              <a:t>Лауреатами премии становились</a:t>
            </a:r>
            <a:r>
              <a:rPr lang="cs-CZ" sz="4400" b="0" i="0" dirty="0">
                <a:effectLst/>
              </a:rPr>
              <a:t>:</a:t>
            </a:r>
            <a:endParaRPr lang="cs-CZ" sz="4400" dirty="0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5E6590-F992-4F80-A83A-F8DA7265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221" y="3926063"/>
            <a:ext cx="6015983" cy="280911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500" u="sng" dirty="0"/>
              <a:t>В области:</a:t>
            </a:r>
            <a:r>
              <a:rPr lang="cs-CZ" sz="1500" u="sng" dirty="0"/>
              <a:t> </a:t>
            </a:r>
            <a:r>
              <a:rPr lang="ru-RU" sz="1500" u="sng" dirty="0"/>
              <a:t>Художественное произведение</a:t>
            </a:r>
            <a:endParaRPr lang="cs-CZ" sz="1500" u="sng" dirty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r>
              <a:rPr lang="cs-CZ" sz="1500" b="1" dirty="0"/>
              <a:t>(2018) </a:t>
            </a:r>
            <a:r>
              <a:rPr lang="cs-CZ" sz="1500" b="1" dirty="0" err="1"/>
              <a:t>Андрей</a:t>
            </a:r>
            <a:r>
              <a:rPr lang="cs-CZ" sz="1500" b="1" dirty="0"/>
              <a:t> </a:t>
            </a:r>
            <a:r>
              <a:rPr lang="cs-CZ" sz="1500" b="1" dirty="0" err="1"/>
              <a:t>Лазарчук</a:t>
            </a:r>
            <a:r>
              <a:rPr lang="cs-CZ" sz="1500" b="1" dirty="0"/>
              <a:t>, </a:t>
            </a:r>
            <a:r>
              <a:rPr lang="cs-CZ" sz="1500" b="1" dirty="0" err="1"/>
              <a:t>Михаил</a:t>
            </a:r>
            <a:r>
              <a:rPr lang="cs-CZ" sz="1500" b="1" dirty="0"/>
              <a:t> </a:t>
            </a:r>
            <a:r>
              <a:rPr lang="cs-CZ" sz="1500" b="1" dirty="0" err="1"/>
              <a:t>Успенский</a:t>
            </a:r>
            <a:r>
              <a:rPr lang="cs-CZ" sz="1500" dirty="0"/>
              <a:t> «</a:t>
            </a:r>
            <a:r>
              <a:rPr lang="cs-CZ" sz="1500" dirty="0" err="1"/>
              <a:t>Весь</a:t>
            </a:r>
            <a:r>
              <a:rPr lang="cs-CZ" sz="1500" dirty="0"/>
              <a:t> </a:t>
            </a:r>
            <a:r>
              <a:rPr lang="cs-CZ" sz="1500" dirty="0" err="1"/>
              <a:t>этот</a:t>
            </a:r>
            <a:r>
              <a:rPr lang="cs-CZ" sz="1500" dirty="0"/>
              <a:t> </a:t>
            </a:r>
            <a:r>
              <a:rPr lang="cs-CZ" sz="1500" dirty="0" err="1"/>
              <a:t>джакч</a:t>
            </a:r>
            <a:r>
              <a:rPr lang="cs-CZ" sz="1500" dirty="0"/>
              <a:t>» </a:t>
            </a:r>
          </a:p>
          <a:p>
            <a:pPr marL="0" indent="0">
              <a:buNone/>
            </a:pPr>
            <a:r>
              <a:rPr lang="cs-CZ" sz="1500" b="1" dirty="0"/>
              <a:t>(2017) </a:t>
            </a:r>
            <a:r>
              <a:rPr lang="cs-CZ" sz="1500" b="1" dirty="0" err="1"/>
              <a:t>Вячеслав</a:t>
            </a:r>
            <a:r>
              <a:rPr lang="cs-CZ" sz="1500" b="1" dirty="0"/>
              <a:t> </a:t>
            </a:r>
            <a:r>
              <a:rPr lang="cs-CZ" sz="1500" b="1" dirty="0" err="1"/>
              <a:t>Рыбаков</a:t>
            </a:r>
            <a:r>
              <a:rPr lang="cs-CZ" sz="1500" b="1" dirty="0"/>
              <a:t> </a:t>
            </a:r>
            <a:r>
              <a:rPr lang="cs-CZ" sz="1500" dirty="0"/>
              <a:t>«</a:t>
            </a:r>
            <a:r>
              <a:rPr lang="cs-CZ" sz="1500" dirty="0" err="1"/>
              <a:t>На</a:t>
            </a:r>
            <a:r>
              <a:rPr lang="cs-CZ" sz="1500" dirty="0"/>
              <a:t> </a:t>
            </a:r>
            <a:r>
              <a:rPr lang="cs-CZ" sz="1500" dirty="0" err="1"/>
              <a:t>мохнатой</a:t>
            </a:r>
            <a:r>
              <a:rPr lang="cs-CZ" sz="1500" dirty="0"/>
              <a:t> </a:t>
            </a:r>
            <a:r>
              <a:rPr lang="cs-CZ" sz="1500" dirty="0" err="1"/>
              <a:t>спине</a:t>
            </a:r>
            <a:r>
              <a:rPr lang="cs-CZ" sz="1500" dirty="0"/>
              <a:t>» </a:t>
            </a:r>
          </a:p>
          <a:p>
            <a:pPr marL="0" indent="0">
              <a:buNone/>
            </a:pPr>
            <a:r>
              <a:rPr lang="cs-CZ" sz="1500" b="1" dirty="0"/>
              <a:t>(2015) </a:t>
            </a:r>
            <a:r>
              <a:rPr lang="cs-CZ" sz="1500" b="1" dirty="0" err="1"/>
              <a:t>Михаил</a:t>
            </a:r>
            <a:r>
              <a:rPr lang="cs-CZ" sz="1500" b="1" dirty="0"/>
              <a:t> </a:t>
            </a:r>
            <a:r>
              <a:rPr lang="cs-CZ" sz="1500" b="1" dirty="0" err="1"/>
              <a:t>Успенский</a:t>
            </a:r>
            <a:r>
              <a:rPr lang="cs-CZ" sz="1500" b="1" dirty="0"/>
              <a:t> </a:t>
            </a:r>
            <a:r>
              <a:rPr lang="cs-CZ" sz="1500" dirty="0"/>
              <a:t>«</a:t>
            </a:r>
            <a:r>
              <a:rPr lang="cs-CZ" sz="1500" dirty="0" err="1"/>
              <a:t>Алхимистика</a:t>
            </a:r>
            <a:r>
              <a:rPr lang="cs-CZ" sz="1500" dirty="0"/>
              <a:t> </a:t>
            </a:r>
            <a:r>
              <a:rPr lang="cs-CZ" sz="1500" dirty="0" err="1"/>
              <a:t>Кости</a:t>
            </a:r>
            <a:r>
              <a:rPr lang="cs-CZ" sz="1500" dirty="0"/>
              <a:t> </a:t>
            </a:r>
            <a:r>
              <a:rPr lang="cs-CZ" sz="1500" dirty="0" err="1"/>
              <a:t>Жихарева</a:t>
            </a:r>
            <a:r>
              <a:rPr lang="cs-CZ" sz="1500" dirty="0"/>
              <a:t>»</a:t>
            </a:r>
          </a:p>
          <a:p>
            <a:pPr marL="0" indent="0">
              <a:buNone/>
            </a:pPr>
            <a:r>
              <a:rPr lang="cs-CZ" sz="1500" b="1" dirty="0"/>
              <a:t>(2013) </a:t>
            </a:r>
            <a:r>
              <a:rPr lang="cs-CZ" sz="1500" b="1" dirty="0" err="1"/>
              <a:t>Дмитрий</a:t>
            </a:r>
            <a:r>
              <a:rPr lang="cs-CZ" sz="1500" b="1" dirty="0"/>
              <a:t> </a:t>
            </a:r>
            <a:r>
              <a:rPr lang="cs-CZ" sz="1500" b="1" dirty="0" err="1"/>
              <a:t>Быков</a:t>
            </a:r>
            <a:r>
              <a:rPr lang="cs-CZ" sz="1500" b="1" dirty="0"/>
              <a:t> </a:t>
            </a:r>
            <a:r>
              <a:rPr lang="cs-CZ" sz="1500" dirty="0"/>
              <a:t>«</a:t>
            </a:r>
            <a:r>
              <a:rPr lang="cs-CZ" sz="1500" dirty="0" err="1"/>
              <a:t>Икс</a:t>
            </a:r>
            <a:r>
              <a:rPr lang="cs-CZ" sz="1500" dirty="0"/>
              <a:t>» </a:t>
            </a:r>
          </a:p>
          <a:p>
            <a:pPr marL="0" indent="0">
              <a:buNone/>
            </a:pPr>
            <a:r>
              <a:rPr lang="cs-CZ" sz="1500" b="1" dirty="0"/>
              <a:t>(2005) </a:t>
            </a:r>
            <a:r>
              <a:rPr lang="cs-CZ" sz="1500" b="1" dirty="0" err="1"/>
              <a:t>Евгений</a:t>
            </a:r>
            <a:r>
              <a:rPr lang="cs-CZ" sz="1500" b="1" dirty="0"/>
              <a:t> </a:t>
            </a:r>
            <a:r>
              <a:rPr lang="cs-CZ" sz="1500" b="1" dirty="0" err="1"/>
              <a:t>Лукин</a:t>
            </a:r>
            <a:r>
              <a:rPr lang="cs-CZ" sz="1500" b="1" dirty="0"/>
              <a:t> </a:t>
            </a:r>
            <a:r>
              <a:rPr lang="cs-CZ" sz="1500" dirty="0"/>
              <a:t>«</a:t>
            </a:r>
            <a:r>
              <a:rPr lang="cs-CZ" sz="1500" dirty="0" err="1"/>
              <a:t>Портрет</a:t>
            </a:r>
            <a:r>
              <a:rPr lang="cs-CZ" sz="1500" dirty="0"/>
              <a:t> </a:t>
            </a:r>
            <a:r>
              <a:rPr lang="cs-CZ" sz="1500" dirty="0" err="1"/>
              <a:t>кудесника</a:t>
            </a:r>
            <a:r>
              <a:rPr lang="cs-CZ" sz="1500" dirty="0"/>
              <a:t> в </a:t>
            </a:r>
            <a:r>
              <a:rPr lang="cs-CZ" sz="1500" dirty="0" err="1"/>
              <a:t>юности</a:t>
            </a:r>
            <a:r>
              <a:rPr lang="cs-CZ" sz="1500" dirty="0"/>
              <a:t>» </a:t>
            </a:r>
          </a:p>
          <a:p>
            <a:pPr marL="0" indent="0">
              <a:buNone/>
            </a:pPr>
            <a:endParaRPr lang="ru-RU" sz="1500" u="sng" dirty="0"/>
          </a:p>
          <a:p>
            <a:endParaRPr lang="cs-CZ" sz="1500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5E5B00F8-EB0A-4243-BF71-62ECEAF31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r="6436" b="-2"/>
          <a:stretch/>
        </p:blipFill>
        <p:spPr bwMode="auto">
          <a:xfrm>
            <a:off x="6926211" y="1877961"/>
            <a:ext cx="4637888" cy="4637888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1652" y="1106003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4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44234" y="1388856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4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6781" y="4876208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4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C674AA9-99CE-42C5-83C3-D73F9C8EAA27}"/>
              </a:ext>
            </a:extLst>
          </p:cNvPr>
          <p:cNvSpPr txBox="1"/>
          <p:nvPr/>
        </p:nvSpPr>
        <p:spPr>
          <a:xfrm>
            <a:off x="4164487" y="1598124"/>
            <a:ext cx="4267645" cy="1314366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100" b="0" i="0" dirty="0">
                <a:solidFill>
                  <a:srgbClr val="FFFFFF"/>
                </a:solidFill>
                <a:effectLst/>
              </a:rPr>
              <a:t>«</a:t>
            </a:r>
            <a:r>
              <a:rPr lang="ru-RU" sz="1400" b="0" i="1" dirty="0">
                <a:solidFill>
                  <a:srgbClr val="FFFFFF"/>
                </a:solidFill>
                <a:effectLst/>
              </a:rPr>
              <a:t>Литература тайно управляет миром</a:t>
            </a:r>
            <a:r>
              <a:rPr lang="ru-RU" sz="1400" b="0" i="0" dirty="0">
                <a:solidFill>
                  <a:srgbClr val="FFFFFF"/>
                </a:solidFill>
                <a:effectLst/>
              </a:rPr>
              <a:t>», – считает Дмитрий Быков – поэт, писатель, журналист, лектор, кинокритик, сценарист, биограф Бориса Пастернака и Булата Окуджавы, лауреат множества литературных премий, преподаватель русского языка и литературы в школе.</a:t>
            </a:r>
            <a:endParaRPr lang="cs-CZ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5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AC3A88-415E-41E3-84AF-BF78375D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8673686" cy="965084"/>
          </a:xfrm>
        </p:spPr>
        <p:txBody>
          <a:bodyPr anchor="b">
            <a:normAutofit/>
          </a:bodyPr>
          <a:lstStyle/>
          <a:p>
            <a:r>
              <a:rPr lang="ru-RU" sz="4400" b="0" i="0" dirty="0">
                <a:effectLst/>
              </a:rPr>
              <a:t>Лауреатами премии становились</a:t>
            </a:r>
            <a:r>
              <a:rPr lang="cs-CZ" sz="4400" b="0" i="0" dirty="0">
                <a:effectLst/>
              </a:rPr>
              <a:t>:</a:t>
            </a:r>
            <a:endParaRPr lang="cs-CZ" sz="4400" dirty="0"/>
          </a:p>
        </p:txBody>
      </p:sp>
      <p:sp>
        <p:nvSpPr>
          <p:cNvPr id="10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3369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4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55951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4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94200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4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2AFD2E-A168-4669-ABDE-F15D95146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30" y="3932636"/>
            <a:ext cx="8221400" cy="280911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800" u="sng" dirty="0">
                <a:latin typeface="+mj-lt"/>
              </a:rPr>
              <a:t>В области:</a:t>
            </a:r>
            <a:r>
              <a:rPr lang="cs-CZ" sz="1800" u="sng" dirty="0">
                <a:latin typeface="+mj-lt"/>
              </a:rPr>
              <a:t> </a:t>
            </a:r>
            <a:r>
              <a:rPr lang="ru-RU" sz="1800" b="0" i="0" u="sng" dirty="0">
                <a:effectLst/>
                <a:latin typeface="+mj-lt"/>
              </a:rPr>
              <a:t>Критика и публицистика</a:t>
            </a:r>
            <a:endParaRPr lang="cs-CZ" sz="1800" b="0" i="0" u="sng" dirty="0">
              <a:effectLst/>
              <a:latin typeface="+mj-lt"/>
            </a:endParaRPr>
          </a:p>
          <a:p>
            <a:pPr marL="0" indent="0">
              <a:buNone/>
            </a:pPr>
            <a:endParaRPr lang="cs-CZ" sz="1800" dirty="0">
              <a:latin typeface="+mj-lt"/>
            </a:endParaRPr>
          </a:p>
          <a:p>
            <a:pPr marL="0" indent="0">
              <a:buNone/>
            </a:pPr>
            <a:r>
              <a:rPr lang="cs-CZ" sz="1800" b="1" dirty="0">
                <a:latin typeface="+mj-lt"/>
              </a:rPr>
              <a:t>(2019) </a:t>
            </a:r>
            <a:r>
              <a:rPr lang="ru-RU" sz="1800" b="1" dirty="0">
                <a:latin typeface="+mj-lt"/>
              </a:rPr>
              <a:t>Вячеслав Рыбаков </a:t>
            </a:r>
            <a:r>
              <a:rPr lang="cs-CZ" sz="1800" dirty="0"/>
              <a:t>«</a:t>
            </a:r>
            <a:r>
              <a:rPr lang="ru-RU" sz="1800" dirty="0">
                <a:latin typeface="+mj-lt"/>
              </a:rPr>
              <a:t>Резьба по идеалу</a:t>
            </a:r>
            <a:r>
              <a:rPr lang="cs-CZ" sz="1800" dirty="0"/>
              <a:t>»</a:t>
            </a:r>
            <a:r>
              <a:rPr lang="ru-RU" sz="1800" dirty="0">
                <a:latin typeface="+mj-lt"/>
              </a:rPr>
              <a:t> </a:t>
            </a:r>
            <a:endParaRPr lang="cs-CZ" sz="1800" dirty="0">
              <a:latin typeface="+mj-lt"/>
            </a:endParaRPr>
          </a:p>
          <a:p>
            <a:pPr marL="0" indent="0">
              <a:buNone/>
            </a:pPr>
            <a:r>
              <a:rPr lang="cs-CZ" sz="1800" b="1" dirty="0">
                <a:latin typeface="+mj-lt"/>
              </a:rPr>
              <a:t>(2018) </a:t>
            </a:r>
            <a:r>
              <a:rPr lang="ru-RU" sz="1800" b="1" dirty="0">
                <a:latin typeface="+mj-lt"/>
              </a:rPr>
              <a:t>Мария Галина </a:t>
            </a:r>
            <a:r>
              <a:rPr lang="cs-CZ" sz="1800" dirty="0"/>
              <a:t>«</a:t>
            </a:r>
            <a:r>
              <a:rPr lang="cs-CZ" sz="1800" dirty="0" err="1">
                <a:latin typeface="+mj-lt"/>
              </a:rPr>
              <a:t>Hyperfiction</a:t>
            </a:r>
            <a:r>
              <a:rPr lang="cs-CZ" sz="1800" dirty="0"/>
              <a:t>»</a:t>
            </a:r>
            <a:endParaRPr lang="cs-CZ" sz="1800" dirty="0">
              <a:latin typeface="+mj-lt"/>
            </a:endParaRPr>
          </a:p>
          <a:p>
            <a:pPr marL="0" indent="0">
              <a:buNone/>
            </a:pPr>
            <a:r>
              <a:rPr lang="cs-CZ" sz="1800" b="1" dirty="0">
                <a:latin typeface="+mj-lt"/>
              </a:rPr>
              <a:t>(2016) </a:t>
            </a:r>
            <a:r>
              <a:rPr lang="ru-RU" sz="1800" b="1" dirty="0">
                <a:latin typeface="+mj-lt"/>
              </a:rPr>
              <a:t>Геннадий </a:t>
            </a:r>
            <a:r>
              <a:rPr lang="ru-RU" sz="1800" b="1" dirty="0" err="1">
                <a:latin typeface="+mj-lt"/>
              </a:rPr>
              <a:t>Прашкевич</a:t>
            </a:r>
            <a:r>
              <a:rPr lang="ru-RU" sz="1800" b="1" dirty="0">
                <a:latin typeface="+mj-lt"/>
              </a:rPr>
              <a:t>, Владимир Борисов </a:t>
            </a:r>
            <a:r>
              <a:rPr lang="cs-CZ" sz="1800" dirty="0"/>
              <a:t>«</a:t>
            </a:r>
            <a:r>
              <a:rPr lang="ru-RU" sz="1800" dirty="0">
                <a:latin typeface="+mj-lt"/>
              </a:rPr>
              <a:t>Станислав Лем</a:t>
            </a:r>
            <a:r>
              <a:rPr lang="cs-CZ" sz="1800" dirty="0"/>
              <a:t>»</a:t>
            </a:r>
            <a:endParaRPr lang="cs-CZ" sz="1800" dirty="0">
              <a:latin typeface="+mj-lt"/>
            </a:endParaRPr>
          </a:p>
          <a:p>
            <a:pPr marL="0" indent="0">
              <a:buNone/>
            </a:pPr>
            <a:r>
              <a:rPr lang="cs-CZ" sz="1800" b="1" dirty="0">
                <a:latin typeface="+mj-lt"/>
              </a:rPr>
              <a:t>(2010) </a:t>
            </a:r>
            <a:r>
              <a:rPr lang="ru-RU" sz="1800" b="1" dirty="0">
                <a:latin typeface="+mj-lt"/>
              </a:rPr>
              <a:t>Николай </a:t>
            </a:r>
            <a:r>
              <a:rPr lang="ru-RU" sz="1800" b="1" dirty="0" err="1">
                <a:latin typeface="+mj-lt"/>
              </a:rPr>
              <a:t>Романецкий</a:t>
            </a:r>
            <a:r>
              <a:rPr lang="ru-RU" sz="1800" dirty="0">
                <a:latin typeface="+mj-lt"/>
              </a:rPr>
              <a:t> </a:t>
            </a:r>
            <a:r>
              <a:rPr lang="cs-CZ" sz="1800" dirty="0"/>
              <a:t>«</a:t>
            </a:r>
            <a:r>
              <a:rPr lang="ru-RU" sz="1800" dirty="0">
                <a:latin typeface="+mj-lt"/>
              </a:rPr>
              <a:t>Тринадцать мнений о нашем пути</a:t>
            </a:r>
            <a:r>
              <a:rPr lang="cs-CZ" sz="1800" dirty="0"/>
              <a:t>»</a:t>
            </a:r>
            <a:endParaRPr lang="cs-CZ" sz="1800" dirty="0">
              <a:latin typeface="+mj-lt"/>
            </a:endParaRP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993516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2C5E7C-7041-49CC-B6B4-44209B2F9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8"/>
            <a:ext cx="10550025" cy="911234"/>
          </a:xfrm>
        </p:spPr>
        <p:txBody>
          <a:bodyPr anchor="b">
            <a:normAutofit/>
          </a:bodyPr>
          <a:lstStyle/>
          <a:p>
            <a:r>
              <a:rPr lang="ru-RU" sz="4400" dirty="0"/>
              <a:t>«Русский Букер»</a:t>
            </a:r>
            <a:endParaRPr lang="cs-CZ" sz="4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3764" y="232542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11B27C-1A84-4970-9AF7-75CD947FD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2598947"/>
            <a:ext cx="10550025" cy="3677348"/>
          </a:xfrm>
        </p:spPr>
        <p:txBody>
          <a:bodyPr anchor="t">
            <a:normAutofit/>
          </a:bodyPr>
          <a:lstStyle/>
          <a:p>
            <a:pPr algn="just"/>
            <a:r>
              <a:rPr lang="ru-RU" sz="1800" dirty="0"/>
              <a:t>Премия основана в 1991 г. как первая негосударственная премия в России после 1917 г. </a:t>
            </a:r>
          </a:p>
          <a:p>
            <a:pPr algn="just"/>
            <a:r>
              <a:rPr lang="ru-RU" sz="1800" dirty="0"/>
              <a:t>Присуждаемая ежегодно за лучший роман года на русском языке, она завоевала и сохраняет репутацию самой престижной литературной премии страны. </a:t>
            </a:r>
          </a:p>
          <a:p>
            <a:pPr algn="just"/>
            <a:r>
              <a:rPr lang="ru-RU" sz="1800" dirty="0"/>
              <a:t>Цель премии - привлечь внимание читающей публики к серьезной прозе, обеспечить коммерческий успех книг, утверждающих традиционную для русской литературы гуманистическую систему ценностей. Первое вручение состоялось в 1992 г.</a:t>
            </a:r>
          </a:p>
          <a:p>
            <a:pPr algn="just"/>
            <a:r>
              <a:rPr lang="ru-RU" sz="1800" dirty="0"/>
              <a:t>Инициатором создания премии в России был сэр Майкл Кейн (</a:t>
            </a:r>
            <a:r>
              <a:rPr lang="ru-RU" sz="1800" dirty="0" err="1"/>
              <a:t>Michael</a:t>
            </a:r>
            <a:r>
              <a:rPr lang="ru-RU" sz="1800" dirty="0"/>
              <a:t> </a:t>
            </a:r>
            <a:r>
              <a:rPr lang="ru-RU" sz="1800" dirty="0" err="1"/>
              <a:t>Caine</a:t>
            </a:r>
            <a:r>
              <a:rPr lang="ru-RU" sz="1800" dirty="0"/>
              <a:t>), возглавлявший компанию </a:t>
            </a:r>
            <a:r>
              <a:rPr lang="ru-RU" sz="1800" dirty="0" err="1"/>
              <a:t>Booker</a:t>
            </a:r>
            <a:r>
              <a:rPr lang="ru-RU" sz="1800" dirty="0"/>
              <a:t> </a:t>
            </a:r>
            <a:r>
              <a:rPr lang="ru-RU" sz="1800" dirty="0" err="1"/>
              <a:t>plc</a:t>
            </a:r>
            <a:r>
              <a:rPr lang="ru-RU" sz="1800" dirty="0"/>
              <a:t> и учрежденную ею в 1969 году для Англии, стран Содружества и Ирландии Букеровскую премию.</a:t>
            </a:r>
          </a:p>
          <a:p>
            <a:endParaRPr lang="cs-CZ" sz="1800" dirty="0"/>
          </a:p>
        </p:txBody>
      </p:sp>
      <p:sp>
        <p:nvSpPr>
          <p:cNvPr id="1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2544" y="255471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8224" y="306986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72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3764" y="232542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AD64F9-DDD5-4D81-8C4B-BA70ADEDC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81" y="1231186"/>
            <a:ext cx="10708893" cy="5159769"/>
          </a:xfrm>
        </p:spPr>
        <p:txBody>
          <a:bodyPr anchor="t">
            <a:normAutofit/>
          </a:bodyPr>
          <a:lstStyle/>
          <a:p>
            <a:pPr algn="just"/>
            <a:r>
              <a:rPr lang="ru-RU" sz="1600" dirty="0"/>
              <a:t>«Русский Букер» был создан по модели своего британского предшественника с одним отличием: романы на премию в Англии номинируют сами издатели. В 1991-1992 годах, когда премия создавалась в России, прежняя издательская система уже рухнула, а новая еще не появилась. Первые годы на премию принимались даже рукописи. Полагаться на номинацию со стороны издателей было нельзя. По этой причине был создан отдельный институт </a:t>
            </a:r>
            <a:r>
              <a:rPr lang="ru-RU" sz="1600" dirty="0" err="1"/>
              <a:t>номинаторов</a:t>
            </a:r>
            <a:r>
              <a:rPr lang="ru-RU" sz="1600" dirty="0"/>
              <a:t>. Каждый год приглашалась 20-30 критиков, литераторов, каждый из которых должен был предложить для участия в конкурсе сначала два, а потом три произведения. Институт </a:t>
            </a:r>
            <a:r>
              <a:rPr lang="ru-RU" sz="1600" dirty="0" err="1"/>
              <a:t>номинаторов</a:t>
            </a:r>
            <a:r>
              <a:rPr lang="ru-RU" sz="1600" dirty="0"/>
              <a:t> просуществовал до 2003 года.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Теперь в Русском Букере правом выдвижения произведений на премию обладают (как и в Британском Букере) издательства, а так же редакции литературных журналов. После отмены института </a:t>
            </a:r>
            <a:r>
              <a:rPr lang="ru-RU" sz="1600" dirty="0" err="1"/>
              <a:t>номинаторов</a:t>
            </a:r>
            <a:r>
              <a:rPr lang="ru-RU" sz="1600" dirty="0"/>
              <a:t> этим правом были наделены крупные библиотеки и университеты, список которых ежегодно утверждается Комитетом. Правом добавить по одному произведению к списку обладают также члены жюри (этим правом они пользуются лишь в исключительных случаях).</a:t>
            </a:r>
          </a:p>
          <a:p>
            <a:pPr algn="just"/>
            <a:r>
              <a:rPr lang="ru-RU" sz="1600" dirty="0"/>
              <a:t>Жюри Букеровской премии состоит из пяти человек и ежегодно избирается Букеровским комитетом из числа видных литераторов и деятелей культуры. Членом Букеровского жюри можно становиться лишь на один срок, за исключением случая, когда бывший член жюри впоследствии избирается его Председателем (также лишь на один срок).</a:t>
            </a:r>
            <a:endParaRPr lang="cs-CZ" sz="1600" dirty="0"/>
          </a:p>
          <a:p>
            <a:pPr algn="just"/>
            <a:r>
              <a:rPr lang="ru-RU" sz="1600" b="0" i="0" dirty="0">
                <a:effectLst/>
                <a:latin typeface="Verdana" panose="020B0604030504040204" pitchFamily="34" charset="0"/>
              </a:rPr>
              <a:t>Лауреат получает денежную премию, размер которой в настоящее время составляет 20000 долларов США.</a:t>
            </a:r>
            <a:endParaRPr lang="cs-CZ" sz="1600" dirty="0">
              <a:latin typeface="Verdana" panose="020B0604030504040204" pitchFamily="34" charset="0"/>
            </a:endParaRPr>
          </a:p>
          <a:p>
            <a:pPr algn="just"/>
            <a:r>
              <a:rPr lang="ru-RU" sz="1600" b="0" i="0" dirty="0">
                <a:effectLst/>
                <a:latin typeface="Verdana" panose="020B0604030504040204" pitchFamily="34" charset="0"/>
              </a:rPr>
              <a:t>Из-за финансовых проблем процедура награждения в 2011 и 2018 годах была отложена.</a:t>
            </a:r>
          </a:p>
          <a:p>
            <a:endParaRPr lang="cs-CZ" sz="1300" dirty="0"/>
          </a:p>
        </p:txBody>
      </p:sp>
      <p:sp>
        <p:nvSpPr>
          <p:cNvPr id="1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2544" y="255471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8224" y="306986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4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A428C8-20C0-4251-B74E-9452C820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8" y="381935"/>
            <a:ext cx="9568421" cy="886426"/>
          </a:xfrm>
        </p:spPr>
        <p:txBody>
          <a:bodyPr anchor="b">
            <a:normAutofit/>
          </a:bodyPr>
          <a:lstStyle/>
          <a:p>
            <a:r>
              <a:rPr lang="ru-RU" sz="4400" b="0" i="0" dirty="0">
                <a:effectLst/>
              </a:rPr>
              <a:t>Лауреатами премии становились</a:t>
            </a:r>
            <a:r>
              <a:rPr lang="cs-CZ" sz="4400" b="0" i="0" dirty="0">
                <a:effectLst/>
              </a:rPr>
              <a:t>:</a:t>
            </a:r>
            <a:endParaRPr lang="cs-CZ" sz="4400" dirty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3369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4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55951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4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94200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4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050D20-443A-4EA9-AF5D-7FD8CFDFF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08" y="4817539"/>
            <a:ext cx="9411103" cy="186839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800" b="1" dirty="0"/>
              <a:t>(2017) Александра Николаенко </a:t>
            </a:r>
            <a:r>
              <a:rPr lang="ru-RU" sz="1800" dirty="0"/>
              <a:t>«Убить Бобрыкина. История одного убийства»</a:t>
            </a:r>
          </a:p>
          <a:p>
            <a:pPr marL="0" indent="0">
              <a:buNone/>
            </a:pPr>
            <a:r>
              <a:rPr lang="ru-RU" sz="1800" b="1" dirty="0"/>
              <a:t>(2016) Пётр Алешковский </a:t>
            </a:r>
            <a:r>
              <a:rPr lang="ru-RU" sz="1800" dirty="0"/>
              <a:t>«Крепость»</a:t>
            </a:r>
          </a:p>
          <a:p>
            <a:pPr marL="0" indent="0">
              <a:buNone/>
            </a:pPr>
            <a:r>
              <a:rPr lang="ru-RU" sz="1800" b="1" dirty="0"/>
              <a:t>(2015) Александр Снегирёв </a:t>
            </a:r>
            <a:r>
              <a:rPr lang="ru-RU" sz="1800" dirty="0"/>
              <a:t>«Вера»</a:t>
            </a:r>
          </a:p>
          <a:p>
            <a:pPr marL="0" indent="0">
              <a:buNone/>
            </a:pPr>
            <a:r>
              <a:rPr lang="ru-RU" sz="1800" b="1" dirty="0"/>
              <a:t>(2009) Елена Чижова </a:t>
            </a:r>
            <a:r>
              <a:rPr lang="ru-RU" sz="1800" dirty="0"/>
              <a:t>«Время женщин» </a:t>
            </a:r>
          </a:p>
          <a:p>
            <a:endParaRPr lang="ru-RU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246417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8E6655-50A6-4633-A63E-7F7459D25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8"/>
            <a:ext cx="10550025" cy="840780"/>
          </a:xfrm>
        </p:spPr>
        <p:txBody>
          <a:bodyPr anchor="b">
            <a:normAutofit/>
          </a:bodyPr>
          <a:lstStyle/>
          <a:p>
            <a:r>
              <a:rPr lang="ru-RU" sz="4400" b="0" i="0" dirty="0">
                <a:effectLst/>
              </a:rPr>
              <a:t>Книжная премия ‬‬Рунета</a:t>
            </a:r>
            <a:endParaRPr lang="cs-CZ" sz="4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3764" y="232542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1E7787-EAB4-4FF8-A114-97F1652CC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2598947"/>
            <a:ext cx="10550025" cy="3677348"/>
          </a:xfrm>
        </p:spPr>
        <p:txBody>
          <a:bodyPr anchor="t">
            <a:normAutofit/>
          </a:bodyPr>
          <a:lstStyle/>
          <a:p>
            <a:pPr algn="just"/>
            <a:r>
              <a:rPr lang="ru-RU" sz="1800" dirty="0"/>
              <a:t>Награждаются лучшие российские и зарубежные авторы и книжные проекты.</a:t>
            </a:r>
          </a:p>
          <a:p>
            <a:pPr algn="just"/>
            <a:r>
              <a:rPr lang="ru-RU" sz="1800" dirty="0"/>
              <a:t>Ежегодная награда в сфере литературы вручается лауреатам, отобранным как путем всенародного голосования, так и экспертной комиссией.</a:t>
            </a:r>
          </a:p>
          <a:p>
            <a:pPr algn="just"/>
            <a:r>
              <a:rPr lang="ru-RU" sz="1800" dirty="0"/>
              <a:t>Премия учреждена интернет-магазином “Озон”.</a:t>
            </a:r>
          </a:p>
          <a:p>
            <a:pPr algn="just"/>
            <a:r>
              <a:rPr lang="ru-RU" sz="1800" dirty="0"/>
              <a:t>Победители выбираются экспертным советом и народным голосованием пользователей Рунета.</a:t>
            </a:r>
          </a:p>
          <a:p>
            <a:pPr algn="just"/>
            <a:r>
              <a:rPr lang="ru-RU" sz="1800" dirty="0"/>
              <a:t>Премия присуждается один раз в год.</a:t>
            </a:r>
          </a:p>
          <a:p>
            <a:pPr algn="just"/>
            <a:endParaRPr lang="ru-RU" sz="1800" dirty="0"/>
          </a:p>
          <a:p>
            <a:pPr marL="0" indent="0" algn="just">
              <a:buNone/>
            </a:pPr>
            <a:r>
              <a:rPr lang="ru-RU" sz="1800" dirty="0"/>
              <a:t>http://write-read.ru/premii/141p</a:t>
            </a:r>
            <a:endParaRPr lang="cs-CZ" sz="1800" dirty="0"/>
          </a:p>
          <a:p>
            <a:endParaRPr lang="cs-CZ" sz="1800" dirty="0"/>
          </a:p>
        </p:txBody>
      </p:sp>
      <p:sp>
        <p:nvSpPr>
          <p:cNvPr id="1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2544" y="255471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8224" y="306986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88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C63A0F-B2C9-431A-BDFD-205858B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1"/>
            <a:ext cx="9346232" cy="734266"/>
          </a:xfrm>
        </p:spPr>
        <p:txBody>
          <a:bodyPr anchor="b">
            <a:noAutofit/>
          </a:bodyPr>
          <a:lstStyle/>
          <a:p>
            <a:r>
              <a:rPr lang="ru-RU" sz="4400" i="0" dirty="0">
                <a:effectLst/>
              </a:rPr>
              <a:t>Премия имени Ганса Х. Андерсена</a:t>
            </a:r>
            <a:endParaRPr lang="cs-CZ" sz="4400" dirty="0"/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26A9C4-BB37-4B9B-806D-1F97E61B2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91" y="2537923"/>
            <a:ext cx="6190412" cy="3344459"/>
          </a:xfrm>
        </p:spPr>
        <p:txBody>
          <a:bodyPr anchor="t">
            <a:normAutofit/>
          </a:bodyPr>
          <a:lstStyle/>
          <a:p>
            <a:pPr algn="just"/>
            <a:r>
              <a:rPr lang="ru-RU" sz="1400" dirty="0"/>
              <a:t>Литературная премия, которой награждаются лучшие детские писатели и художники-иллюстраторы. С 1956 года премия присуждалась автору лучшей детской книги, а с 1966 года её также начали вручать лучшему художнику-иллюстратору. </a:t>
            </a:r>
          </a:p>
          <a:p>
            <a:pPr algn="just"/>
            <a:r>
              <a:rPr lang="ru-RU" sz="1400" dirty="0"/>
              <a:t>Учреждена в 1956 году Международным советом по детской и юношеской литературе ЮНЕСКО (англ. </a:t>
            </a:r>
            <a:r>
              <a:rPr lang="ru-RU" sz="1400" dirty="0" err="1"/>
              <a:t>International</a:t>
            </a:r>
            <a:r>
              <a:rPr lang="ru-RU" sz="1400" dirty="0"/>
              <a:t> </a:t>
            </a:r>
            <a:r>
              <a:rPr lang="ru-RU" sz="1400" dirty="0" err="1"/>
              <a:t>Board</a:t>
            </a:r>
            <a:r>
              <a:rPr lang="ru-RU" sz="1400" dirty="0"/>
              <a:t> </a:t>
            </a:r>
            <a:r>
              <a:rPr lang="ru-RU" sz="1400" dirty="0" err="1"/>
              <a:t>on</a:t>
            </a:r>
            <a:r>
              <a:rPr lang="ru-RU" sz="1400" dirty="0"/>
              <a:t> </a:t>
            </a:r>
            <a:r>
              <a:rPr lang="ru-RU" sz="1400" dirty="0" err="1"/>
              <a:t>Books</a:t>
            </a:r>
            <a:r>
              <a:rPr lang="ru-RU" sz="1400" dirty="0"/>
              <a:t> </a:t>
            </a:r>
            <a:r>
              <a:rPr lang="ru-RU" sz="1400" dirty="0" err="1"/>
              <a:t>for</a:t>
            </a:r>
            <a:r>
              <a:rPr lang="ru-RU" sz="1400" dirty="0"/>
              <a:t> </a:t>
            </a:r>
            <a:r>
              <a:rPr lang="ru-RU" sz="1400" dirty="0" err="1"/>
              <a:t>Young</a:t>
            </a:r>
            <a:r>
              <a:rPr lang="ru-RU" sz="1400" dirty="0"/>
              <a:t> </a:t>
            </a:r>
            <a:r>
              <a:rPr lang="ru-RU" sz="1400" dirty="0" err="1"/>
              <a:t>People</a:t>
            </a:r>
            <a:r>
              <a:rPr lang="ru-RU" sz="1400" dirty="0"/>
              <a:t> — IBBY). Присуждается один раз в два года. Премия вручается второго апреля — в день рождения Ханса Кристиана Андерсена. По инициативе и решением Международного совета в знак глубокого уважения и любви к Х. К. Андерсену, в 1967 году день 2 апреля был объявлен Международным днем детской книги. Ежегодно одна из национальных секций IBBY является организатором этого праздника.</a:t>
            </a:r>
          </a:p>
          <a:p>
            <a:pPr algn="just"/>
            <a:r>
              <a:rPr lang="ru-RU" sz="1400" dirty="0"/>
              <a:t>Для «детских» авторов эта премия — наиболее престижная международная награда, её часто называют «Малой Нобелевской премией».</a:t>
            </a:r>
          </a:p>
          <a:p>
            <a:endParaRPr lang="cs-CZ" sz="1400" dirty="0"/>
          </a:p>
        </p:txBody>
      </p:sp>
      <p:sp>
        <p:nvSpPr>
          <p:cNvPr id="13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2" descr="Obsah obrázku mince, objekt, modrá, stůl&#10;&#10;Popis byl vytvořen automaticky">
            <a:extLst>
              <a:ext uri="{FF2B5EF4-FFF2-40B4-BE49-F238E27FC236}">
                <a16:creationId xmlns:a16="http://schemas.microsoft.com/office/drawing/2014/main" id="{A792A4D4-A292-45DF-889E-6AE3B7F8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8819" y="3062171"/>
            <a:ext cx="4252777" cy="215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164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4960E2-A5A5-46A7-B79E-D7675F49D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7"/>
            <a:ext cx="10550025" cy="1182927"/>
          </a:xfrm>
        </p:spPr>
        <p:txBody>
          <a:bodyPr anchor="b">
            <a:normAutofit/>
          </a:bodyPr>
          <a:lstStyle/>
          <a:p>
            <a:r>
              <a:rPr lang="ru-RU" sz="4400" dirty="0"/>
              <a:t>Литературные премии </a:t>
            </a:r>
            <a:endParaRPr lang="cs-CZ" sz="4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3764" y="232542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3F1AEA-E5CB-4F44-86B0-AD5A1475A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2598947"/>
            <a:ext cx="10550025" cy="36773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800" dirty="0"/>
              <a:t>Форма  поощрения литераторов за значимые</a:t>
            </a:r>
            <a:r>
              <a:rPr lang="cs-CZ" sz="1800" dirty="0"/>
              <a:t> </a:t>
            </a:r>
            <a:r>
              <a:rPr lang="ru-RU" sz="1800" dirty="0"/>
              <a:t>литературные произведения или общий вклад в литературу, выражающая признание заслуг данного лица и влияния его творчества на литературный процесс в целом или на его отдельное направление.</a:t>
            </a:r>
            <a:endParaRPr lang="cs-CZ" sz="1800" dirty="0"/>
          </a:p>
        </p:txBody>
      </p:sp>
      <p:sp>
        <p:nvSpPr>
          <p:cNvPr id="1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2544" y="255471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8224" y="306986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81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B7169B8-2507-43F4-A148-FA791CD9C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1620" y="63589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4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2733" y="76951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906628"/>
            <a:ext cx="0" cy="5942494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iBbY">
            <a:extLst>
              <a:ext uri="{FF2B5EF4-FFF2-40B4-BE49-F238E27FC236}">
                <a16:creationId xmlns:a16="http://schemas.microsoft.com/office/drawing/2014/main" id="{C609C0BF-D4F0-4B54-BE43-A461DEBA4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397" y="861824"/>
            <a:ext cx="4691846" cy="108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1870" y="135972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5C88CB-3013-4E9B-A630-C79E57795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708" y="815079"/>
            <a:ext cx="4124758" cy="2771185"/>
          </a:xfrm>
        </p:spPr>
        <p:txBody>
          <a:bodyPr anchor="b">
            <a:normAutofit/>
          </a:bodyPr>
          <a:lstStyle/>
          <a:p>
            <a:pPr algn="just"/>
            <a:r>
              <a:rPr lang="ru-RU" sz="1800" dirty="0"/>
              <a:t>Идея учредить премию принадлежит </a:t>
            </a:r>
            <a:r>
              <a:rPr lang="ru-RU" sz="1800" dirty="0" err="1"/>
              <a:t>Елле</a:t>
            </a:r>
            <a:r>
              <a:rPr lang="ru-RU" sz="1800" dirty="0"/>
              <a:t> </a:t>
            </a:r>
            <a:r>
              <a:rPr lang="ru-RU" sz="1800" dirty="0" err="1"/>
              <a:t>Лепман</a:t>
            </a:r>
            <a:r>
              <a:rPr lang="ru-RU" sz="1800" dirty="0"/>
              <a:t> (1891—1970) — культурному деятелю в области мировой детской литературы. Известна фраза Е. </a:t>
            </a:r>
            <a:r>
              <a:rPr lang="ru-RU" sz="1800" dirty="0" err="1"/>
              <a:t>Лепман</a:t>
            </a:r>
            <a:r>
              <a:rPr lang="ru-RU" sz="1800" dirty="0"/>
              <a:t>: «Дайте нашим детям книги, и вы дадите им крылья».</a:t>
            </a:r>
          </a:p>
          <a:p>
            <a:endParaRPr lang="ru-RU" sz="1800" dirty="0"/>
          </a:p>
          <a:p>
            <a:endParaRPr lang="cs-CZ" sz="1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9EF41A5-A8A1-42F9-8038-FD44BAB76F16}"/>
              </a:ext>
            </a:extLst>
          </p:cNvPr>
          <p:cNvSpPr txBox="1"/>
          <p:nvPr/>
        </p:nvSpPr>
        <p:spPr>
          <a:xfrm>
            <a:off x="877555" y="2600473"/>
            <a:ext cx="51851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/>
              <a:t>Кандидаты на соискание премии выдвигаются национальными секциями Международного совета по детской книге IBBY. Лауреаты — писатель и художник — награждаются золотыми медалями с профилем Ханса-Кристиана Андерсена во время конгресса IBBY. Кроме того, IBBY присуждает Почётные дипломы лучшим детским и юношеским книгам из числа недавно изданных в странах, являющихся членами Международного совета.</a:t>
            </a:r>
            <a:endParaRPr lang="cs-CZ" sz="1800" dirty="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7FF717CD-356E-4260-B428-5C411CE59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08" y="3429000"/>
            <a:ext cx="4274629" cy="268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9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E4D9E4E-6782-49D1-8664-CC1514C39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11546" b="6"/>
          <a:stretch/>
        </p:blipFill>
        <p:spPr bwMode="auto">
          <a:xfrm>
            <a:off x="8160729" y="0"/>
            <a:ext cx="4031271" cy="3883742"/>
          </a:xfrm>
          <a:custGeom>
            <a:avLst/>
            <a:gdLst/>
            <a:ahLst/>
            <a:cxnLst/>
            <a:rect l="l" t="t" r="r" b="b"/>
            <a:pathLst>
              <a:path w="2610422" h="2514891">
                <a:moveTo>
                  <a:pt x="816396" y="0"/>
                </a:moveTo>
                <a:lnTo>
                  <a:pt x="1794026" y="0"/>
                </a:lnTo>
                <a:lnTo>
                  <a:pt x="1813258" y="7039"/>
                </a:lnTo>
                <a:cubicBezTo>
                  <a:pt x="2281718" y="205181"/>
                  <a:pt x="2610422" y="669044"/>
                  <a:pt x="2610422" y="1209680"/>
                </a:cubicBezTo>
                <a:cubicBezTo>
                  <a:pt x="2610422" y="1930528"/>
                  <a:pt x="2026059" y="2514891"/>
                  <a:pt x="1305211" y="2514891"/>
                </a:cubicBezTo>
                <a:cubicBezTo>
                  <a:pt x="584363" y="2514891"/>
                  <a:pt x="0" y="1930528"/>
                  <a:pt x="0" y="1209680"/>
                </a:cubicBezTo>
                <a:cubicBezTo>
                  <a:pt x="0" y="669044"/>
                  <a:pt x="328704" y="205181"/>
                  <a:pt x="797164" y="703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090992-8CD8-4312-AC7D-6ADA29687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03" y="3096039"/>
            <a:ext cx="3778413" cy="2888627"/>
          </a:xfrm>
        </p:spPr>
        <p:txBody>
          <a:bodyPr anchor="t">
            <a:normAutofit/>
          </a:bodyPr>
          <a:lstStyle/>
          <a:p>
            <a:pPr algn="just"/>
            <a:r>
              <a:rPr lang="ru-RU" sz="1800" b="0" i="0" dirty="0">
                <a:effectLst/>
                <a:latin typeface="Verdana" panose="020B0604030504040204" pitchFamily="34" charset="0"/>
              </a:rPr>
              <a:t>Премии им. Г.-Х. Андерсена лишь однажды удостоилась представительница СССР — в 1976 году ею наградили художника </a:t>
            </a:r>
            <a:r>
              <a:rPr lang="ru-RU" sz="1800" b="1" i="0" dirty="0">
                <a:effectLst/>
                <a:latin typeface="Verdana" panose="020B0604030504040204" pitchFamily="34" charset="0"/>
              </a:rPr>
              <a:t>Татьяну Алексеевну Маврину</a:t>
            </a:r>
            <a:r>
              <a:rPr lang="ru-RU" sz="1800" b="0" i="0" dirty="0">
                <a:effectLst/>
                <a:latin typeface="Verdana" panose="020B0604030504040204" pitchFamily="34" charset="0"/>
              </a:rPr>
              <a:t>. </a:t>
            </a:r>
            <a:endParaRPr lang="cs-CZ" sz="1800" dirty="0"/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83E7EC19-E68A-4319-8853-A016FF30E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r="14030" b="-2"/>
          <a:stretch/>
        </p:blipFill>
        <p:spPr bwMode="auto">
          <a:xfrm>
            <a:off x="4762110" y="1317279"/>
            <a:ext cx="3223073" cy="3223073"/>
          </a:xfrm>
          <a:custGeom>
            <a:avLst/>
            <a:gdLst/>
            <a:ahLst/>
            <a:cxnLst/>
            <a:rect l="l" t="t" r="r" b="b"/>
            <a:pathLst>
              <a:path w="2406316" h="2406316">
                <a:moveTo>
                  <a:pt x="1203158" y="0"/>
                </a:moveTo>
                <a:cubicBezTo>
                  <a:pt x="1867644" y="0"/>
                  <a:pt x="2406316" y="538672"/>
                  <a:pt x="2406316" y="1203158"/>
                </a:cubicBezTo>
                <a:cubicBezTo>
                  <a:pt x="2406316" y="1867644"/>
                  <a:pt x="1867644" y="2406316"/>
                  <a:pt x="1203158" y="2406316"/>
                </a:cubicBezTo>
                <a:cubicBezTo>
                  <a:pt x="538672" y="2406316"/>
                  <a:pt x="0" y="1867644"/>
                  <a:pt x="0" y="1203158"/>
                </a:cubicBezTo>
                <a:cubicBezTo>
                  <a:pt x="0" y="538672"/>
                  <a:pt x="538672" y="0"/>
                  <a:pt x="12031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Graphic 15">
            <a:extLst>
              <a:ext uri="{FF2B5EF4-FFF2-40B4-BE49-F238E27FC236}">
                <a16:creationId xmlns:a16="http://schemas.microsoft.com/office/drawing/2014/main" id="{B7DA268A-F88C-4936-8401-97C8C986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70117" y="29814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Graphic 16">
            <a:extLst>
              <a:ext uri="{FF2B5EF4-FFF2-40B4-BE49-F238E27FC236}">
                <a16:creationId xmlns:a16="http://schemas.microsoft.com/office/drawing/2014/main" id="{F66F957D-AE64-4187-90D7-B24F1CC27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39744" y="35447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id="{285F00D8-FD1B-43E4-8074-72E51EECA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 r="-2" b="21970"/>
          <a:stretch/>
        </p:blipFill>
        <p:spPr bwMode="auto">
          <a:xfrm>
            <a:off x="7518744" y="3976522"/>
            <a:ext cx="3319450" cy="2888626"/>
          </a:xfrm>
          <a:custGeom>
            <a:avLst/>
            <a:gdLst/>
            <a:ahLst/>
            <a:cxnLst/>
            <a:rect l="l" t="t" r="r" b="b"/>
            <a:pathLst>
              <a:path w="3402334" h="2960753">
                <a:moveTo>
                  <a:pt x="1701167" y="0"/>
                </a:moveTo>
                <a:cubicBezTo>
                  <a:pt x="2640695" y="0"/>
                  <a:pt x="3402334" y="761639"/>
                  <a:pt x="3402334" y="1701167"/>
                </a:cubicBezTo>
                <a:cubicBezTo>
                  <a:pt x="3402334" y="2170931"/>
                  <a:pt x="3211924" y="2596223"/>
                  <a:pt x="2904074" y="2904074"/>
                </a:cubicBezTo>
                <a:lnTo>
                  <a:pt x="2841710" y="2960753"/>
                </a:lnTo>
                <a:lnTo>
                  <a:pt x="560624" y="2960753"/>
                </a:lnTo>
                <a:lnTo>
                  <a:pt x="498261" y="2904074"/>
                </a:lnTo>
                <a:cubicBezTo>
                  <a:pt x="190410" y="2596223"/>
                  <a:pt x="0" y="2170931"/>
                  <a:pt x="0" y="1701167"/>
                </a:cubicBezTo>
                <a:cubicBezTo>
                  <a:pt x="0" y="761639"/>
                  <a:pt x="761639" y="0"/>
                  <a:pt x="170116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988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9747" y="1316552"/>
            <a:ext cx="171515" cy="171514"/>
          </a:xfrm>
          <a:custGeom>
            <a:avLst/>
            <a:gdLst>
              <a:gd name="connsiteX0" fmla="*/ 159874 w 171515"/>
              <a:gd name="connsiteY0" fmla="*/ 74116 h 171514"/>
              <a:gd name="connsiteX1" fmla="*/ 97399 w 171515"/>
              <a:gd name="connsiteY1" fmla="*/ 74116 h 171514"/>
              <a:gd name="connsiteX2" fmla="*/ 97399 w 171515"/>
              <a:gd name="connsiteY2" fmla="*/ 11641 h 171514"/>
              <a:gd name="connsiteX3" fmla="*/ 85758 w 171515"/>
              <a:gd name="connsiteY3" fmla="*/ 0 h 171514"/>
              <a:gd name="connsiteX4" fmla="*/ 74116 w 171515"/>
              <a:gd name="connsiteY4" fmla="*/ 11641 h 171514"/>
              <a:gd name="connsiteX5" fmla="*/ 74116 w 171515"/>
              <a:gd name="connsiteY5" fmla="*/ 74116 h 171514"/>
              <a:gd name="connsiteX6" fmla="*/ 11641 w 171515"/>
              <a:gd name="connsiteY6" fmla="*/ 74116 h 171514"/>
              <a:gd name="connsiteX7" fmla="*/ 0 w 171515"/>
              <a:gd name="connsiteY7" fmla="*/ 85757 h 171514"/>
              <a:gd name="connsiteX8" fmla="*/ 11641 w 171515"/>
              <a:gd name="connsiteY8" fmla="*/ 97398 h 171514"/>
              <a:gd name="connsiteX9" fmla="*/ 74116 w 171515"/>
              <a:gd name="connsiteY9" fmla="*/ 97398 h 171514"/>
              <a:gd name="connsiteX10" fmla="*/ 74116 w 171515"/>
              <a:gd name="connsiteY10" fmla="*/ 159873 h 171514"/>
              <a:gd name="connsiteX11" fmla="*/ 85758 w 171515"/>
              <a:gd name="connsiteY11" fmla="*/ 171514 h 171514"/>
              <a:gd name="connsiteX12" fmla="*/ 97399 w 171515"/>
              <a:gd name="connsiteY12" fmla="*/ 159873 h 171514"/>
              <a:gd name="connsiteX13" fmla="*/ 97399 w 171515"/>
              <a:gd name="connsiteY13" fmla="*/ 97398 h 171514"/>
              <a:gd name="connsiteX14" fmla="*/ 159874 w 171515"/>
              <a:gd name="connsiteY14" fmla="*/ 97398 h 171514"/>
              <a:gd name="connsiteX15" fmla="*/ 171515 w 171515"/>
              <a:gd name="connsiteY15" fmla="*/ 85757 h 171514"/>
              <a:gd name="connsiteX16" fmla="*/ 159874 w 171515"/>
              <a:gd name="connsiteY16" fmla="*/ 74116 h 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4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7"/>
                </a:cubicBezTo>
                <a:cubicBezTo>
                  <a:pt x="0" y="92186"/>
                  <a:pt x="5212" y="97398"/>
                  <a:pt x="11641" y="97398"/>
                </a:cubicBezTo>
                <a:lnTo>
                  <a:pt x="74116" y="97398"/>
                </a:lnTo>
                <a:lnTo>
                  <a:pt x="74116" y="159873"/>
                </a:lnTo>
                <a:cubicBezTo>
                  <a:pt x="74116" y="166302"/>
                  <a:pt x="79328" y="171514"/>
                  <a:pt x="85758" y="171514"/>
                </a:cubicBezTo>
                <a:cubicBezTo>
                  <a:pt x="92187" y="171514"/>
                  <a:pt x="97399" y="166302"/>
                  <a:pt x="97399" y="159873"/>
                </a:cubicBezTo>
                <a:lnTo>
                  <a:pt x="97399" y="97398"/>
                </a:lnTo>
                <a:lnTo>
                  <a:pt x="159874" y="97398"/>
                </a:lnTo>
                <a:cubicBezTo>
                  <a:pt x="166303" y="97398"/>
                  <a:pt x="171515" y="92186"/>
                  <a:pt x="171515" y="85757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4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81701B-0359-42BD-A50B-DF8D31126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30" y="1085778"/>
            <a:ext cx="4687175" cy="2204508"/>
          </a:xfrm>
        </p:spPr>
        <p:txBody>
          <a:bodyPr anchor="t">
            <a:normAutofit/>
          </a:bodyPr>
          <a:lstStyle/>
          <a:p>
            <a:pPr algn="just"/>
            <a:r>
              <a:rPr lang="ru-RU" sz="1600" b="0" i="0" dirty="0">
                <a:effectLst/>
                <a:latin typeface="Verdana" panose="020B0604030504040204" pitchFamily="34" charset="0"/>
              </a:rPr>
              <a:t>Спустя 42 года в 2018 году золотая медаль им. Г.-Х. Андерсена тоже вручена российскому </a:t>
            </a:r>
            <a:r>
              <a:rPr lang="ru-RU" sz="1600" b="1" i="0" dirty="0">
                <a:effectLst/>
                <a:latin typeface="Verdana" panose="020B0604030504040204" pitchFamily="34" charset="0"/>
              </a:rPr>
              <a:t>Игорю Олейникову</a:t>
            </a:r>
            <a:r>
              <a:rPr lang="ru-RU" sz="1600" b="0" i="0" dirty="0">
                <a:effectLst/>
                <a:latin typeface="Verdana" panose="020B0604030504040204" pitchFamily="34" charset="0"/>
              </a:rPr>
              <a:t>, тоже в номинации «художник-иллюстратор» — за выдающиеся заслуги и вклад в мировую литературу для детей и юношества.</a:t>
            </a:r>
            <a:endParaRPr lang="cs-CZ" sz="1600" b="0" i="0" dirty="0">
              <a:effectLst/>
              <a:latin typeface="Verdana" panose="020B0604030504040204" pitchFamily="34" charset="0"/>
            </a:endParaRPr>
          </a:p>
          <a:p>
            <a:endParaRPr lang="cs-CZ" sz="1600" dirty="0"/>
          </a:p>
        </p:txBody>
      </p:sp>
      <p:pic>
        <p:nvPicPr>
          <p:cNvPr id="12290" name="Picture 2" descr="Obsah obrázku tráva, jídlo, vsedě, malé&#10;&#10;Popis byl vytvořen automaticky">
            <a:extLst>
              <a:ext uri="{FF2B5EF4-FFF2-40B4-BE49-F238E27FC236}">
                <a16:creationId xmlns:a16="http://schemas.microsoft.com/office/drawing/2014/main" id="{A312FEC3-F18F-4C30-AD7C-C62431B87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r="27085" b="-1"/>
          <a:stretch/>
        </p:blipFill>
        <p:spPr bwMode="auto">
          <a:xfrm>
            <a:off x="8072284" y="711375"/>
            <a:ext cx="4129546" cy="5636591"/>
          </a:xfrm>
          <a:custGeom>
            <a:avLst/>
            <a:gdLst/>
            <a:ahLst/>
            <a:cxnLst/>
            <a:rect l="l" t="t" r="r" b="b"/>
            <a:pathLst>
              <a:path w="3053110" h="4167318">
                <a:moveTo>
                  <a:pt x="2083659" y="0"/>
                </a:moveTo>
                <a:cubicBezTo>
                  <a:pt x="2371352" y="0"/>
                  <a:pt x="2645428" y="58305"/>
                  <a:pt x="2894714" y="163744"/>
                </a:cubicBezTo>
                <a:lnTo>
                  <a:pt x="3053110" y="240048"/>
                </a:lnTo>
                <a:lnTo>
                  <a:pt x="3053110" y="3927271"/>
                </a:lnTo>
                <a:lnTo>
                  <a:pt x="2894714" y="4003574"/>
                </a:lnTo>
                <a:cubicBezTo>
                  <a:pt x="2645428" y="4109013"/>
                  <a:pt x="2371352" y="4167318"/>
                  <a:pt x="2083659" y="4167318"/>
                </a:cubicBezTo>
                <a:cubicBezTo>
                  <a:pt x="932885" y="4167318"/>
                  <a:pt x="0" y="3234433"/>
                  <a:pt x="0" y="2083659"/>
                </a:cubicBezTo>
                <a:cubicBezTo>
                  <a:pt x="0" y="932885"/>
                  <a:pt x="932885" y="0"/>
                  <a:pt x="208365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Obsah obrázku exteriér, tráva, vsedě, malé&#10;&#10;Popis byl vytvořen automaticky">
            <a:extLst>
              <a:ext uri="{FF2B5EF4-FFF2-40B4-BE49-F238E27FC236}">
                <a16:creationId xmlns:a16="http://schemas.microsoft.com/office/drawing/2014/main" id="{14CDADE6-686C-4833-88A0-AF9C965C4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2" r="7" b="8430"/>
          <a:stretch/>
        </p:blipFill>
        <p:spPr bwMode="auto">
          <a:xfrm>
            <a:off x="5135993" y="-28445"/>
            <a:ext cx="3716694" cy="2454404"/>
          </a:xfrm>
          <a:custGeom>
            <a:avLst/>
            <a:gdLst/>
            <a:ahLst/>
            <a:cxnLst/>
            <a:rect l="l" t="t" r="r" b="b"/>
            <a:pathLst>
              <a:path w="2381544" h="1572707">
                <a:moveTo>
                  <a:pt x="63723" y="0"/>
                </a:moveTo>
                <a:lnTo>
                  <a:pt x="2317821" y="0"/>
                </a:lnTo>
                <a:lnTo>
                  <a:pt x="2328009" y="27836"/>
                </a:lnTo>
                <a:cubicBezTo>
                  <a:pt x="2362801" y="139696"/>
                  <a:pt x="2381544" y="258627"/>
                  <a:pt x="2381544" y="381935"/>
                </a:cubicBezTo>
                <a:cubicBezTo>
                  <a:pt x="2381544" y="1039581"/>
                  <a:pt x="1848418" y="1572707"/>
                  <a:pt x="1190772" y="1572707"/>
                </a:cubicBezTo>
                <a:cubicBezTo>
                  <a:pt x="533127" y="1572707"/>
                  <a:pt x="0" y="1039581"/>
                  <a:pt x="0" y="381935"/>
                </a:cubicBezTo>
                <a:cubicBezTo>
                  <a:pt x="0" y="258627"/>
                  <a:pt x="18743" y="139696"/>
                  <a:pt x="53535" y="278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8071" y="2105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4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294" name="Picture 6" descr="Obsah obrázku zrcadlo, stůl, muž, střih&#10;&#10;Popis byl vytvořen automaticky">
            <a:extLst>
              <a:ext uri="{FF2B5EF4-FFF2-40B4-BE49-F238E27FC236}">
                <a16:creationId xmlns:a16="http://schemas.microsoft.com/office/drawing/2014/main" id="{CDBDF385-6F31-48EA-B5F4-603C71AA1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r="19374"/>
          <a:stretch/>
        </p:blipFill>
        <p:spPr bwMode="auto">
          <a:xfrm>
            <a:off x="1055677" y="2906776"/>
            <a:ext cx="3156880" cy="3156880"/>
          </a:xfrm>
          <a:custGeom>
            <a:avLst/>
            <a:gdLst/>
            <a:ahLst/>
            <a:cxnLst/>
            <a:rect l="l" t="t" r="r" b="b"/>
            <a:pathLst>
              <a:path w="2927682" h="2927682">
                <a:moveTo>
                  <a:pt x="1463841" y="0"/>
                </a:moveTo>
                <a:cubicBezTo>
                  <a:pt x="2272298" y="0"/>
                  <a:pt x="2927682" y="655384"/>
                  <a:pt x="2927682" y="1463841"/>
                </a:cubicBezTo>
                <a:cubicBezTo>
                  <a:pt x="2927682" y="2272298"/>
                  <a:pt x="2272298" y="2927682"/>
                  <a:pt x="1463841" y="2927682"/>
                </a:cubicBezTo>
                <a:cubicBezTo>
                  <a:pt x="655384" y="2927682"/>
                  <a:pt x="0" y="2272298"/>
                  <a:pt x="0" y="1463841"/>
                </a:cubicBezTo>
                <a:cubicBezTo>
                  <a:pt x="0" y="655384"/>
                  <a:pt x="655384" y="0"/>
                  <a:pt x="146384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59E3C29E-6715-49EE-8DD4-A0C54E8D0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2" r="-4" b="10159"/>
          <a:stretch/>
        </p:blipFill>
        <p:spPr bwMode="auto">
          <a:xfrm>
            <a:off x="4222387" y="3641420"/>
            <a:ext cx="4246264" cy="3207702"/>
          </a:xfrm>
          <a:custGeom>
            <a:avLst/>
            <a:gdLst/>
            <a:ahLst/>
            <a:cxnLst/>
            <a:rect l="l" t="t" r="r" b="b"/>
            <a:pathLst>
              <a:path w="3419243" h="2582956">
                <a:moveTo>
                  <a:pt x="1709622" y="0"/>
                </a:moveTo>
                <a:cubicBezTo>
                  <a:pt x="2653819" y="0"/>
                  <a:pt x="3419243" y="765424"/>
                  <a:pt x="3419243" y="1709622"/>
                </a:cubicBezTo>
                <a:cubicBezTo>
                  <a:pt x="3419243" y="2004683"/>
                  <a:pt x="3344495" y="2282287"/>
                  <a:pt x="3212901" y="2524529"/>
                </a:cubicBezTo>
                <a:lnTo>
                  <a:pt x="3177405" y="2582956"/>
                </a:lnTo>
                <a:lnTo>
                  <a:pt x="241838" y="2582956"/>
                </a:lnTo>
                <a:lnTo>
                  <a:pt x="206343" y="2524529"/>
                </a:lnTo>
                <a:cubicBezTo>
                  <a:pt x="74749" y="2282287"/>
                  <a:pt x="0" y="2004683"/>
                  <a:pt x="0" y="1709622"/>
                </a:cubicBezTo>
                <a:cubicBezTo>
                  <a:pt x="0" y="765424"/>
                  <a:pt x="765424" y="0"/>
                  <a:pt x="170962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427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CDBF2F9D-983F-4E90-827D-5A23216DE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7F10D0-58D1-4133-86C4-D26D51E7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504" y="198106"/>
            <a:ext cx="6852266" cy="1496026"/>
          </a:xfrm>
        </p:spPr>
        <p:txBody>
          <a:bodyPr anchor="b">
            <a:normAutofit/>
          </a:bodyPr>
          <a:lstStyle/>
          <a:p>
            <a:r>
              <a:rPr lang="ru-RU" sz="5100" b="0" i="0" dirty="0">
                <a:effectLst/>
                <a:latin typeface="Verdana" panose="020B0604030504040204" pitchFamily="34" charset="0"/>
              </a:rPr>
              <a:t>Чешские лауреаты премии </a:t>
            </a:r>
          </a:p>
        </p:txBody>
      </p:sp>
      <p:pic>
        <p:nvPicPr>
          <p:cNvPr id="1026" name="Picture 2" descr="Иллюстратор Jiri Trnka (Иржи Трнка) (111 работ) | Искусство, Иллюстратор,  Иллюстрации">
            <a:extLst>
              <a:ext uri="{FF2B5EF4-FFF2-40B4-BE49-F238E27FC236}">
                <a16:creationId xmlns:a16="http://schemas.microsoft.com/office/drawing/2014/main" id="{2C55581C-34EC-462E-9110-21F22667E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57" b="7"/>
          <a:stretch/>
        </p:blipFill>
        <p:spPr bwMode="auto">
          <a:xfrm>
            <a:off x="4" y="259341"/>
            <a:ext cx="1900721" cy="2467434"/>
          </a:xfrm>
          <a:custGeom>
            <a:avLst/>
            <a:gdLst/>
            <a:ahLst/>
            <a:cxnLst/>
            <a:rect l="l" t="t" r="r" b="b"/>
            <a:pathLst>
              <a:path w="1900721" h="2467434">
                <a:moveTo>
                  <a:pt x="667004" y="0"/>
                </a:moveTo>
                <a:cubicBezTo>
                  <a:pt x="1348368" y="0"/>
                  <a:pt x="1900721" y="552354"/>
                  <a:pt x="1900721" y="1233717"/>
                </a:cubicBezTo>
                <a:cubicBezTo>
                  <a:pt x="1900721" y="1915081"/>
                  <a:pt x="1348368" y="2467434"/>
                  <a:pt x="667004" y="2467434"/>
                </a:cubicBezTo>
                <a:cubicBezTo>
                  <a:pt x="454078" y="2467434"/>
                  <a:pt x="253751" y="2413493"/>
                  <a:pt x="78941" y="2318531"/>
                </a:cubicBezTo>
                <a:lnTo>
                  <a:pt x="0" y="2270573"/>
                </a:lnTo>
                <a:lnTo>
                  <a:pt x="0" y="196861"/>
                </a:lnTo>
                <a:lnTo>
                  <a:pt x="78941" y="148903"/>
                </a:lnTo>
                <a:cubicBezTo>
                  <a:pt x="253751" y="53941"/>
                  <a:pt x="454078" y="0"/>
                  <a:pt x="6670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8921" y="36518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4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90BA4AA-4CC5-47E0-BD9A-997F42826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56" r="16200" b="-2"/>
          <a:stretch/>
        </p:blipFill>
        <p:spPr>
          <a:xfrm>
            <a:off x="-3" y="3175552"/>
            <a:ext cx="3860850" cy="3682448"/>
          </a:xfrm>
          <a:custGeom>
            <a:avLst/>
            <a:gdLst/>
            <a:ahLst/>
            <a:cxnLst/>
            <a:rect l="l" t="t" r="r" b="b"/>
            <a:pathLst>
              <a:path w="3860850" h="3682448">
                <a:moveTo>
                  <a:pt x="1501453" y="0"/>
                </a:moveTo>
                <a:cubicBezTo>
                  <a:pt x="2804513" y="0"/>
                  <a:pt x="3860850" y="1056337"/>
                  <a:pt x="3860850" y="2359397"/>
                </a:cubicBezTo>
                <a:cubicBezTo>
                  <a:pt x="3860850" y="2848045"/>
                  <a:pt x="3712303" y="3301997"/>
                  <a:pt x="3457902" y="3678559"/>
                </a:cubicBezTo>
                <a:lnTo>
                  <a:pt x="3454994" y="3682448"/>
                </a:lnTo>
                <a:lnTo>
                  <a:pt x="0" y="3682448"/>
                </a:lnTo>
                <a:lnTo>
                  <a:pt x="0" y="539369"/>
                </a:lnTo>
                <a:lnTo>
                  <a:pt x="657" y="538771"/>
                </a:lnTo>
                <a:cubicBezTo>
                  <a:pt x="408500" y="202190"/>
                  <a:pt x="931365" y="0"/>
                  <a:pt x="1501453" y="0"/>
                </a:cubicBezTo>
                <a:close/>
              </a:path>
            </a:pathLst>
          </a:custGeom>
        </p:spPr>
      </p:pic>
      <p:pic>
        <p:nvPicPr>
          <p:cNvPr id="7" name="Picture 4" descr="Гурвинек Иржи Трнка 1963г» на интернет-аукционе Мешок">
            <a:extLst>
              <a:ext uri="{FF2B5EF4-FFF2-40B4-BE49-F238E27FC236}">
                <a16:creationId xmlns:a16="http://schemas.microsoft.com/office/drawing/2014/main" id="{AF6CFD9E-4C18-4135-A035-4E698C6FF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9" r="2" b="2"/>
          <a:stretch/>
        </p:blipFill>
        <p:spPr bwMode="auto">
          <a:xfrm>
            <a:off x="2356226" y="660794"/>
            <a:ext cx="2968902" cy="2968902"/>
          </a:xfrm>
          <a:custGeom>
            <a:avLst/>
            <a:gdLst/>
            <a:ahLst/>
            <a:cxnLst/>
            <a:rect l="l" t="t" r="r" b="b"/>
            <a:pathLst>
              <a:path w="2257760" h="2257760">
                <a:moveTo>
                  <a:pt x="1128880" y="0"/>
                </a:moveTo>
                <a:cubicBezTo>
                  <a:pt x="1752343" y="0"/>
                  <a:pt x="2257760" y="505417"/>
                  <a:pt x="2257760" y="1128880"/>
                </a:cubicBezTo>
                <a:cubicBezTo>
                  <a:pt x="2257760" y="1752343"/>
                  <a:pt x="1752343" y="2257760"/>
                  <a:pt x="1128880" y="2257760"/>
                </a:cubicBezTo>
                <a:cubicBezTo>
                  <a:pt x="505417" y="2257760"/>
                  <a:pt x="0" y="1752343"/>
                  <a:pt x="0" y="1128880"/>
                </a:cubicBezTo>
                <a:cubicBezTo>
                  <a:pt x="0" y="505417"/>
                  <a:pt x="505417" y="0"/>
                  <a:pt x="11288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9443" y="748543"/>
            <a:ext cx="171514" cy="171515"/>
          </a:xfrm>
          <a:custGeom>
            <a:avLst/>
            <a:gdLst>
              <a:gd name="connsiteX0" fmla="*/ 159873 w 171514"/>
              <a:gd name="connsiteY0" fmla="*/ 74116 h 171515"/>
              <a:gd name="connsiteX1" fmla="*/ 97398 w 171514"/>
              <a:gd name="connsiteY1" fmla="*/ 74116 h 171515"/>
              <a:gd name="connsiteX2" fmla="*/ 97398 w 171514"/>
              <a:gd name="connsiteY2" fmla="*/ 11641 h 171515"/>
              <a:gd name="connsiteX3" fmla="*/ 85757 w 171514"/>
              <a:gd name="connsiteY3" fmla="*/ 0 h 171515"/>
              <a:gd name="connsiteX4" fmla="*/ 74116 w 171514"/>
              <a:gd name="connsiteY4" fmla="*/ 11641 h 171515"/>
              <a:gd name="connsiteX5" fmla="*/ 74116 w 171514"/>
              <a:gd name="connsiteY5" fmla="*/ 74116 h 171515"/>
              <a:gd name="connsiteX6" fmla="*/ 11641 w 171514"/>
              <a:gd name="connsiteY6" fmla="*/ 74116 h 171515"/>
              <a:gd name="connsiteX7" fmla="*/ 0 w 171514"/>
              <a:gd name="connsiteY7" fmla="*/ 85758 h 171515"/>
              <a:gd name="connsiteX8" fmla="*/ 11641 w 171514"/>
              <a:gd name="connsiteY8" fmla="*/ 97399 h 171515"/>
              <a:gd name="connsiteX9" fmla="*/ 74116 w 171514"/>
              <a:gd name="connsiteY9" fmla="*/ 97399 h 171515"/>
              <a:gd name="connsiteX10" fmla="*/ 74116 w 171514"/>
              <a:gd name="connsiteY10" fmla="*/ 159874 h 171515"/>
              <a:gd name="connsiteX11" fmla="*/ 85757 w 171514"/>
              <a:gd name="connsiteY11" fmla="*/ 171515 h 171515"/>
              <a:gd name="connsiteX12" fmla="*/ 97398 w 171514"/>
              <a:gd name="connsiteY12" fmla="*/ 159874 h 171515"/>
              <a:gd name="connsiteX13" fmla="*/ 97398 w 171514"/>
              <a:gd name="connsiteY13" fmla="*/ 97399 h 171515"/>
              <a:gd name="connsiteX14" fmla="*/ 159873 w 171514"/>
              <a:gd name="connsiteY14" fmla="*/ 97399 h 171515"/>
              <a:gd name="connsiteX15" fmla="*/ 171514 w 171514"/>
              <a:gd name="connsiteY15" fmla="*/ 85758 h 171515"/>
              <a:gd name="connsiteX16" fmla="*/ 159873 w 171514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4" h="171515">
                <a:moveTo>
                  <a:pt x="159873" y="74116"/>
                </a:moveTo>
                <a:lnTo>
                  <a:pt x="97398" y="74116"/>
                </a:lnTo>
                <a:lnTo>
                  <a:pt x="97398" y="11641"/>
                </a:lnTo>
                <a:cubicBezTo>
                  <a:pt x="97398" y="5212"/>
                  <a:pt x="92186" y="0"/>
                  <a:pt x="85757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7" y="171515"/>
                </a:cubicBezTo>
                <a:cubicBezTo>
                  <a:pt x="92186" y="171515"/>
                  <a:pt x="97398" y="166303"/>
                  <a:pt x="97398" y="159874"/>
                </a:cubicBezTo>
                <a:lnTo>
                  <a:pt x="97398" y="97399"/>
                </a:lnTo>
                <a:lnTo>
                  <a:pt x="159873" y="97399"/>
                </a:lnTo>
                <a:cubicBezTo>
                  <a:pt x="166302" y="97399"/>
                  <a:pt x="171514" y="92187"/>
                  <a:pt x="171514" y="85758"/>
                </a:cubicBezTo>
                <a:cubicBezTo>
                  <a:pt x="171514" y="79328"/>
                  <a:pt x="166302" y="74116"/>
                  <a:pt x="159873" y="74116"/>
                </a:cubicBezTo>
                <a:close/>
              </a:path>
            </a:pathLst>
          </a:custGeom>
          <a:solidFill>
            <a:schemeClr val="accent4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519652-5EC4-49CF-AA15-B12CA647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690" y="1725427"/>
            <a:ext cx="5366041" cy="777016"/>
          </a:xfrm>
        </p:spPr>
        <p:txBody>
          <a:bodyPr anchor="t">
            <a:normAutofit/>
          </a:bodyPr>
          <a:lstStyle/>
          <a:p>
            <a:r>
              <a:rPr lang="ru-RU" sz="1800" b="0" i="0" dirty="0">
                <a:effectLst/>
                <a:latin typeface="Verdana" panose="020B0604030504040204" pitchFamily="34" charset="0"/>
              </a:rPr>
              <a:t>В области:</a:t>
            </a:r>
            <a:r>
              <a:rPr lang="cs-CZ" sz="1800" b="0" i="0" dirty="0">
                <a:effectLst/>
                <a:latin typeface="Verdana" panose="020B0604030504040204" pitchFamily="34" charset="0"/>
              </a:rPr>
              <a:t> </a:t>
            </a:r>
            <a:r>
              <a:rPr lang="ru-RU" sz="1800" b="0" i="0" dirty="0">
                <a:effectLst/>
                <a:latin typeface="Verdana" panose="020B0604030504040204" pitchFamily="34" charset="0"/>
              </a:rPr>
              <a:t>Художник-иллюстратор детской книги</a:t>
            </a:r>
            <a:endParaRPr lang="cs-CZ" sz="1800" b="0" i="0" dirty="0">
              <a:effectLst/>
              <a:latin typeface="Verdana" panose="020B0604030504040204" pitchFamily="34" charset="0"/>
            </a:endParaRPr>
          </a:p>
        </p:txBody>
      </p:sp>
      <p:sp>
        <p:nvSpPr>
          <p:cNvPr id="14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2074" y="421171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4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68377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BD965DB2-3080-4148-8DB2-E7E901B5AEE6}"/>
              </a:ext>
            </a:extLst>
          </p:cNvPr>
          <p:cNvSpPr txBox="1"/>
          <p:nvPr/>
        </p:nvSpPr>
        <p:spPr>
          <a:xfrm>
            <a:off x="5325128" y="2431102"/>
            <a:ext cx="6096000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ru-RU" b="1" dirty="0"/>
              <a:t>(1968) Иржи </a:t>
            </a:r>
            <a:r>
              <a:rPr lang="ru-RU" b="1" dirty="0" err="1"/>
              <a:t>Трнка</a:t>
            </a:r>
            <a:r>
              <a:rPr lang="ru-RU" b="1" dirty="0"/>
              <a:t> </a:t>
            </a:r>
            <a:endParaRPr lang="cs-CZ" b="1" dirty="0"/>
          </a:p>
          <a:p>
            <a:pPr marL="0" indent="0" algn="just">
              <a:spcAft>
                <a:spcPts val="600"/>
              </a:spcAft>
              <a:buNone/>
            </a:pPr>
            <a:r>
              <a:rPr lang="ru-RU" dirty="0"/>
              <a:t>Чешский художник, книжный иллюстратор, сценарист и режиссёр-мультипликатор. Тонкий знаток и мастер кукольного фильма, выступавший также как скульптор, график и сценарист – всех талантов мастера не перечислить. Многие работы переведены уже в цифровой формат, а созданные руками легендарного мастера куклы, в том числе герои «Бравого солдата Швейка», «Сна в летнюю ночь», «</a:t>
            </a:r>
            <a:r>
              <a:rPr lang="ru-RU" dirty="0" err="1"/>
              <a:t>Старoчешских</a:t>
            </a:r>
            <a:r>
              <a:rPr lang="ru-RU" dirty="0"/>
              <a:t> преданий», олицетворяющей тоталитарный режим «Руки» или, например, </a:t>
            </a:r>
            <a:r>
              <a:rPr lang="ru-RU" dirty="0" err="1"/>
              <a:t>Кибербабушка</a:t>
            </a:r>
            <a:r>
              <a:rPr lang="ru-RU" dirty="0"/>
              <a:t>, вместе с историческими публикациями, ретушированными иллюстрациями и фотографиями экспонируются на разных выставках. И, главное, живут в сознании многих поколений кинозрителей, как и герои им иллюстрированных книг в памяти благодарных читателей.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5623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CDBF2F9D-983F-4E90-827D-5A23216DE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Květa Pacovská: Pokud jste autoři, nevzdávejte to! - Czech illustrators">
            <a:extLst>
              <a:ext uri="{FF2B5EF4-FFF2-40B4-BE49-F238E27FC236}">
                <a16:creationId xmlns:a16="http://schemas.microsoft.com/office/drawing/2014/main" id="{122586A9-8C41-4D8D-9A74-449986A1B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31449" b="-1"/>
          <a:stretch/>
        </p:blipFill>
        <p:spPr bwMode="auto">
          <a:xfrm>
            <a:off x="4" y="259340"/>
            <a:ext cx="2172925" cy="2820797"/>
          </a:xfrm>
          <a:custGeom>
            <a:avLst/>
            <a:gdLst/>
            <a:ahLst/>
            <a:cxnLst/>
            <a:rect l="l" t="t" r="r" b="b"/>
            <a:pathLst>
              <a:path w="1900721" h="2467434">
                <a:moveTo>
                  <a:pt x="667004" y="0"/>
                </a:moveTo>
                <a:cubicBezTo>
                  <a:pt x="1348368" y="0"/>
                  <a:pt x="1900721" y="552354"/>
                  <a:pt x="1900721" y="1233717"/>
                </a:cubicBezTo>
                <a:cubicBezTo>
                  <a:pt x="1900721" y="1915081"/>
                  <a:pt x="1348368" y="2467434"/>
                  <a:pt x="667004" y="2467434"/>
                </a:cubicBezTo>
                <a:cubicBezTo>
                  <a:pt x="454078" y="2467434"/>
                  <a:pt x="253751" y="2413493"/>
                  <a:pt x="78941" y="2318531"/>
                </a:cubicBezTo>
                <a:lnTo>
                  <a:pt x="0" y="2270573"/>
                </a:lnTo>
                <a:lnTo>
                  <a:pt x="0" y="196861"/>
                </a:lnTo>
                <a:lnTo>
                  <a:pt x="78941" y="148903"/>
                </a:lnTo>
                <a:cubicBezTo>
                  <a:pt x="253751" y="53941"/>
                  <a:pt x="454078" y="0"/>
                  <a:pt x="6670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8921" y="36518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4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41E00533-945D-453F-AA9B-980B04B10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9"/>
          <a:stretch/>
        </p:blipFill>
        <p:spPr bwMode="auto">
          <a:xfrm>
            <a:off x="0" y="3166674"/>
            <a:ext cx="3860850" cy="3682448"/>
          </a:xfrm>
          <a:custGeom>
            <a:avLst/>
            <a:gdLst/>
            <a:ahLst/>
            <a:cxnLst/>
            <a:rect l="l" t="t" r="r" b="b"/>
            <a:pathLst>
              <a:path w="3860850" h="3682448">
                <a:moveTo>
                  <a:pt x="1501453" y="0"/>
                </a:moveTo>
                <a:cubicBezTo>
                  <a:pt x="2804513" y="0"/>
                  <a:pt x="3860850" y="1056337"/>
                  <a:pt x="3860850" y="2359397"/>
                </a:cubicBezTo>
                <a:cubicBezTo>
                  <a:pt x="3860850" y="2848045"/>
                  <a:pt x="3712303" y="3301997"/>
                  <a:pt x="3457902" y="3678559"/>
                </a:cubicBezTo>
                <a:lnTo>
                  <a:pt x="3454994" y="3682448"/>
                </a:lnTo>
                <a:lnTo>
                  <a:pt x="0" y="3682448"/>
                </a:lnTo>
                <a:lnTo>
                  <a:pt x="0" y="539369"/>
                </a:lnTo>
                <a:lnTo>
                  <a:pt x="657" y="538771"/>
                </a:lnTo>
                <a:cubicBezTo>
                  <a:pt x="408500" y="202190"/>
                  <a:pt x="931365" y="0"/>
                  <a:pt x="150145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lustrátorka Květa Pacovská. První dáma dětské fantazie">
            <a:extLst>
              <a:ext uri="{FF2B5EF4-FFF2-40B4-BE49-F238E27FC236}">
                <a16:creationId xmlns:a16="http://schemas.microsoft.com/office/drawing/2014/main" id="{8CA5E425-28FC-4CEC-BACE-225A9466B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0" r="2" b="2"/>
          <a:stretch/>
        </p:blipFill>
        <p:spPr bwMode="auto">
          <a:xfrm>
            <a:off x="2935272" y="259340"/>
            <a:ext cx="4135693" cy="4135693"/>
          </a:xfrm>
          <a:custGeom>
            <a:avLst/>
            <a:gdLst/>
            <a:ahLst/>
            <a:cxnLst/>
            <a:rect l="l" t="t" r="r" b="b"/>
            <a:pathLst>
              <a:path w="2257760" h="2257760">
                <a:moveTo>
                  <a:pt x="1128880" y="0"/>
                </a:moveTo>
                <a:cubicBezTo>
                  <a:pt x="1752343" y="0"/>
                  <a:pt x="2257760" y="505417"/>
                  <a:pt x="2257760" y="1128880"/>
                </a:cubicBezTo>
                <a:cubicBezTo>
                  <a:pt x="2257760" y="1752343"/>
                  <a:pt x="1752343" y="2257760"/>
                  <a:pt x="1128880" y="2257760"/>
                </a:cubicBezTo>
                <a:cubicBezTo>
                  <a:pt x="505417" y="2257760"/>
                  <a:pt x="0" y="1752343"/>
                  <a:pt x="0" y="1128880"/>
                </a:cubicBezTo>
                <a:cubicBezTo>
                  <a:pt x="0" y="505417"/>
                  <a:pt x="505417" y="0"/>
                  <a:pt x="11288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9443" y="748543"/>
            <a:ext cx="171514" cy="171515"/>
          </a:xfrm>
          <a:custGeom>
            <a:avLst/>
            <a:gdLst>
              <a:gd name="connsiteX0" fmla="*/ 159873 w 171514"/>
              <a:gd name="connsiteY0" fmla="*/ 74116 h 171515"/>
              <a:gd name="connsiteX1" fmla="*/ 97398 w 171514"/>
              <a:gd name="connsiteY1" fmla="*/ 74116 h 171515"/>
              <a:gd name="connsiteX2" fmla="*/ 97398 w 171514"/>
              <a:gd name="connsiteY2" fmla="*/ 11641 h 171515"/>
              <a:gd name="connsiteX3" fmla="*/ 85757 w 171514"/>
              <a:gd name="connsiteY3" fmla="*/ 0 h 171515"/>
              <a:gd name="connsiteX4" fmla="*/ 74116 w 171514"/>
              <a:gd name="connsiteY4" fmla="*/ 11641 h 171515"/>
              <a:gd name="connsiteX5" fmla="*/ 74116 w 171514"/>
              <a:gd name="connsiteY5" fmla="*/ 74116 h 171515"/>
              <a:gd name="connsiteX6" fmla="*/ 11641 w 171514"/>
              <a:gd name="connsiteY6" fmla="*/ 74116 h 171515"/>
              <a:gd name="connsiteX7" fmla="*/ 0 w 171514"/>
              <a:gd name="connsiteY7" fmla="*/ 85758 h 171515"/>
              <a:gd name="connsiteX8" fmla="*/ 11641 w 171514"/>
              <a:gd name="connsiteY8" fmla="*/ 97399 h 171515"/>
              <a:gd name="connsiteX9" fmla="*/ 74116 w 171514"/>
              <a:gd name="connsiteY9" fmla="*/ 97399 h 171515"/>
              <a:gd name="connsiteX10" fmla="*/ 74116 w 171514"/>
              <a:gd name="connsiteY10" fmla="*/ 159874 h 171515"/>
              <a:gd name="connsiteX11" fmla="*/ 85757 w 171514"/>
              <a:gd name="connsiteY11" fmla="*/ 171515 h 171515"/>
              <a:gd name="connsiteX12" fmla="*/ 97398 w 171514"/>
              <a:gd name="connsiteY12" fmla="*/ 159874 h 171515"/>
              <a:gd name="connsiteX13" fmla="*/ 97398 w 171514"/>
              <a:gd name="connsiteY13" fmla="*/ 97399 h 171515"/>
              <a:gd name="connsiteX14" fmla="*/ 159873 w 171514"/>
              <a:gd name="connsiteY14" fmla="*/ 97399 h 171515"/>
              <a:gd name="connsiteX15" fmla="*/ 171514 w 171514"/>
              <a:gd name="connsiteY15" fmla="*/ 85758 h 171515"/>
              <a:gd name="connsiteX16" fmla="*/ 159873 w 171514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4" h="171515">
                <a:moveTo>
                  <a:pt x="159873" y="74116"/>
                </a:moveTo>
                <a:lnTo>
                  <a:pt x="97398" y="74116"/>
                </a:lnTo>
                <a:lnTo>
                  <a:pt x="97398" y="11641"/>
                </a:lnTo>
                <a:cubicBezTo>
                  <a:pt x="97398" y="5212"/>
                  <a:pt x="92186" y="0"/>
                  <a:pt x="85757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7" y="171515"/>
                </a:cubicBezTo>
                <a:cubicBezTo>
                  <a:pt x="92186" y="171515"/>
                  <a:pt x="97398" y="166303"/>
                  <a:pt x="97398" y="159874"/>
                </a:cubicBezTo>
                <a:lnTo>
                  <a:pt x="97398" y="97399"/>
                </a:lnTo>
                <a:lnTo>
                  <a:pt x="159873" y="97399"/>
                </a:lnTo>
                <a:cubicBezTo>
                  <a:pt x="166302" y="97399"/>
                  <a:pt x="171514" y="92187"/>
                  <a:pt x="171514" y="85758"/>
                </a:cubicBezTo>
                <a:cubicBezTo>
                  <a:pt x="171514" y="79328"/>
                  <a:pt x="166302" y="74116"/>
                  <a:pt x="159873" y="74116"/>
                </a:cubicBezTo>
                <a:close/>
              </a:path>
            </a:pathLst>
          </a:custGeom>
          <a:solidFill>
            <a:schemeClr val="accent4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663EEA-575A-453B-A225-CA900FA58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242" y="3871374"/>
            <a:ext cx="4870544" cy="2809114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ru-RU" sz="1500" b="1" dirty="0"/>
              <a:t>(1992) </a:t>
            </a:r>
            <a:r>
              <a:rPr lang="ru-RU" sz="1500" b="1" dirty="0" err="1"/>
              <a:t>Квета</a:t>
            </a:r>
            <a:r>
              <a:rPr lang="ru-RU" sz="1500" b="1" dirty="0"/>
              <a:t> </a:t>
            </a:r>
            <a:r>
              <a:rPr lang="ru-RU" sz="1500" b="1" dirty="0" err="1"/>
              <a:t>Пацовска</a:t>
            </a:r>
            <a:endParaRPr lang="ru-RU" sz="1500" b="1" dirty="0"/>
          </a:p>
          <a:p>
            <a:pPr marL="0" indent="0" algn="just">
              <a:buNone/>
            </a:pPr>
            <a:r>
              <a:rPr lang="ru-RU" sz="1500" dirty="0"/>
              <a:t>Чешская художница и скульптор, иллюстратор книг детской прозы. Книжные иллюстрации вскоре сделали её имя всемирно известным. Работы художницы являются экспонатами многочисленных коллективных и персональных выставок в Чехии и за </a:t>
            </a:r>
            <a:r>
              <a:rPr lang="ru-RU" sz="1500" dirty="0" err="1"/>
              <a:t>рубежом.Лауреат</a:t>
            </a:r>
            <a:r>
              <a:rPr lang="ru-RU" sz="1500" dirty="0"/>
              <a:t> ряда важных международных наград, в частности премии Ганса Христиана Андерсена. В 1993 году художница также получила приз «Золотую букву» в номинации «Самая красивая в мире книга» за свою книгу «Бумажный рай», созданную как дань личности Курта </a:t>
            </a:r>
            <a:r>
              <a:rPr lang="ru-RU" sz="1500" dirty="0" err="1"/>
              <a:t>Швиттерса</a:t>
            </a:r>
            <a:r>
              <a:rPr lang="ru-RU" sz="1500" dirty="0"/>
              <a:t>.</a:t>
            </a:r>
            <a:endParaRPr lang="cs-CZ" sz="1500" dirty="0"/>
          </a:p>
        </p:txBody>
      </p:sp>
      <p:sp>
        <p:nvSpPr>
          <p:cNvPr id="83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2074" y="421171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4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68377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884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2" name="Rectangle 191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Petr Sís přilákal do DOX téměř 100 tisíc návštěvníků, jde o historický  rekord">
            <a:extLst>
              <a:ext uri="{FF2B5EF4-FFF2-40B4-BE49-F238E27FC236}">
                <a16:creationId xmlns:a16="http://schemas.microsoft.com/office/drawing/2014/main" id="{7C841A6E-6D5A-4D81-9213-637AB6C67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r="2798" b="-4"/>
          <a:stretch/>
        </p:blipFill>
        <p:spPr bwMode="auto">
          <a:xfrm>
            <a:off x="4481649" y="0"/>
            <a:ext cx="3459748" cy="3333135"/>
          </a:xfrm>
          <a:custGeom>
            <a:avLst/>
            <a:gdLst/>
            <a:ahLst/>
            <a:cxnLst/>
            <a:rect l="l" t="t" r="r" b="b"/>
            <a:pathLst>
              <a:path w="2610422" h="2514891">
                <a:moveTo>
                  <a:pt x="816396" y="0"/>
                </a:moveTo>
                <a:lnTo>
                  <a:pt x="1794026" y="0"/>
                </a:lnTo>
                <a:lnTo>
                  <a:pt x="1813258" y="7039"/>
                </a:lnTo>
                <a:cubicBezTo>
                  <a:pt x="2281718" y="205181"/>
                  <a:pt x="2610422" y="669044"/>
                  <a:pt x="2610422" y="1209680"/>
                </a:cubicBezTo>
                <a:cubicBezTo>
                  <a:pt x="2610422" y="1930528"/>
                  <a:pt x="2026059" y="2514891"/>
                  <a:pt x="1305211" y="2514891"/>
                </a:cubicBezTo>
                <a:cubicBezTo>
                  <a:pt x="584363" y="2514891"/>
                  <a:pt x="0" y="1930528"/>
                  <a:pt x="0" y="1209680"/>
                </a:cubicBezTo>
                <a:cubicBezTo>
                  <a:pt x="0" y="669044"/>
                  <a:pt x="328704" y="205181"/>
                  <a:pt x="797164" y="703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5A74C3-B7AF-4936-997B-D4876265B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43" y="2341131"/>
            <a:ext cx="4339080" cy="4069501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ru-RU" sz="1400" b="1" dirty="0"/>
              <a:t>(2012) Петр </a:t>
            </a:r>
            <a:r>
              <a:rPr lang="ru-RU" sz="1400" b="1" dirty="0" err="1"/>
              <a:t>Сис</a:t>
            </a:r>
            <a:r>
              <a:rPr lang="ru-RU" sz="1400" b="1" dirty="0"/>
              <a:t> </a:t>
            </a:r>
          </a:p>
          <a:p>
            <a:pPr marL="0" indent="0" algn="just">
              <a:buNone/>
            </a:pPr>
            <a:r>
              <a:rPr lang="ru-RU" sz="1400" dirty="0"/>
              <a:t>Писатель, иллюстратор, художник, график, режиссер-аниматор. Учился в Академии прикладных искусств в Праге и Королевском колледже искусств в Лондоне. Начал кинематографическую карьеру и получил главный приз за лучший анимационный короткометражный фильм на фестивале в Западном Берлине в 1980 году (мультфильм "Головы"). Следующие его работы были также высоко оценены на международных кинофестивалях. Петр </a:t>
            </a:r>
            <a:r>
              <a:rPr lang="ru-RU" sz="1400" dirty="0" err="1"/>
              <a:t>Сис</a:t>
            </a:r>
            <a:r>
              <a:rPr lang="ru-RU" sz="1400" dirty="0"/>
              <a:t> с начала 80 лет прошлого века живет в США. Болонья оценила его не впервые. В 2004 году он получил </a:t>
            </a:r>
            <a:r>
              <a:rPr lang="ru-RU" sz="1400" dirty="0" err="1"/>
              <a:t>галвную</a:t>
            </a:r>
            <a:r>
              <a:rPr lang="ru-RU" sz="1400" dirty="0"/>
              <a:t> премию в категории популярной научной литературы за публикацию «Дерево жизни» о Чарльзе Дарвине. Четыре года назад в той же категории победила его книга «Стена» - о том, как он рос за железным занавесом.</a:t>
            </a:r>
          </a:p>
          <a:p>
            <a:endParaRPr lang="cs-CZ" sz="1400" dirty="0"/>
          </a:p>
        </p:txBody>
      </p:sp>
      <p:pic>
        <p:nvPicPr>
          <p:cNvPr id="3078" name="Picture 6" descr="Hvězda Reflexu | Hvězdy Reflexu: Návrat domů výtvarníka a ilustrátora Petra  Síse | Reflex.cz">
            <a:extLst>
              <a:ext uri="{FF2B5EF4-FFF2-40B4-BE49-F238E27FC236}">
                <a16:creationId xmlns:a16="http://schemas.microsoft.com/office/drawing/2014/main" id="{54CEF6D1-CAFD-4630-AE5A-9402F334A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1" r="5497" b="-3"/>
          <a:stretch/>
        </p:blipFill>
        <p:spPr bwMode="auto">
          <a:xfrm>
            <a:off x="9099980" y="130221"/>
            <a:ext cx="2513933" cy="2513933"/>
          </a:xfrm>
          <a:custGeom>
            <a:avLst/>
            <a:gdLst/>
            <a:ahLst/>
            <a:cxnLst/>
            <a:rect l="l" t="t" r="r" b="b"/>
            <a:pathLst>
              <a:path w="2406316" h="2406316">
                <a:moveTo>
                  <a:pt x="1203158" y="0"/>
                </a:moveTo>
                <a:cubicBezTo>
                  <a:pt x="1867644" y="0"/>
                  <a:pt x="2406316" y="538672"/>
                  <a:pt x="2406316" y="1203158"/>
                </a:cubicBezTo>
                <a:cubicBezTo>
                  <a:pt x="2406316" y="1867644"/>
                  <a:pt x="1867644" y="2406316"/>
                  <a:pt x="1203158" y="2406316"/>
                </a:cubicBezTo>
                <a:cubicBezTo>
                  <a:pt x="538672" y="2406316"/>
                  <a:pt x="0" y="1867644"/>
                  <a:pt x="0" y="1203158"/>
                </a:cubicBezTo>
                <a:cubicBezTo>
                  <a:pt x="0" y="538672"/>
                  <a:pt x="538672" y="0"/>
                  <a:pt x="12031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3" name="Graphic 15">
            <a:extLst>
              <a:ext uri="{FF2B5EF4-FFF2-40B4-BE49-F238E27FC236}">
                <a16:creationId xmlns:a16="http://schemas.microsoft.com/office/drawing/2014/main" id="{B7DA268A-F88C-4936-8401-97C8C986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70117" y="29814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94" name="Graphic 16">
            <a:extLst>
              <a:ext uri="{FF2B5EF4-FFF2-40B4-BE49-F238E27FC236}">
                <a16:creationId xmlns:a16="http://schemas.microsoft.com/office/drawing/2014/main" id="{F66F957D-AE64-4187-90D7-B24F1CC27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39744" y="35447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080" name="Picture 8" descr="DOX – Petr Sís: O létání a jiných snech">
            <a:extLst>
              <a:ext uri="{FF2B5EF4-FFF2-40B4-BE49-F238E27FC236}">
                <a16:creationId xmlns:a16="http://schemas.microsoft.com/office/drawing/2014/main" id="{2E7D592A-859A-404B-B6AB-03935288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r="15102" b="4"/>
          <a:stretch/>
        </p:blipFill>
        <p:spPr bwMode="auto">
          <a:xfrm>
            <a:off x="6378028" y="2601067"/>
            <a:ext cx="4891833" cy="4256933"/>
          </a:xfrm>
          <a:custGeom>
            <a:avLst/>
            <a:gdLst/>
            <a:ahLst/>
            <a:cxnLst/>
            <a:rect l="l" t="t" r="r" b="b"/>
            <a:pathLst>
              <a:path w="3402334" h="2960753">
                <a:moveTo>
                  <a:pt x="1701167" y="0"/>
                </a:moveTo>
                <a:cubicBezTo>
                  <a:pt x="2640695" y="0"/>
                  <a:pt x="3402334" y="761639"/>
                  <a:pt x="3402334" y="1701167"/>
                </a:cubicBezTo>
                <a:cubicBezTo>
                  <a:pt x="3402334" y="2170931"/>
                  <a:pt x="3211924" y="2596223"/>
                  <a:pt x="2904074" y="2904074"/>
                </a:cubicBezTo>
                <a:lnTo>
                  <a:pt x="2841710" y="2960753"/>
                </a:lnTo>
                <a:lnTo>
                  <a:pt x="560624" y="2960753"/>
                </a:lnTo>
                <a:lnTo>
                  <a:pt x="498261" y="2904074"/>
                </a:lnTo>
                <a:cubicBezTo>
                  <a:pt x="190410" y="2596223"/>
                  <a:pt x="0" y="2170931"/>
                  <a:pt x="0" y="1701167"/>
                </a:cubicBezTo>
                <a:cubicBezTo>
                  <a:pt x="0" y="761639"/>
                  <a:pt x="761639" y="0"/>
                  <a:pt x="170116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95" name="Straight Connector 19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97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Graphic 15">
            <a:extLst>
              <a:ext uri="{FF2B5EF4-FFF2-40B4-BE49-F238E27FC236}">
                <a16:creationId xmlns:a16="http://schemas.microsoft.com/office/drawing/2014/main" id="{B7DA268A-F88C-4936-8401-97C8C986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7200" y="155435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Graphic 16">
            <a:extLst>
              <a:ext uri="{FF2B5EF4-FFF2-40B4-BE49-F238E27FC236}">
                <a16:creationId xmlns:a16="http://schemas.microsoft.com/office/drawing/2014/main" id="{F66F957D-AE64-4187-90D7-B24F1CC27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6336" y="2619403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1A0EDF-C6D3-4FC6-BE60-03235EE9B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1" y="923261"/>
            <a:ext cx="5908007" cy="288862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800" u="sng" dirty="0"/>
              <a:t>В области: Автор детской книги</a:t>
            </a:r>
          </a:p>
          <a:p>
            <a:endParaRPr lang="cs-CZ" sz="1800" dirty="0"/>
          </a:p>
        </p:txBody>
      </p:sp>
      <p:sp>
        <p:nvSpPr>
          <p:cNvPr id="77" name="Graphic 14">
            <a:extLst>
              <a:ext uri="{FF2B5EF4-FFF2-40B4-BE49-F238E27FC236}">
                <a16:creationId xmlns:a16="http://schemas.microsoft.com/office/drawing/2014/main" id="{2E48EAB8-CD1C-4BF5-A92C-BA11919E6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288" y="314360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0784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EBC6AC64-7C61-4954-A807-7FC240556F5F}"/>
              </a:ext>
            </a:extLst>
          </p:cNvPr>
          <p:cNvSpPr txBox="1"/>
          <p:nvPr/>
        </p:nvSpPr>
        <p:spPr>
          <a:xfrm>
            <a:off x="838200" y="1308261"/>
            <a:ext cx="6097554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cs-CZ" b="1" dirty="0"/>
              <a:t>(1980) </a:t>
            </a:r>
            <a:r>
              <a:rPr lang="ru-RU" b="1" dirty="0"/>
              <a:t>Богумил Ржига</a:t>
            </a:r>
            <a:endParaRPr lang="cs-CZ" b="1" dirty="0"/>
          </a:p>
          <a:p>
            <a:pPr marL="0" indent="0" algn="just">
              <a:spcAft>
                <a:spcPts val="600"/>
              </a:spcAft>
              <a:buNone/>
            </a:pPr>
            <a:r>
              <a:rPr lang="ru-RU" dirty="0"/>
              <a:t>Чешский детский писатель и сценарист. В течение нескольких лет он работал секретарем Союза Чешских Писателей, а в 1956 году возглавил SNDK — крупнейшее детское Государственное издательство, которое позднее получило название «Альбатрос». Ржига основал журнал о детской литературе «Златы май», возглавлял «Общество друзей детской книги». Именно он выступил с инициативой создания национальной секции IBBY. Автор твердо верит в позитивные ценности человеческой жизни, его персонажи — обычные люди, дети и взрослые. Ржига не предлагает своим читателям описания экзотических пейзажей или невероятных приключений, он рассказывает о событиях повседневной жизни, творчески осмысливая наследие прошлого. Чувство ответственности, дружба, доброта, сочувствие — вот на что обращает внимание своих читателей Богумил Ржига.</a:t>
            </a:r>
          </a:p>
        </p:txBody>
      </p:sp>
      <p:pic>
        <p:nvPicPr>
          <p:cNvPr id="9" name="Picture 4" descr="Honzíkova cesta - Bohumil Říha; Helena Zmatlíková">
            <a:extLst>
              <a:ext uri="{FF2B5EF4-FFF2-40B4-BE49-F238E27FC236}">
                <a16:creationId xmlns:a16="http://schemas.microsoft.com/office/drawing/2014/main" id="{C462ED0F-EE98-4B15-9A49-4425CBBA0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onzíkova cesta - Bohumil Říha">
            <a:extLst>
              <a:ext uri="{FF2B5EF4-FFF2-40B4-BE49-F238E27FC236}">
                <a16:creationId xmlns:a16="http://schemas.microsoft.com/office/drawing/2014/main" id="{2BB9794F-8EA1-4692-B6BA-1B50073CD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214" y="553616"/>
            <a:ext cx="2667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03F705B9-DC41-4766-B6E2-72F4BC762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935" y="4363616"/>
            <a:ext cx="14287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371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B7DA268A-F88C-4936-8401-97C8C986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2938" y="122968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4">
            <a:extLst>
              <a:ext uri="{FF2B5EF4-FFF2-40B4-BE49-F238E27FC236}">
                <a16:creationId xmlns:a16="http://schemas.microsoft.com/office/drawing/2014/main" id="{2E48EAB8-CD1C-4BF5-A92C-BA11919E6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1718" y="145898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16">
            <a:extLst>
              <a:ext uri="{FF2B5EF4-FFF2-40B4-BE49-F238E27FC236}">
                <a16:creationId xmlns:a16="http://schemas.microsoft.com/office/drawing/2014/main" id="{F66F957D-AE64-4187-90D7-B24F1CC27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7398" y="1974124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2FEF545-0CA7-43A3-B587-3C8EC929E2F9}"/>
              </a:ext>
            </a:extLst>
          </p:cNvPr>
          <p:cNvSpPr txBox="1"/>
          <p:nvPr/>
        </p:nvSpPr>
        <p:spPr>
          <a:xfrm>
            <a:off x="611838" y="2037981"/>
            <a:ext cx="4620582" cy="41624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400" b="1" dirty="0"/>
              <a:t>(1980) </a:t>
            </a:r>
            <a:r>
              <a:rPr lang="en-US" sz="1400" b="1" dirty="0" err="1"/>
              <a:t>Богумил</a:t>
            </a:r>
            <a:r>
              <a:rPr lang="en-US" sz="1400" b="1" dirty="0"/>
              <a:t> </a:t>
            </a:r>
            <a:r>
              <a:rPr lang="en-US" sz="1400" b="1" dirty="0" err="1"/>
              <a:t>Ржига</a:t>
            </a:r>
            <a:endParaRPr lang="en-US" sz="1400" b="1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400" dirty="0" err="1"/>
              <a:t>Чешский</a:t>
            </a:r>
            <a:r>
              <a:rPr lang="en-US" sz="1400" dirty="0"/>
              <a:t> </a:t>
            </a:r>
            <a:r>
              <a:rPr lang="en-US" sz="1400" dirty="0" err="1"/>
              <a:t>детский</a:t>
            </a:r>
            <a:r>
              <a:rPr lang="en-US" sz="1400" dirty="0"/>
              <a:t> </a:t>
            </a:r>
            <a:r>
              <a:rPr lang="en-US" sz="1400" dirty="0" err="1"/>
              <a:t>писатель</a:t>
            </a:r>
            <a:r>
              <a:rPr lang="en-US" sz="1400" dirty="0"/>
              <a:t> и </a:t>
            </a:r>
            <a:r>
              <a:rPr lang="en-US" sz="1400" dirty="0" err="1"/>
              <a:t>сценарист</a:t>
            </a:r>
            <a:r>
              <a:rPr lang="en-US" sz="1400" dirty="0"/>
              <a:t>. В </a:t>
            </a:r>
            <a:r>
              <a:rPr lang="en-US" sz="1400" dirty="0" err="1"/>
              <a:t>течение</a:t>
            </a:r>
            <a:r>
              <a:rPr lang="en-US" sz="1400" dirty="0"/>
              <a:t> </a:t>
            </a:r>
            <a:r>
              <a:rPr lang="en-US" sz="1400" dirty="0" err="1"/>
              <a:t>нескольких</a:t>
            </a:r>
            <a:r>
              <a:rPr lang="en-US" sz="1400" dirty="0"/>
              <a:t> </a:t>
            </a:r>
            <a:r>
              <a:rPr lang="en-US" sz="1400" dirty="0" err="1"/>
              <a:t>лет</a:t>
            </a:r>
            <a:r>
              <a:rPr lang="en-US" sz="1400" dirty="0"/>
              <a:t> </a:t>
            </a:r>
            <a:r>
              <a:rPr lang="en-US" sz="1400" dirty="0" err="1"/>
              <a:t>он</a:t>
            </a:r>
            <a:r>
              <a:rPr lang="en-US" sz="1400" dirty="0"/>
              <a:t> </a:t>
            </a:r>
            <a:r>
              <a:rPr lang="en-US" sz="1400" dirty="0" err="1"/>
              <a:t>работал</a:t>
            </a:r>
            <a:r>
              <a:rPr lang="en-US" sz="1400" dirty="0"/>
              <a:t> </a:t>
            </a:r>
            <a:r>
              <a:rPr lang="en-US" sz="1400" dirty="0" err="1"/>
              <a:t>секретарем</a:t>
            </a:r>
            <a:r>
              <a:rPr lang="en-US" sz="1400" dirty="0"/>
              <a:t> </a:t>
            </a:r>
            <a:r>
              <a:rPr lang="en-US" sz="1400" dirty="0" err="1"/>
              <a:t>Союза</a:t>
            </a:r>
            <a:r>
              <a:rPr lang="en-US" sz="1400" dirty="0"/>
              <a:t> </a:t>
            </a:r>
            <a:r>
              <a:rPr lang="en-US" sz="1400" dirty="0" err="1"/>
              <a:t>Чешских</a:t>
            </a:r>
            <a:r>
              <a:rPr lang="en-US" sz="1400" dirty="0"/>
              <a:t> </a:t>
            </a:r>
            <a:r>
              <a:rPr lang="en-US" sz="1400" dirty="0" err="1"/>
              <a:t>Писателей</a:t>
            </a:r>
            <a:r>
              <a:rPr lang="en-US" sz="1400" dirty="0"/>
              <a:t>, а в 1956 </a:t>
            </a:r>
            <a:r>
              <a:rPr lang="en-US" sz="1400" dirty="0" err="1"/>
              <a:t>году</a:t>
            </a:r>
            <a:r>
              <a:rPr lang="en-US" sz="1400" dirty="0"/>
              <a:t> </a:t>
            </a:r>
            <a:r>
              <a:rPr lang="en-US" sz="1400" dirty="0" err="1"/>
              <a:t>возглавил</a:t>
            </a:r>
            <a:r>
              <a:rPr lang="en-US" sz="1400" dirty="0"/>
              <a:t> SNDK — </a:t>
            </a:r>
            <a:r>
              <a:rPr lang="en-US" sz="1400" dirty="0" err="1"/>
              <a:t>крупнейшее</a:t>
            </a:r>
            <a:r>
              <a:rPr lang="en-US" sz="1400" dirty="0"/>
              <a:t> </a:t>
            </a:r>
            <a:r>
              <a:rPr lang="en-US" sz="1400" dirty="0" err="1"/>
              <a:t>детское</a:t>
            </a:r>
            <a:r>
              <a:rPr lang="en-US" sz="1400" dirty="0"/>
              <a:t> </a:t>
            </a:r>
            <a:r>
              <a:rPr lang="en-US" sz="1400" dirty="0" err="1"/>
              <a:t>Государственное</a:t>
            </a:r>
            <a:r>
              <a:rPr lang="en-US" sz="1400" dirty="0"/>
              <a:t> </a:t>
            </a:r>
            <a:r>
              <a:rPr lang="en-US" sz="1400" dirty="0" err="1"/>
              <a:t>издательство</a:t>
            </a:r>
            <a:r>
              <a:rPr lang="en-US" sz="1400" dirty="0"/>
              <a:t>, </a:t>
            </a:r>
            <a:r>
              <a:rPr lang="en-US" sz="1400" dirty="0" err="1"/>
              <a:t>которое</a:t>
            </a:r>
            <a:r>
              <a:rPr lang="en-US" sz="1400" dirty="0"/>
              <a:t> </a:t>
            </a:r>
            <a:r>
              <a:rPr lang="en-US" sz="1400" dirty="0" err="1"/>
              <a:t>позднее</a:t>
            </a:r>
            <a:r>
              <a:rPr lang="en-US" sz="1400" dirty="0"/>
              <a:t> </a:t>
            </a:r>
            <a:r>
              <a:rPr lang="en-US" sz="1400" dirty="0" err="1"/>
              <a:t>получило</a:t>
            </a:r>
            <a:r>
              <a:rPr lang="en-US" sz="1400" dirty="0"/>
              <a:t> </a:t>
            </a:r>
            <a:r>
              <a:rPr lang="en-US" sz="1400" dirty="0" err="1"/>
              <a:t>название</a:t>
            </a:r>
            <a:r>
              <a:rPr lang="en-US" sz="1400" dirty="0"/>
              <a:t> «</a:t>
            </a:r>
            <a:r>
              <a:rPr lang="en-US" sz="1400" dirty="0" err="1"/>
              <a:t>Альбатрос</a:t>
            </a:r>
            <a:r>
              <a:rPr lang="en-US" sz="1400" dirty="0"/>
              <a:t>». </a:t>
            </a:r>
            <a:r>
              <a:rPr lang="en-US" sz="1400" dirty="0" err="1"/>
              <a:t>Ржига</a:t>
            </a:r>
            <a:r>
              <a:rPr lang="en-US" sz="1400" dirty="0"/>
              <a:t> </a:t>
            </a:r>
            <a:r>
              <a:rPr lang="en-US" sz="1400" dirty="0" err="1"/>
              <a:t>основал</a:t>
            </a:r>
            <a:r>
              <a:rPr lang="en-US" sz="1400" dirty="0"/>
              <a:t> </a:t>
            </a:r>
            <a:r>
              <a:rPr lang="en-US" sz="1400" dirty="0" err="1"/>
              <a:t>журнал</a:t>
            </a:r>
            <a:r>
              <a:rPr lang="en-US" sz="1400" dirty="0"/>
              <a:t> о </a:t>
            </a:r>
            <a:r>
              <a:rPr lang="en-US" sz="1400" dirty="0" err="1"/>
              <a:t>детской</a:t>
            </a:r>
            <a:r>
              <a:rPr lang="en-US" sz="1400" dirty="0"/>
              <a:t> </a:t>
            </a:r>
            <a:r>
              <a:rPr lang="en-US" sz="1400" dirty="0" err="1"/>
              <a:t>литературе</a:t>
            </a:r>
            <a:r>
              <a:rPr lang="en-US" sz="1400" dirty="0"/>
              <a:t> «</a:t>
            </a:r>
            <a:r>
              <a:rPr lang="en-US" sz="1400" dirty="0" err="1"/>
              <a:t>Златы</a:t>
            </a:r>
            <a:r>
              <a:rPr lang="en-US" sz="1400" dirty="0"/>
              <a:t> </a:t>
            </a:r>
            <a:r>
              <a:rPr lang="en-US" sz="1400" dirty="0" err="1"/>
              <a:t>май</a:t>
            </a:r>
            <a:r>
              <a:rPr lang="en-US" sz="1400" dirty="0"/>
              <a:t>», </a:t>
            </a:r>
            <a:r>
              <a:rPr lang="en-US" sz="1400" dirty="0" err="1"/>
              <a:t>возглавлял</a:t>
            </a:r>
            <a:r>
              <a:rPr lang="en-US" sz="1400" dirty="0"/>
              <a:t> «</a:t>
            </a:r>
            <a:r>
              <a:rPr lang="en-US" sz="1400" dirty="0" err="1"/>
              <a:t>Общество</a:t>
            </a:r>
            <a:r>
              <a:rPr lang="en-US" sz="1400" dirty="0"/>
              <a:t> </a:t>
            </a:r>
            <a:r>
              <a:rPr lang="en-US" sz="1400" dirty="0" err="1"/>
              <a:t>друзей</a:t>
            </a:r>
            <a:r>
              <a:rPr lang="en-US" sz="1400" dirty="0"/>
              <a:t> </a:t>
            </a:r>
            <a:r>
              <a:rPr lang="en-US" sz="1400" dirty="0" err="1"/>
              <a:t>детской</a:t>
            </a:r>
            <a:r>
              <a:rPr lang="en-US" sz="1400" dirty="0"/>
              <a:t> </a:t>
            </a:r>
            <a:r>
              <a:rPr lang="en-US" sz="1400" dirty="0" err="1"/>
              <a:t>книги</a:t>
            </a:r>
            <a:r>
              <a:rPr lang="en-US" sz="1400" dirty="0"/>
              <a:t>». </a:t>
            </a:r>
            <a:r>
              <a:rPr lang="en-US" sz="1400" dirty="0" err="1"/>
              <a:t>Именно</a:t>
            </a:r>
            <a:r>
              <a:rPr lang="en-US" sz="1400" dirty="0"/>
              <a:t> </a:t>
            </a:r>
            <a:r>
              <a:rPr lang="en-US" sz="1400" dirty="0" err="1"/>
              <a:t>он</a:t>
            </a:r>
            <a:r>
              <a:rPr lang="en-US" sz="1400" dirty="0"/>
              <a:t> </a:t>
            </a:r>
            <a:r>
              <a:rPr lang="en-US" sz="1400" dirty="0" err="1"/>
              <a:t>выступил</a:t>
            </a:r>
            <a:r>
              <a:rPr lang="en-US" sz="1400" dirty="0"/>
              <a:t> с </a:t>
            </a:r>
            <a:r>
              <a:rPr lang="en-US" sz="1400" dirty="0" err="1"/>
              <a:t>инициативой</a:t>
            </a:r>
            <a:r>
              <a:rPr lang="en-US" sz="1400" dirty="0"/>
              <a:t> </a:t>
            </a:r>
            <a:r>
              <a:rPr lang="en-US" sz="1400" dirty="0" err="1"/>
              <a:t>создания</a:t>
            </a:r>
            <a:r>
              <a:rPr lang="en-US" sz="1400" dirty="0"/>
              <a:t> </a:t>
            </a:r>
            <a:r>
              <a:rPr lang="en-US" sz="1400" dirty="0" err="1"/>
              <a:t>национальной</a:t>
            </a:r>
            <a:r>
              <a:rPr lang="en-US" sz="1400" dirty="0"/>
              <a:t> </a:t>
            </a:r>
            <a:r>
              <a:rPr lang="en-US" sz="1400" dirty="0" err="1"/>
              <a:t>секции</a:t>
            </a:r>
            <a:r>
              <a:rPr lang="en-US" sz="1400" dirty="0"/>
              <a:t> IBBY. </a:t>
            </a:r>
            <a:r>
              <a:rPr lang="en-US" sz="1400" dirty="0" err="1"/>
              <a:t>Автор</a:t>
            </a:r>
            <a:r>
              <a:rPr lang="en-US" sz="1400" dirty="0"/>
              <a:t> </a:t>
            </a:r>
            <a:r>
              <a:rPr lang="en-US" sz="1400" dirty="0" err="1"/>
              <a:t>твердо</a:t>
            </a:r>
            <a:r>
              <a:rPr lang="en-US" sz="1400" dirty="0"/>
              <a:t> </a:t>
            </a:r>
            <a:r>
              <a:rPr lang="en-US" sz="1400" dirty="0" err="1"/>
              <a:t>верит</a:t>
            </a:r>
            <a:r>
              <a:rPr lang="en-US" sz="1400" dirty="0"/>
              <a:t> в </a:t>
            </a:r>
            <a:r>
              <a:rPr lang="en-US" sz="1400" dirty="0" err="1"/>
              <a:t>позитивные</a:t>
            </a:r>
            <a:r>
              <a:rPr lang="en-US" sz="1400" dirty="0"/>
              <a:t> </a:t>
            </a:r>
            <a:r>
              <a:rPr lang="en-US" sz="1400" dirty="0" err="1"/>
              <a:t>ценности</a:t>
            </a:r>
            <a:r>
              <a:rPr lang="en-US" sz="1400" dirty="0"/>
              <a:t> </a:t>
            </a:r>
            <a:r>
              <a:rPr lang="en-US" sz="1400" dirty="0" err="1"/>
              <a:t>человеческой</a:t>
            </a:r>
            <a:r>
              <a:rPr lang="en-US" sz="1400" dirty="0"/>
              <a:t> </a:t>
            </a:r>
            <a:r>
              <a:rPr lang="en-US" sz="1400" dirty="0" err="1"/>
              <a:t>жизни</a:t>
            </a:r>
            <a:r>
              <a:rPr lang="en-US" sz="1400" dirty="0"/>
              <a:t>, </a:t>
            </a:r>
            <a:r>
              <a:rPr lang="en-US" sz="1400" dirty="0" err="1"/>
              <a:t>его</a:t>
            </a:r>
            <a:r>
              <a:rPr lang="en-US" sz="1400" dirty="0"/>
              <a:t> </a:t>
            </a:r>
            <a:r>
              <a:rPr lang="en-US" sz="1400" dirty="0" err="1"/>
              <a:t>персонажи</a:t>
            </a:r>
            <a:r>
              <a:rPr lang="en-US" sz="1400" dirty="0"/>
              <a:t> — </a:t>
            </a:r>
            <a:r>
              <a:rPr lang="en-US" sz="1400" dirty="0" err="1"/>
              <a:t>обычные</a:t>
            </a:r>
            <a:r>
              <a:rPr lang="en-US" sz="1400" dirty="0"/>
              <a:t> </a:t>
            </a:r>
            <a:r>
              <a:rPr lang="en-US" sz="1400" dirty="0" err="1"/>
              <a:t>люди</a:t>
            </a:r>
            <a:r>
              <a:rPr lang="en-US" sz="1400" dirty="0"/>
              <a:t>, </a:t>
            </a:r>
            <a:r>
              <a:rPr lang="en-US" sz="1400" dirty="0" err="1"/>
              <a:t>дети</a:t>
            </a:r>
            <a:r>
              <a:rPr lang="en-US" sz="1400" dirty="0"/>
              <a:t> и </a:t>
            </a:r>
            <a:r>
              <a:rPr lang="en-US" sz="1400" dirty="0" err="1"/>
              <a:t>взрослые</a:t>
            </a:r>
            <a:r>
              <a:rPr lang="en-US" sz="1400" dirty="0"/>
              <a:t>. </a:t>
            </a:r>
            <a:r>
              <a:rPr lang="en-US" sz="1400" dirty="0" err="1"/>
              <a:t>Ржига</a:t>
            </a:r>
            <a:r>
              <a:rPr lang="en-US" sz="1400" dirty="0"/>
              <a:t> </a:t>
            </a:r>
            <a:r>
              <a:rPr lang="en-US" sz="1400" dirty="0" err="1"/>
              <a:t>не</a:t>
            </a:r>
            <a:r>
              <a:rPr lang="en-US" sz="1400" dirty="0"/>
              <a:t> </a:t>
            </a:r>
            <a:r>
              <a:rPr lang="en-US" sz="1400" dirty="0" err="1"/>
              <a:t>предлагает</a:t>
            </a:r>
            <a:r>
              <a:rPr lang="en-US" sz="1400" dirty="0"/>
              <a:t> </a:t>
            </a:r>
            <a:r>
              <a:rPr lang="en-US" sz="1400" dirty="0" err="1"/>
              <a:t>своим</a:t>
            </a:r>
            <a:r>
              <a:rPr lang="en-US" sz="1400" dirty="0"/>
              <a:t> </a:t>
            </a:r>
            <a:r>
              <a:rPr lang="en-US" sz="1400" dirty="0" err="1"/>
              <a:t>читателям</a:t>
            </a:r>
            <a:r>
              <a:rPr lang="en-US" sz="1400" dirty="0"/>
              <a:t> </a:t>
            </a:r>
            <a:r>
              <a:rPr lang="en-US" sz="1400" dirty="0" err="1"/>
              <a:t>описания</a:t>
            </a:r>
            <a:r>
              <a:rPr lang="en-US" sz="1400" dirty="0"/>
              <a:t> </a:t>
            </a:r>
            <a:r>
              <a:rPr lang="en-US" sz="1400" dirty="0" err="1"/>
              <a:t>экзотических</a:t>
            </a:r>
            <a:r>
              <a:rPr lang="en-US" sz="1400" dirty="0"/>
              <a:t> </a:t>
            </a:r>
            <a:r>
              <a:rPr lang="en-US" sz="1400" dirty="0" err="1"/>
              <a:t>пейзажей</a:t>
            </a:r>
            <a:r>
              <a:rPr lang="en-US" sz="1400" dirty="0"/>
              <a:t> </a:t>
            </a:r>
            <a:r>
              <a:rPr lang="en-US" sz="1400" dirty="0" err="1"/>
              <a:t>или</a:t>
            </a:r>
            <a:r>
              <a:rPr lang="en-US" sz="1400" dirty="0"/>
              <a:t> </a:t>
            </a:r>
            <a:r>
              <a:rPr lang="en-US" sz="1400" dirty="0" err="1"/>
              <a:t>невероятных</a:t>
            </a:r>
            <a:r>
              <a:rPr lang="en-US" sz="1400" dirty="0"/>
              <a:t> </a:t>
            </a:r>
            <a:r>
              <a:rPr lang="en-US" sz="1400" dirty="0" err="1"/>
              <a:t>приключений</a:t>
            </a:r>
            <a:r>
              <a:rPr lang="en-US" sz="1400" dirty="0"/>
              <a:t>, </a:t>
            </a:r>
            <a:r>
              <a:rPr lang="en-US" sz="1400" dirty="0" err="1"/>
              <a:t>он</a:t>
            </a:r>
            <a:r>
              <a:rPr lang="en-US" sz="1400" dirty="0"/>
              <a:t> </a:t>
            </a:r>
            <a:r>
              <a:rPr lang="en-US" sz="1400" dirty="0" err="1"/>
              <a:t>рассказывает</a:t>
            </a:r>
            <a:r>
              <a:rPr lang="en-US" sz="1400" dirty="0"/>
              <a:t> о </a:t>
            </a:r>
            <a:r>
              <a:rPr lang="en-US" sz="1400" dirty="0" err="1"/>
              <a:t>событиях</a:t>
            </a:r>
            <a:r>
              <a:rPr lang="en-US" sz="1400" dirty="0"/>
              <a:t> </a:t>
            </a:r>
            <a:r>
              <a:rPr lang="en-US" sz="1400" dirty="0" err="1"/>
              <a:t>повседневной</a:t>
            </a:r>
            <a:r>
              <a:rPr lang="en-US" sz="1400" dirty="0"/>
              <a:t> </a:t>
            </a:r>
            <a:r>
              <a:rPr lang="en-US" sz="1400" dirty="0" err="1"/>
              <a:t>жизни</a:t>
            </a:r>
            <a:r>
              <a:rPr lang="en-US" sz="1400" dirty="0"/>
              <a:t>, </a:t>
            </a:r>
            <a:r>
              <a:rPr lang="en-US" sz="1400" dirty="0" err="1"/>
              <a:t>творчески</a:t>
            </a:r>
            <a:r>
              <a:rPr lang="en-US" sz="1400" dirty="0"/>
              <a:t> </a:t>
            </a:r>
            <a:r>
              <a:rPr lang="en-US" sz="1400" dirty="0" err="1"/>
              <a:t>осмысливая</a:t>
            </a:r>
            <a:r>
              <a:rPr lang="en-US" sz="1400" dirty="0"/>
              <a:t> </a:t>
            </a:r>
            <a:r>
              <a:rPr lang="en-US" sz="1400" dirty="0" err="1"/>
              <a:t>наследие</a:t>
            </a:r>
            <a:r>
              <a:rPr lang="en-US" sz="1400" dirty="0"/>
              <a:t> </a:t>
            </a:r>
            <a:r>
              <a:rPr lang="en-US" sz="1400" dirty="0" err="1"/>
              <a:t>прошлого</a:t>
            </a:r>
            <a:r>
              <a:rPr lang="en-US" sz="1400" dirty="0"/>
              <a:t>. </a:t>
            </a:r>
            <a:r>
              <a:rPr lang="en-US" sz="1400" dirty="0" err="1"/>
              <a:t>Чувство</a:t>
            </a:r>
            <a:r>
              <a:rPr lang="en-US" sz="1400" dirty="0"/>
              <a:t> </a:t>
            </a:r>
            <a:r>
              <a:rPr lang="en-US" sz="1400" dirty="0" err="1"/>
              <a:t>ответственности</a:t>
            </a:r>
            <a:r>
              <a:rPr lang="en-US" sz="1400" dirty="0"/>
              <a:t>, </a:t>
            </a:r>
            <a:r>
              <a:rPr lang="en-US" sz="1400" dirty="0" err="1"/>
              <a:t>дружба</a:t>
            </a:r>
            <a:r>
              <a:rPr lang="en-US" sz="1400" dirty="0"/>
              <a:t>, </a:t>
            </a:r>
            <a:r>
              <a:rPr lang="en-US" sz="1400" dirty="0" err="1"/>
              <a:t>доброта</a:t>
            </a:r>
            <a:r>
              <a:rPr lang="en-US" sz="1400" dirty="0"/>
              <a:t>, </a:t>
            </a:r>
            <a:r>
              <a:rPr lang="en-US" sz="1400" dirty="0" err="1"/>
              <a:t>сочувствие</a:t>
            </a:r>
            <a:r>
              <a:rPr lang="en-US" sz="1400" dirty="0"/>
              <a:t> — </a:t>
            </a:r>
            <a:r>
              <a:rPr lang="en-US" sz="1400" dirty="0" err="1"/>
              <a:t>вот</a:t>
            </a:r>
            <a:r>
              <a:rPr lang="en-US" sz="1400" dirty="0"/>
              <a:t> </a:t>
            </a:r>
            <a:r>
              <a:rPr lang="en-US" sz="1400" dirty="0" err="1"/>
              <a:t>на</a:t>
            </a:r>
            <a:r>
              <a:rPr lang="en-US" sz="1400" dirty="0"/>
              <a:t> </a:t>
            </a:r>
            <a:r>
              <a:rPr lang="en-US" sz="1400" dirty="0" err="1"/>
              <a:t>что</a:t>
            </a:r>
            <a:r>
              <a:rPr lang="en-US" sz="1400" dirty="0"/>
              <a:t> </a:t>
            </a:r>
            <a:r>
              <a:rPr lang="en-US" sz="1400" dirty="0" err="1"/>
              <a:t>обращает</a:t>
            </a:r>
            <a:r>
              <a:rPr lang="en-US" sz="1400" dirty="0"/>
              <a:t> </a:t>
            </a:r>
            <a:r>
              <a:rPr lang="en-US" sz="1400" dirty="0" err="1"/>
              <a:t>внимание</a:t>
            </a:r>
            <a:r>
              <a:rPr lang="en-US" sz="1400" dirty="0"/>
              <a:t> </a:t>
            </a:r>
            <a:r>
              <a:rPr lang="en-US" sz="1400" dirty="0" err="1"/>
              <a:t>своих</a:t>
            </a:r>
            <a:r>
              <a:rPr lang="en-US" sz="1400" dirty="0"/>
              <a:t> </a:t>
            </a:r>
            <a:r>
              <a:rPr lang="en-US" sz="1400" dirty="0" err="1"/>
              <a:t>читателей</a:t>
            </a:r>
            <a:r>
              <a:rPr lang="en-US" sz="1400" dirty="0"/>
              <a:t> </a:t>
            </a:r>
            <a:r>
              <a:rPr lang="en-US" sz="1400" dirty="0" err="1"/>
              <a:t>Богумил</a:t>
            </a:r>
            <a:r>
              <a:rPr lang="en-US" sz="1400" dirty="0"/>
              <a:t> </a:t>
            </a:r>
            <a:r>
              <a:rPr lang="en-US" sz="1400" dirty="0" err="1"/>
              <a:t>Ржига</a:t>
            </a:r>
            <a:r>
              <a:rPr lang="en-US" sz="1400" dirty="0"/>
              <a:t>.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32638437-43DC-4BB0-A31B-F7A194457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5007" y="203386"/>
            <a:ext cx="3428694" cy="50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onzíkova cesta - Bohumil Říha">
            <a:extLst>
              <a:ext uri="{FF2B5EF4-FFF2-40B4-BE49-F238E27FC236}">
                <a16:creationId xmlns:a16="http://schemas.microsoft.com/office/drawing/2014/main" id="{3A0458F0-F6E2-4B16-B2A7-C6ED66984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2480" y="2646389"/>
            <a:ext cx="2805757" cy="40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342B5480-1FB4-4EAF-8F35-57D3231B7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971" y="657525"/>
            <a:ext cx="3572056" cy="8014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800" u="sng" dirty="0"/>
              <a:t>В области: Автор детской книги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9751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CD530B-B67E-4FD4-BCD9-8F03C18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03" y="381935"/>
            <a:ext cx="5744064" cy="2344840"/>
          </a:xfrm>
        </p:spPr>
        <p:txBody>
          <a:bodyPr anchor="b">
            <a:normAutofit/>
          </a:bodyPr>
          <a:lstStyle/>
          <a:p>
            <a:endParaRPr lang="cs-CZ" sz="6000"/>
          </a:p>
        </p:txBody>
      </p:sp>
      <p:sp>
        <p:nvSpPr>
          <p:cNvPr id="79" name="Graphic 15">
            <a:extLst>
              <a:ext uri="{FF2B5EF4-FFF2-40B4-BE49-F238E27FC236}">
                <a16:creationId xmlns:a16="http://schemas.microsoft.com/office/drawing/2014/main" id="{B7DA268A-F88C-4936-8401-97C8C986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2938" y="122968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Graphic 14">
            <a:extLst>
              <a:ext uri="{FF2B5EF4-FFF2-40B4-BE49-F238E27FC236}">
                <a16:creationId xmlns:a16="http://schemas.microsoft.com/office/drawing/2014/main" id="{2E48EAB8-CD1C-4BF5-A92C-BA11919E6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1718" y="145898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Graphic 16">
            <a:extLst>
              <a:ext uri="{FF2B5EF4-FFF2-40B4-BE49-F238E27FC236}">
                <a16:creationId xmlns:a16="http://schemas.microsoft.com/office/drawing/2014/main" id="{F66F957D-AE64-4187-90D7-B24F1CC27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7398" y="1974124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5AC718-FC6A-4E3E-893B-6D14E76EF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03" y="3096039"/>
            <a:ext cx="5744065" cy="288862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800"/>
              <a:t>(1960, Германия)</a:t>
            </a:r>
            <a:r>
              <a:rPr lang="cs-CZ" sz="1800"/>
              <a:t> </a:t>
            </a:r>
            <a:r>
              <a:rPr lang="ru-RU" sz="1800"/>
              <a:t>Эрих Кёстнер </a:t>
            </a:r>
            <a:endParaRPr lang="cs-CZ" sz="1800"/>
          </a:p>
          <a:p>
            <a:pPr marL="0" indent="0">
              <a:buNone/>
            </a:pPr>
            <a:r>
              <a:rPr lang="ru-RU" sz="1800"/>
              <a:t>(1958, Швеция)</a:t>
            </a:r>
            <a:r>
              <a:rPr lang="cs-CZ" sz="1800"/>
              <a:t> </a:t>
            </a:r>
            <a:r>
              <a:rPr lang="ru-RU" sz="1800"/>
              <a:t>Астрид Линдгрен </a:t>
            </a:r>
          </a:p>
          <a:p>
            <a:endParaRPr lang="cs-CZ" sz="1800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CD376A48-8F4D-42F2-A255-0F4AC358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03741">
            <a:off x="7831448" y="597458"/>
            <a:ext cx="3375749" cy="405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BA7D9811-29D9-4E02-B6EE-8F94904CB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9927" y="3009098"/>
            <a:ext cx="2865857" cy="38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098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2F769A-33C6-416E-A0A1-5A70FF3C1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8"/>
            <a:ext cx="10550025" cy="771954"/>
          </a:xfrm>
        </p:spPr>
        <p:txBody>
          <a:bodyPr anchor="b">
            <a:normAutofit/>
          </a:bodyPr>
          <a:lstStyle/>
          <a:p>
            <a:r>
              <a:rPr lang="ru-RU" sz="4400" b="0" i="1" dirty="0">
                <a:effectLst/>
              </a:rPr>
              <a:t>Премия Либерти </a:t>
            </a:r>
            <a:r>
              <a:rPr lang="ru-RU" sz="4400" b="0" i="0" dirty="0">
                <a:effectLst/>
              </a:rPr>
              <a:t>(</a:t>
            </a:r>
            <a:r>
              <a:rPr lang="cs-CZ" sz="4400" b="0" i="1" dirty="0" err="1">
                <a:effectLst/>
              </a:rPr>
              <a:t>Liberty</a:t>
            </a:r>
            <a:r>
              <a:rPr lang="cs-CZ" sz="4400" b="0" i="0" dirty="0">
                <a:effectLst/>
              </a:rPr>
              <a:t>) </a:t>
            </a:r>
            <a:endParaRPr lang="cs-CZ" sz="4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3764" y="232542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2EC454-AA7C-45B7-8048-B397177D9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2598947"/>
            <a:ext cx="10550025" cy="3677348"/>
          </a:xfrm>
        </p:spPr>
        <p:txBody>
          <a:bodyPr anchor="t">
            <a:normAutofit/>
          </a:bodyPr>
          <a:lstStyle/>
          <a:p>
            <a:pPr algn="just"/>
            <a:r>
              <a:rPr lang="ru-RU" sz="1800" dirty="0"/>
              <a:t>Учреждена в 1999 эмигрантами из России. Присуждается за вклад в русско-американскую культуру и развитие культурных связей между США и Россией. Победитель получает диплом и денежную премию. Независимое жюри состоит из трех человек: Гриши </a:t>
            </a:r>
            <a:r>
              <a:rPr lang="ru-RU" sz="1800" dirty="0" err="1"/>
              <a:t>Брускина</a:t>
            </a:r>
            <a:r>
              <a:rPr lang="ru-RU" sz="1800" dirty="0"/>
              <a:t>, Соломона Волкова и Александра </a:t>
            </a:r>
            <a:r>
              <a:rPr lang="ru-RU" sz="1800" dirty="0" err="1"/>
              <a:t>Гениса</a:t>
            </a:r>
            <a:r>
              <a:rPr lang="ru-RU" sz="1800" dirty="0"/>
              <a:t>. Спонсорами являются </a:t>
            </a:r>
            <a:r>
              <a:rPr lang="ru-RU" sz="1800" dirty="0" err="1"/>
              <a:t>Media</a:t>
            </a:r>
            <a:r>
              <a:rPr lang="ru-RU" sz="1800" dirty="0"/>
              <a:t> </a:t>
            </a:r>
            <a:r>
              <a:rPr lang="ru-RU" sz="1800" dirty="0" err="1"/>
              <a:t>Group</a:t>
            </a:r>
            <a:r>
              <a:rPr lang="ru-RU" sz="1800" dirty="0"/>
              <a:t> </a:t>
            </a:r>
            <a:r>
              <a:rPr lang="ru-RU" sz="1800" dirty="0" err="1"/>
              <a:t>Continent</a:t>
            </a:r>
            <a:r>
              <a:rPr lang="ru-RU" sz="1800" dirty="0"/>
              <a:t> USA и Американский университет в Москве.</a:t>
            </a:r>
          </a:p>
          <a:p>
            <a:pPr algn="just"/>
            <a:endParaRPr lang="ru-RU" sz="1800" dirty="0"/>
          </a:p>
          <a:p>
            <a:pPr algn="just"/>
            <a:r>
              <a:rPr lang="ru-RU" sz="1800" dirty="0"/>
              <a:t>Лауреатами премии становились деятели культуры, живущие в Америке. Среди них </a:t>
            </a:r>
            <a:r>
              <a:rPr lang="ru-RU" sz="1800" dirty="0" err="1"/>
              <a:t>В.Аксёнов</a:t>
            </a:r>
            <a:r>
              <a:rPr lang="ru-RU" sz="1800" dirty="0"/>
              <a:t>, </a:t>
            </a:r>
            <a:r>
              <a:rPr lang="ru-RU" sz="1800" dirty="0" err="1"/>
              <a:t>Л.Лосев</a:t>
            </a:r>
            <a:r>
              <a:rPr lang="ru-RU" sz="1800" dirty="0"/>
              <a:t>, </a:t>
            </a:r>
            <a:r>
              <a:rPr lang="ru-RU" sz="1800" dirty="0" err="1"/>
              <a:t>М.Эпштейн</a:t>
            </a:r>
            <a:r>
              <a:rPr lang="ru-RU" sz="1800" dirty="0"/>
              <a:t>, </a:t>
            </a:r>
            <a:r>
              <a:rPr lang="ru-RU" sz="1800" dirty="0" err="1"/>
              <a:t>О.Васильев</a:t>
            </a:r>
            <a:r>
              <a:rPr lang="ru-RU" sz="1800" dirty="0"/>
              <a:t>, </a:t>
            </a:r>
            <a:r>
              <a:rPr lang="ru-RU" sz="1800" dirty="0" err="1"/>
              <a:t>В.Бачанян</a:t>
            </a:r>
            <a:r>
              <a:rPr lang="ru-RU" sz="1800" dirty="0"/>
              <a:t>, </a:t>
            </a:r>
            <a:r>
              <a:rPr lang="ru-RU" sz="1800" dirty="0" err="1"/>
              <a:t>Дж.Билингтон</a:t>
            </a:r>
            <a:endParaRPr lang="ru-RU" sz="1800" dirty="0"/>
          </a:p>
          <a:p>
            <a:endParaRPr lang="cs-CZ" sz="1800" dirty="0"/>
          </a:p>
        </p:txBody>
      </p:sp>
      <p:sp>
        <p:nvSpPr>
          <p:cNvPr id="1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2544" y="255471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8224" y="306986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44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0936E7-439A-442D-87D5-85DDA62A1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anchor="b">
            <a:noAutofit/>
          </a:bodyPr>
          <a:lstStyle/>
          <a:p>
            <a:r>
              <a:rPr lang="ru-RU" sz="4400" b="0" i="0" dirty="0">
                <a:effectLst/>
              </a:rPr>
              <a:t>Нобелевская премия по литературе</a:t>
            </a:r>
            <a:endParaRPr lang="cs-CZ" sz="4400" dirty="0"/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BFE0DE-58A9-43B5-925C-44CEFD7D5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pPr algn="just"/>
            <a:r>
              <a:rPr lang="ru-RU" sz="1800" dirty="0"/>
              <a:t>Премия, учреждённая шведским инженером-химиком, изобретателем и промышленником Альфредом Бернхардом Нобелем и названная в его честь Нобелевской, является самой престижной в мире и самой критикуемой. </a:t>
            </a:r>
            <a:endParaRPr lang="cs-CZ" sz="1800" dirty="0"/>
          </a:p>
          <a:p>
            <a:pPr algn="just"/>
            <a:r>
              <a:rPr lang="ru-RU" sz="1800" dirty="0"/>
              <a:t>Премия вручается ежегодно 10 декабря – в годовщину смерти Нобеля. Шведский король традиционно награждает писателей-</a:t>
            </a:r>
            <a:r>
              <a:rPr lang="ru-RU" sz="1800" dirty="0" err="1"/>
              <a:t>нобелиантов</a:t>
            </a:r>
            <a:r>
              <a:rPr lang="ru-RU" sz="1800" dirty="0"/>
              <a:t> в Стокгольме. В течение 6 месяцев после получения «</a:t>
            </a:r>
            <a:r>
              <a:rPr lang="ru-RU" sz="1800" dirty="0" err="1"/>
              <a:t>Нобелевки</a:t>
            </a:r>
            <a:r>
              <a:rPr lang="ru-RU" sz="1800" dirty="0"/>
              <a:t>» лауреат должен выступить с Нобелевской лекцией по тематике своей работы. </a:t>
            </a:r>
          </a:p>
          <a:p>
            <a:endParaRPr lang="cs-CZ" sz="1800" dirty="0"/>
          </a:p>
        </p:txBody>
      </p:sp>
      <p:pic>
        <p:nvPicPr>
          <p:cNvPr id="5124" name="Picture 4" descr="A unique gold medal">
            <a:extLst>
              <a:ext uri="{FF2B5EF4-FFF2-40B4-BE49-F238E27FC236}">
                <a16:creationId xmlns:a16="http://schemas.microsoft.com/office/drawing/2014/main" id="{7B32B5F8-7D96-40A1-B49F-073D828FC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1" r="8000" b="2"/>
          <a:stretch/>
        </p:blipFill>
        <p:spPr bwMode="auto"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12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0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B39625-626E-446A-935D-A9A62CEF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96" y="1226437"/>
            <a:ext cx="9463074" cy="1182927"/>
          </a:xfrm>
        </p:spPr>
        <p:txBody>
          <a:bodyPr anchor="b">
            <a:noAutofit/>
          </a:bodyPr>
          <a:lstStyle/>
          <a:p>
            <a:r>
              <a:rPr lang="ru-RU" sz="4400" i="0" dirty="0">
                <a:effectLst/>
              </a:rPr>
              <a:t>Кем был Альфред Нобель и почему премия названа его именем?</a:t>
            </a:r>
            <a:endParaRPr lang="cs-CZ" sz="4400" dirty="0"/>
          </a:p>
        </p:txBody>
      </p:sp>
      <p:cxnSp>
        <p:nvCxnSpPr>
          <p:cNvPr id="60" name="Straight Connector 52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08FF5-E79C-4453-B1EF-419E9A330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23" y="2689326"/>
            <a:ext cx="7099948" cy="3888711"/>
          </a:xfrm>
        </p:spPr>
        <p:txBody>
          <a:bodyPr anchor="t">
            <a:normAutofit fontScale="85000" lnSpcReduction="20000"/>
          </a:bodyPr>
          <a:lstStyle/>
          <a:p>
            <a:pPr algn="just"/>
            <a:r>
              <a:rPr lang="ru-RU" sz="1900" b="0" i="0" dirty="0">
                <a:effectLst/>
                <a:latin typeface="Rubik"/>
              </a:rPr>
              <a:t>Создатель премии Альфред Нобель родился в Стокгольме в 1833 году. При жизни он прославился в первую очередь как успешный предприниматель </a:t>
            </a:r>
            <a:br>
              <a:rPr lang="cs-CZ" sz="1900" b="0" i="0" dirty="0">
                <a:effectLst/>
                <a:latin typeface="Rubik"/>
              </a:rPr>
            </a:br>
            <a:r>
              <a:rPr lang="ru-RU" sz="1900" b="0" i="0" dirty="0">
                <a:effectLst/>
                <a:latin typeface="Rubik"/>
              </a:rPr>
              <a:t>и ученый. Он запатентовал 355 изобретений, в том числе динамит. Позднее Нобель стал пацифистом, осознав, какие разрушения и беды принесло </a:t>
            </a:r>
            <a:br>
              <a:rPr lang="cs-CZ" sz="1900" b="0" i="0" dirty="0">
                <a:effectLst/>
                <a:latin typeface="Rubik"/>
              </a:rPr>
            </a:br>
            <a:r>
              <a:rPr lang="ru-RU" sz="1900" b="0" i="0" dirty="0">
                <a:effectLst/>
                <a:latin typeface="Rubik"/>
              </a:rPr>
              <a:t>в мир его изобретение.</a:t>
            </a:r>
            <a:endParaRPr lang="cs-CZ" sz="1900" b="0" i="0" dirty="0">
              <a:effectLst/>
              <a:latin typeface="Rubik"/>
            </a:endParaRPr>
          </a:p>
          <a:p>
            <a:pPr algn="just"/>
            <a:r>
              <a:rPr lang="ru-RU" sz="1900" b="0" i="0" dirty="0">
                <a:effectLst/>
                <a:latin typeface="Rubik"/>
              </a:rPr>
              <a:t>После смерти Нобеля в 1896 году было обнародовано его завещание. В нем говорилось, что свое состояние ученый передает на создание «премии тем, кто в течение предыдущего года принес наибольшую пользу человечеству».</a:t>
            </a:r>
            <a:endParaRPr lang="cs-CZ" sz="1900" b="0" i="0" dirty="0">
              <a:effectLst/>
              <a:latin typeface="Rubik"/>
            </a:endParaRPr>
          </a:p>
          <a:p>
            <a:pPr algn="just"/>
            <a:r>
              <a:rPr lang="ru-RU" sz="1900" b="0" i="0" dirty="0">
                <a:effectLst/>
                <a:latin typeface="Rubik"/>
              </a:rPr>
              <a:t>Не все были довольны таким решением Нобеля: против выступили, например, его родственники и некоторые политические деятели. Впервые премии вручили только спустя 5 лет в 1901 году. Помимо награды по литературе, Нобелевская премия вручается в области физики, химии, медицины, а также так называемая премия мира. Кроме того, с 1969 года по инициативе Банка Швеции вручается премия по экономике памяти</a:t>
            </a:r>
            <a:r>
              <a:rPr lang="cs-CZ" sz="1900" dirty="0">
                <a:latin typeface="Rubik"/>
              </a:rPr>
              <a:t> </a:t>
            </a:r>
            <a:r>
              <a:rPr lang="ru-RU" sz="1900" b="0" i="0" dirty="0">
                <a:effectLst/>
                <a:latin typeface="Rubik"/>
              </a:rPr>
              <a:t>Альфреда Нобеля, которую неофициально часто называют Нобелевской</a:t>
            </a:r>
            <a:r>
              <a:rPr lang="cs-CZ" sz="1900" b="0" i="0" dirty="0">
                <a:effectLst/>
                <a:latin typeface="Rubik"/>
              </a:rPr>
              <a:t> </a:t>
            </a:r>
            <a:r>
              <a:rPr lang="ru-RU" sz="1900" b="0" i="0" dirty="0">
                <a:effectLst/>
                <a:latin typeface="Rubik"/>
              </a:rPr>
              <a:t>премией по экономике</a:t>
            </a:r>
            <a:r>
              <a:rPr lang="cs-CZ" sz="1900" b="0" i="0" dirty="0">
                <a:effectLst/>
                <a:latin typeface="Rubik"/>
              </a:rPr>
              <a:t>.</a:t>
            </a:r>
          </a:p>
          <a:p>
            <a:pPr marL="0" indent="0" algn="just">
              <a:buNone/>
            </a:pPr>
            <a:br>
              <a:rPr lang="ru-RU" sz="1600" dirty="0"/>
            </a:br>
            <a:endParaRPr lang="cs-CZ" sz="1600" dirty="0"/>
          </a:p>
          <a:p>
            <a:endParaRPr lang="cs-CZ" sz="1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D5970C5-73C0-4D80-8CA9-19FE8ED29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52"/>
          <a:stretch/>
        </p:blipFill>
        <p:spPr bwMode="auto">
          <a:xfrm>
            <a:off x="7459271" y="2032908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28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4" name="Rectangle 113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613694-7E67-4BAB-AC26-0E14227D5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9693114" cy="1182927"/>
          </a:xfrm>
        </p:spPr>
        <p:txBody>
          <a:bodyPr anchor="b">
            <a:noAutofit/>
          </a:bodyPr>
          <a:lstStyle/>
          <a:p>
            <a:r>
              <a:rPr lang="ru-RU" sz="4400" i="0" dirty="0">
                <a:effectLst/>
              </a:rPr>
              <a:t>Кто может быть номинирован на Нобелевскую премию по литературе?</a:t>
            </a:r>
            <a:endParaRPr lang="cs-CZ" sz="4400" dirty="0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776CD2-203A-4919-820D-11A8DFD0B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pPr algn="just"/>
            <a:r>
              <a:rPr lang="ru-RU" sz="1300" b="0" i="0" dirty="0">
                <a:effectLst/>
                <a:latin typeface="Rubik"/>
              </a:rPr>
              <a:t>Номинантом на Нобелевскую премию по литературе может стать любой писатель, поэт или драматург. Существует всего два ограничения. Во-первых, никто не может номинировать самого себя. Во-вторых, с 1974 года в уставе Фонда Нобеля зафиксировано, что награду нельзя посмертно. Такое в истории премии по литературе произошло всего один раз. В 1931 году спустя шесть месяцев после смерти награда была присуждена шведскому поэту Эрику Акселю </a:t>
            </a:r>
            <a:r>
              <a:rPr lang="ru-RU" sz="1300" b="0" i="0" dirty="0" err="1">
                <a:effectLst/>
                <a:latin typeface="Rubik"/>
              </a:rPr>
              <a:t>Карлфельдту</a:t>
            </a:r>
            <a:r>
              <a:rPr lang="ru-RU" sz="1300" b="0" i="0" dirty="0">
                <a:effectLst/>
                <a:latin typeface="Rubik"/>
              </a:rPr>
              <a:t>.</a:t>
            </a:r>
            <a:endParaRPr lang="cs-CZ" sz="1300" b="0" i="0" dirty="0">
              <a:effectLst/>
              <a:latin typeface="Rubik"/>
            </a:endParaRPr>
          </a:p>
          <a:p>
            <a:pPr algn="just"/>
            <a:r>
              <a:rPr lang="ru-RU" sz="1300" b="0" i="0" dirty="0">
                <a:effectLst/>
                <a:latin typeface="Rubik"/>
              </a:rPr>
              <a:t>Кандидаты, имеющие право на получение премии, выдвигаются квалифицированными специалистами, которых специально для этого пригласил Нобелевский комитет. Выдвигать на премию по литературе могут, в том числе, члены Шведской академии, представители других академий и высших учебных заведений, лауреаты Нобелевской премии по литературе за предыдущие годы, а также союзы </a:t>
            </a:r>
            <a:r>
              <a:rPr lang="ru-RU" sz="1300" b="0" i="0" dirty="0" err="1">
                <a:effectLst/>
                <a:latin typeface="Rubik"/>
              </a:rPr>
              <a:t>пистаелей</a:t>
            </a:r>
            <a:r>
              <a:rPr lang="ru-RU" sz="1300" b="0" i="0" dirty="0">
                <a:effectLst/>
                <a:latin typeface="Rubik"/>
              </a:rPr>
              <a:t> из разных стран.</a:t>
            </a:r>
            <a:endParaRPr lang="cs-CZ" sz="1300" b="0" i="0" dirty="0">
              <a:effectLst/>
              <a:latin typeface="Rubik"/>
            </a:endParaRPr>
          </a:p>
          <a:p>
            <a:pPr algn="just"/>
            <a:r>
              <a:rPr lang="ru-RU" sz="1300" b="0" i="0" dirty="0">
                <a:effectLst/>
                <a:latin typeface="Rubik"/>
              </a:rPr>
              <a:t>По словам секретаря Шведской академии Андерса </a:t>
            </a:r>
            <a:r>
              <a:rPr lang="ru-RU" sz="1300" b="0" i="0" dirty="0" err="1">
                <a:effectLst/>
                <a:latin typeface="Rubik"/>
              </a:rPr>
              <a:t>Ульссона</a:t>
            </a:r>
            <a:r>
              <a:rPr lang="ru-RU" sz="1300" b="0" i="0" dirty="0">
                <a:effectLst/>
                <a:latin typeface="Rubik"/>
              </a:rPr>
              <a:t>, каждый год поступает несколько сотен номинаций со всего мира. В 2019 году их было около 200.</a:t>
            </a:r>
            <a:endParaRPr lang="cs-CZ" sz="1300" dirty="0"/>
          </a:p>
          <a:p>
            <a:endParaRPr lang="cs-CZ" sz="13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4B61BBE-5886-4BAD-9BFB-74AC141B2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r="23543"/>
          <a:stretch/>
        </p:blipFill>
        <p:spPr bwMode="auto">
          <a:xfrm>
            <a:off x="7569952" y="2376074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4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13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2FF8D2-282D-4F45-A088-E63237902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62" y="962193"/>
            <a:ext cx="8050037" cy="942302"/>
          </a:xfrm>
        </p:spPr>
        <p:txBody>
          <a:bodyPr anchor="b">
            <a:noAutofit/>
          </a:bodyPr>
          <a:lstStyle/>
          <a:p>
            <a:r>
              <a:rPr lang="ru-RU" sz="4400" i="0" dirty="0">
                <a:effectLst/>
              </a:rPr>
              <a:t>Как определяются победители?</a:t>
            </a:r>
            <a:endParaRPr lang="cs-CZ" sz="4400" dirty="0"/>
          </a:p>
        </p:txBody>
      </p:sp>
      <p:cxnSp>
        <p:nvCxnSpPr>
          <p:cNvPr id="3077" name="Straight Connector 13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B60194-FEAF-442D-9002-B0A92E6B9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pPr algn="just"/>
            <a:r>
              <a:rPr lang="ru-RU" sz="1100" b="0" i="0" dirty="0">
                <a:effectLst/>
                <a:latin typeface="Rubik"/>
              </a:rPr>
              <a:t>В выборе победителя участвуют 18 постоянных членов Шведской академии. Рабочий орган, который оценивает номинации и представляет свои рекомендации академии, – это Нобелевский комитет по литературе, который состоит обычно из 4-5 человек.</a:t>
            </a:r>
            <a:endParaRPr lang="cs-CZ" sz="1100" b="0" i="0" dirty="0">
              <a:effectLst/>
              <a:latin typeface="Rubik"/>
            </a:endParaRPr>
          </a:p>
          <a:p>
            <a:pPr algn="just"/>
            <a:r>
              <a:rPr lang="ru-RU" sz="1100" b="0" i="0" dirty="0">
                <a:effectLst/>
                <a:latin typeface="Rubik"/>
              </a:rPr>
              <a:t>Процесс выбора лауреата занимает почти целый год. В сентябре Нобелевский комитет рассылает письма-приглашения людям и организациям, которые получат право выдвигать претендентов на Нобелевскую премию по литературе. До 31 января они должны отправить заявки на рассмотрение.</a:t>
            </a:r>
            <a:endParaRPr lang="cs-CZ" sz="1100" b="0" i="0" dirty="0">
              <a:effectLst/>
              <a:latin typeface="Rubik"/>
            </a:endParaRPr>
          </a:p>
          <a:p>
            <a:pPr algn="just"/>
            <a:r>
              <a:rPr lang="ru-RU" sz="1100" b="0" i="0" dirty="0">
                <a:effectLst/>
                <a:latin typeface="Rubik"/>
              </a:rPr>
              <a:t>К апрелю комитет отбирает 15-20 имен, из которых формируется предварительный список кандидатов. Спустя месяц формируется шорт-лист из 4-5 писателей, претендующих на премию. По словам секретаря Шведской академии Андерса </a:t>
            </a:r>
            <a:r>
              <a:rPr lang="ru-RU" sz="1100" b="0" i="0" dirty="0" err="1">
                <a:effectLst/>
                <a:latin typeface="Rubik"/>
              </a:rPr>
              <a:t>Ульссона</a:t>
            </a:r>
            <a:r>
              <a:rPr lang="ru-RU" sz="1100" b="0" i="0" dirty="0">
                <a:effectLst/>
                <a:latin typeface="Rubik"/>
              </a:rPr>
              <a:t>, так как в этом году премию вручали сразу и за 2018, и за 2019 год в короткий список вошло 8 человек.</a:t>
            </a:r>
            <a:endParaRPr lang="cs-CZ" sz="1100" b="0" i="0" dirty="0">
              <a:effectLst/>
              <a:latin typeface="Rubik"/>
            </a:endParaRPr>
          </a:p>
          <a:p>
            <a:pPr algn="just"/>
            <a:r>
              <a:rPr lang="ru-RU" sz="1100" b="0" i="0" dirty="0">
                <a:effectLst/>
                <a:latin typeface="Rubik"/>
              </a:rPr>
              <a:t>С июня по август все 18 членов Шведской академии знакомятся с творчеством кандидатов на премию. Когда они вновь собираются в сентябре, то обсуждают достоинства произведений всех представленных в шорт-листе писателей. В октябре Академия делает свой выбор. Для победы лауреату достаточно набрать простое большинство голосов.</a:t>
            </a:r>
            <a:endParaRPr lang="cs-CZ" sz="1100" dirty="0"/>
          </a:p>
          <a:p>
            <a:endParaRPr lang="cs-CZ" sz="1100" dirty="0"/>
          </a:p>
        </p:txBody>
      </p:sp>
      <p:pic>
        <p:nvPicPr>
          <p:cNvPr id="3074" name="Picture 2" descr="King of Sweden Gives Peter Handke a Disgraceful Nobel Prize">
            <a:extLst>
              <a:ext uri="{FF2B5EF4-FFF2-40B4-BE49-F238E27FC236}">
                <a16:creationId xmlns:a16="http://schemas.microsoft.com/office/drawing/2014/main" id="{A1D963C2-E9D5-4328-8CA4-931341C05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8" r="28651" b="-1"/>
          <a:stretch/>
        </p:blipFill>
        <p:spPr bwMode="auto">
          <a:xfrm>
            <a:off x="7530623" y="2116225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7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3A9517-D604-49CB-A66F-7AE66D165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24" y="1433149"/>
            <a:ext cx="6190412" cy="3344459"/>
          </a:xfrm>
        </p:spPr>
        <p:txBody>
          <a:bodyPr anchor="t">
            <a:normAutofit/>
          </a:bodyPr>
          <a:lstStyle/>
          <a:p>
            <a:pPr algn="just"/>
            <a:r>
              <a:rPr lang="ru-RU" sz="1800" b="0" i="0" dirty="0">
                <a:effectLst/>
                <a:latin typeface="Rubik"/>
              </a:rPr>
              <a:t>Церемония вручения премии и торжественный обед в честь лауреатов проходят 10 декабря, в годовщину смерти Альфреда Нобеля.</a:t>
            </a:r>
            <a:endParaRPr lang="cs-CZ" sz="1800" b="0" i="0" dirty="0">
              <a:effectLst/>
              <a:latin typeface="Rubik"/>
            </a:endParaRPr>
          </a:p>
          <a:p>
            <a:pPr algn="just"/>
            <a:r>
              <a:rPr lang="ru-RU" sz="1800" b="0" i="0" dirty="0">
                <a:effectLst/>
                <a:latin typeface="Rubik"/>
              </a:rPr>
              <a:t>По правилам Нобелевской премии распространение любой информации о том, кто был номинирован или как проходил процесс выбора лауреата, запрещено. Обнародовать эту информацию можно только через 50 лет.</a:t>
            </a:r>
            <a:endParaRPr lang="cs-CZ" sz="1800" dirty="0"/>
          </a:p>
          <a:p>
            <a:endParaRPr lang="cs-CZ" sz="1800" dirty="0"/>
          </a:p>
        </p:txBody>
      </p:sp>
      <p:sp>
        <p:nvSpPr>
          <p:cNvPr id="8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2878" y="360845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4401" y="387045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170" name="Picture 2" descr="Menus at the Nobel Banquet - NobelPrize.org">
            <a:extLst>
              <a:ext uri="{FF2B5EF4-FFF2-40B4-BE49-F238E27FC236}">
                <a16:creationId xmlns:a16="http://schemas.microsoft.com/office/drawing/2014/main" id="{45D45BDA-5CA9-4884-A74D-09BEC90D2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r="31501"/>
          <a:stretch/>
        </p:blipFill>
        <p:spPr bwMode="auto">
          <a:xfrm>
            <a:off x="7563950" y="1135031"/>
            <a:ext cx="3940694" cy="3940694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uide to Nobel Week in Stockholm - WSJ">
            <a:extLst>
              <a:ext uri="{FF2B5EF4-FFF2-40B4-BE49-F238E27FC236}">
                <a16:creationId xmlns:a16="http://schemas.microsoft.com/office/drawing/2014/main" id="{9C0660A7-98A4-4B52-BB3A-522709955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8" r="30473" b="1"/>
          <a:stretch/>
        </p:blipFill>
        <p:spPr bwMode="auto">
          <a:xfrm>
            <a:off x="5213636" y="3961589"/>
            <a:ext cx="2676199" cy="2676199"/>
          </a:xfrm>
          <a:custGeom>
            <a:avLst/>
            <a:gdLst/>
            <a:ahLst/>
            <a:cxnLst/>
            <a:rect l="l" t="t" r="r" b="b"/>
            <a:pathLst>
              <a:path w="2241934" h="2241934">
                <a:moveTo>
                  <a:pt x="1120967" y="0"/>
                </a:moveTo>
                <a:cubicBezTo>
                  <a:pt x="1740060" y="0"/>
                  <a:pt x="2241934" y="501874"/>
                  <a:pt x="2241934" y="1120967"/>
                </a:cubicBezTo>
                <a:cubicBezTo>
                  <a:pt x="2241934" y="1740060"/>
                  <a:pt x="1740060" y="2241934"/>
                  <a:pt x="1120967" y="2241934"/>
                </a:cubicBezTo>
                <a:cubicBezTo>
                  <a:pt x="501874" y="2241934"/>
                  <a:pt x="0" y="1740060"/>
                  <a:pt x="0" y="1120967"/>
                </a:cubicBezTo>
                <a:cubicBezTo>
                  <a:pt x="0" y="501874"/>
                  <a:pt x="501874" y="0"/>
                  <a:pt x="112096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949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111C20-5E02-41AE-B113-23EE6B7DD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1"/>
            <a:ext cx="9222352" cy="808728"/>
          </a:xfrm>
        </p:spPr>
        <p:txBody>
          <a:bodyPr anchor="b">
            <a:noAutofit/>
          </a:bodyPr>
          <a:lstStyle/>
          <a:p>
            <a:r>
              <a:rPr lang="ru-RU" sz="4400" i="0" dirty="0">
                <a:effectLst/>
              </a:rPr>
              <a:t>Что получает Нобелевский лауреат?</a:t>
            </a:r>
            <a:endParaRPr lang="cs-CZ" sz="4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803C08-AADE-4675-B91C-1360A931F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620" y="2544195"/>
            <a:ext cx="5547863" cy="4013919"/>
          </a:xfrm>
        </p:spPr>
        <p:txBody>
          <a:bodyPr anchor="t">
            <a:normAutofit/>
          </a:bodyPr>
          <a:lstStyle/>
          <a:p>
            <a:pPr algn="just"/>
            <a:r>
              <a:rPr lang="ru-RU" sz="1800" b="0" i="0" dirty="0">
                <a:effectLst/>
                <a:latin typeface="Rubik"/>
              </a:rPr>
              <a:t>Лауреат Нобелевской премии по литературе получает диплом, а также медаль, на которой изображен молодой человек и его муза под лавровым деревом. На награде располагается надпись из «Энеиды» </a:t>
            </a:r>
            <a:r>
              <a:rPr lang="ru-RU" sz="1800" b="0" i="0" dirty="0" err="1">
                <a:effectLst/>
                <a:latin typeface="Rubik"/>
              </a:rPr>
              <a:t>Виргилия</a:t>
            </a:r>
            <a:r>
              <a:rPr lang="ru-RU" sz="1800" b="0" i="0" dirty="0">
                <a:effectLst/>
                <a:latin typeface="Rubik"/>
              </a:rPr>
              <a:t>: «Тому, кто поспособствовал украшению жизни искусством».</a:t>
            </a:r>
            <a:endParaRPr lang="cs-CZ" sz="1800" b="0" i="0" dirty="0">
              <a:effectLst/>
              <a:latin typeface="Rubik"/>
            </a:endParaRPr>
          </a:p>
          <a:p>
            <a:pPr algn="just"/>
            <a:r>
              <a:rPr lang="ru-RU" sz="1800" b="0" i="0" dirty="0">
                <a:effectLst/>
                <a:latin typeface="Rubik"/>
              </a:rPr>
              <a:t>Также лауреат премии получает денежный приз, который в 2019 году составил 9 миллионов шведских крон (примерно 60 миллионов рублей). Однако чтобы получить награду, лауреат обязан в течение полугода с момента вручения премии выступить с так называемой Нобелевской лекцией</a:t>
            </a:r>
            <a:endParaRPr lang="cs-CZ" sz="1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DB6AABC-CA01-4494-9D78-DCF28C56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2460" y="2755459"/>
            <a:ext cx="4950563" cy="294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72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41655B-BC5D-4616-993A-B92CB107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0" i="0" dirty="0">
                <a:solidFill>
                  <a:srgbClr val="222222"/>
                </a:solidFill>
                <a:effectLst/>
              </a:rPr>
              <a:t>Кого вы знаете...</a:t>
            </a:r>
            <a:br>
              <a:rPr lang="cs-CZ" b="0" i="0" dirty="0">
                <a:solidFill>
                  <a:srgbClr val="222222"/>
                </a:solidFill>
                <a:effectLst/>
              </a:rPr>
            </a:br>
            <a:r>
              <a:rPr lang="ru-RU" sz="1800" b="0" i="0" dirty="0">
                <a:solidFill>
                  <a:srgbClr val="222222"/>
                </a:solidFill>
                <a:effectLst/>
              </a:rPr>
              <a:t>Лауреатами премии становились</a:t>
            </a:r>
            <a:r>
              <a:rPr lang="cs-CZ" sz="1800" b="0" i="0" dirty="0">
                <a:solidFill>
                  <a:srgbClr val="222222"/>
                </a:solidFill>
                <a:effectLst/>
              </a:rPr>
              <a:t>:</a:t>
            </a: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D3AAA8A-F8A6-45D7-898C-0CB2047D5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43" y="1555642"/>
            <a:ext cx="1539983" cy="237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F81BD-6054-431F-B672-24BF0BEB2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61" y="1592295"/>
            <a:ext cx="1648482" cy="23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C4AAABA-B7EC-4C3F-98D2-DB8483A25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257" y="1567773"/>
            <a:ext cx="1683189" cy="237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8B43827F-FD4C-4523-BE26-8DE551AA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334" y="1592296"/>
            <a:ext cx="1666709" cy="23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462F8547-BFF8-46F2-962E-4FD7BF5BD717}"/>
              </a:ext>
            </a:extLst>
          </p:cNvPr>
          <p:cNvSpPr txBox="1"/>
          <p:nvPr/>
        </p:nvSpPr>
        <p:spPr>
          <a:xfrm>
            <a:off x="720302" y="3921672"/>
            <a:ext cx="22967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b="1" dirty="0"/>
              <a:t>(1907)</a:t>
            </a:r>
          </a:p>
          <a:p>
            <a:pPr algn="ctr"/>
            <a:r>
              <a:rPr lang="cs-CZ" sz="1600" b="1" dirty="0" err="1"/>
              <a:t>Редьярд</a:t>
            </a:r>
            <a:r>
              <a:rPr lang="cs-CZ" sz="1600" b="1" dirty="0"/>
              <a:t> </a:t>
            </a:r>
            <a:r>
              <a:rPr lang="cs-CZ" sz="1600" b="1" dirty="0" err="1"/>
              <a:t>Киплинг</a:t>
            </a:r>
            <a:r>
              <a:rPr lang="cs-CZ" sz="1600" b="1" dirty="0"/>
              <a:t> </a:t>
            </a:r>
          </a:p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296D2B3-BD89-417A-B7B9-CAF43A5365D2}"/>
              </a:ext>
            </a:extLst>
          </p:cNvPr>
          <p:cNvSpPr txBox="1"/>
          <p:nvPr/>
        </p:nvSpPr>
        <p:spPr>
          <a:xfrm>
            <a:off x="845710" y="4563694"/>
            <a:ext cx="217134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За наблюдательность, яркую фантазию, зрелость идей </a:t>
            </a:r>
            <a:br>
              <a:rPr lang="cs-CZ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 выдающийся талант повествователя</a:t>
            </a:r>
            <a:endParaRPr lang="cs-CZ" sz="14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B2D0BE6-F62A-4CB6-938C-0DDA1FC882FF}"/>
              </a:ext>
            </a:extLst>
          </p:cNvPr>
          <p:cNvSpPr txBox="1"/>
          <p:nvPr/>
        </p:nvSpPr>
        <p:spPr>
          <a:xfrm>
            <a:off x="3933741" y="3934061"/>
            <a:ext cx="16831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b="1" dirty="0"/>
              <a:t>(1915)</a:t>
            </a:r>
          </a:p>
          <a:p>
            <a:pPr algn="ctr"/>
            <a:r>
              <a:rPr lang="cs-CZ" sz="1600" b="1" dirty="0" err="1"/>
              <a:t>Ромен</a:t>
            </a:r>
            <a:r>
              <a:rPr lang="cs-CZ" sz="1600" b="1" dirty="0"/>
              <a:t> </a:t>
            </a:r>
            <a:r>
              <a:rPr lang="cs-CZ" sz="1600" b="1" dirty="0" err="1"/>
              <a:t>Роллан</a:t>
            </a:r>
            <a:r>
              <a:rPr lang="cs-CZ" sz="1600" b="1" dirty="0"/>
              <a:t> 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4B936BF0-6CF8-4C13-A05B-E8634053F9DC}"/>
              </a:ext>
            </a:extLst>
          </p:cNvPr>
          <p:cNvSpPr txBox="1"/>
          <p:nvPr/>
        </p:nvSpPr>
        <p:spPr>
          <a:xfrm>
            <a:off x="3716128" y="4589127"/>
            <a:ext cx="206911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За высокий идеализм художественных произведений, за сочувствие и любовь </a:t>
            </a:r>
            <a:br>
              <a:rPr lang="cs-CZ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 истине, с которой он описывает различные человеческие типажи</a:t>
            </a:r>
            <a:endParaRPr lang="cs-CZ" sz="1400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68DBBBE-5615-4486-9A0C-BEA1F824B764}"/>
              </a:ext>
            </a:extLst>
          </p:cNvPr>
          <p:cNvSpPr txBox="1"/>
          <p:nvPr/>
        </p:nvSpPr>
        <p:spPr>
          <a:xfrm>
            <a:off x="6948520" y="3924726"/>
            <a:ext cx="17594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b="1" dirty="0"/>
              <a:t>(1925)</a:t>
            </a:r>
          </a:p>
          <a:p>
            <a:pPr algn="ctr"/>
            <a:r>
              <a:rPr lang="cs-CZ" sz="1600" b="1" dirty="0" err="1"/>
              <a:t>Бернард</a:t>
            </a:r>
            <a:r>
              <a:rPr lang="cs-CZ" sz="1600" b="1" dirty="0"/>
              <a:t> </a:t>
            </a:r>
            <a:r>
              <a:rPr lang="cs-CZ" sz="1600" b="1" dirty="0" err="1"/>
              <a:t>Шоу</a:t>
            </a:r>
            <a:endParaRPr lang="cs-CZ" sz="1600" b="1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7B298D04-EC82-4F0C-895A-7AF8FB332D5E}"/>
              </a:ext>
            </a:extLst>
          </p:cNvPr>
          <p:cNvSpPr txBox="1"/>
          <p:nvPr/>
        </p:nvSpPr>
        <p:spPr>
          <a:xfrm>
            <a:off x="6655370" y="4589127"/>
            <a:ext cx="24793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За творчество, отмеченное идеализмом и гуманизмом, за искромётную сатиру, которая часто сочетается с</a:t>
            </a:r>
            <a:r>
              <a:rPr lang="cs-CZ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исключительной поэтической красотой</a:t>
            </a:r>
            <a:endParaRPr lang="cs-CZ" sz="1400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D30F1221-C6B0-4CEA-9FF1-3F00CC2D83A0}"/>
              </a:ext>
            </a:extLst>
          </p:cNvPr>
          <p:cNvSpPr txBox="1"/>
          <p:nvPr/>
        </p:nvSpPr>
        <p:spPr>
          <a:xfrm>
            <a:off x="9702290" y="4696848"/>
            <a:ext cx="22553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За то, что в поисках меланхоличной души родного города нашёл новые символы для столкновения </a:t>
            </a:r>
            <a:br>
              <a:rPr lang="cs-CZ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 переплетения культур</a:t>
            </a:r>
            <a:endParaRPr lang="cs-CZ" sz="1400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22043FF4-F70D-44F2-8212-A8291891CF5F}"/>
              </a:ext>
            </a:extLst>
          </p:cNvPr>
          <p:cNvSpPr txBox="1"/>
          <p:nvPr/>
        </p:nvSpPr>
        <p:spPr>
          <a:xfrm>
            <a:off x="10039529" y="3953981"/>
            <a:ext cx="15808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b="1" dirty="0"/>
              <a:t>(2006)</a:t>
            </a:r>
          </a:p>
          <a:p>
            <a:pPr algn="ctr"/>
            <a:r>
              <a:rPr lang="cs-CZ" sz="1600" b="1" dirty="0" err="1"/>
              <a:t>Орхан</a:t>
            </a:r>
            <a:r>
              <a:rPr lang="cs-CZ" sz="1600" b="1" dirty="0"/>
              <a:t> </a:t>
            </a:r>
            <a:r>
              <a:rPr lang="cs-CZ" sz="1600" b="1" dirty="0" err="1"/>
              <a:t>Памук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70307695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2805</Words>
  <Application>Microsoft Office PowerPoint</Application>
  <PresentationFormat>Širokoúhlá obrazovka</PresentationFormat>
  <Paragraphs>125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Gill Sans Nova</vt:lpstr>
      <vt:lpstr>Rubik</vt:lpstr>
      <vt:lpstr>Verdana</vt:lpstr>
      <vt:lpstr>GradientVTI</vt:lpstr>
      <vt:lpstr>Самые престижные литературные премии мира и России</vt:lpstr>
      <vt:lpstr>Литературные премии </vt:lpstr>
      <vt:lpstr>Нобелевская премия по литературе</vt:lpstr>
      <vt:lpstr>Кем был Альфред Нобель и почему премия названа его именем?</vt:lpstr>
      <vt:lpstr>Кто может быть номинирован на Нобелевскую премию по литературе?</vt:lpstr>
      <vt:lpstr>Как определяются победители?</vt:lpstr>
      <vt:lpstr>Prezentace aplikace PowerPoint</vt:lpstr>
      <vt:lpstr>Что получает Нобелевский лауреат?</vt:lpstr>
      <vt:lpstr>Кого вы знаете... Лауреатами премии становились:</vt:lpstr>
      <vt:lpstr>Нобелевские лауреаты из России:</vt:lpstr>
      <vt:lpstr>АБС-премия</vt:lpstr>
      <vt:lpstr>Prezentace aplikace PowerPoint</vt:lpstr>
      <vt:lpstr>Лауреатами премии становились:</vt:lpstr>
      <vt:lpstr>Лауреатами премии становились:</vt:lpstr>
      <vt:lpstr>«Русский Букер»</vt:lpstr>
      <vt:lpstr>Prezentace aplikace PowerPoint</vt:lpstr>
      <vt:lpstr>Лауреатами премии становились:</vt:lpstr>
      <vt:lpstr>Книжная премия ‬‬Рунета</vt:lpstr>
      <vt:lpstr>Премия имени Ганса Х. Андерсена</vt:lpstr>
      <vt:lpstr>Prezentace aplikace PowerPoint</vt:lpstr>
      <vt:lpstr>Prezentace aplikace PowerPoint</vt:lpstr>
      <vt:lpstr>Prezentace aplikace PowerPoint</vt:lpstr>
      <vt:lpstr>Чешские лауреаты премии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Премия Либерти (Liberty)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Самые престижные литературные премии мира и России</dc:title>
  <dc:creator>Alexandra Gončarenko</dc:creator>
  <cp:lastModifiedBy>Alexandra Gončarenko</cp:lastModifiedBy>
  <cp:revision>2</cp:revision>
  <dcterms:created xsi:type="dcterms:W3CDTF">2020-09-05T14:47:15Z</dcterms:created>
  <dcterms:modified xsi:type="dcterms:W3CDTF">2020-11-13T07:34:03Z</dcterms:modified>
</cp:coreProperties>
</file>