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77" r:id="rId6"/>
    <p:sldId id="275" r:id="rId7"/>
    <p:sldId id="276" r:id="rId8"/>
    <p:sldId id="262" r:id="rId9"/>
    <p:sldId id="263" r:id="rId10"/>
    <p:sldId id="260" r:id="rId11"/>
    <p:sldId id="261" r:id="rId12"/>
    <p:sldId id="265" r:id="rId13"/>
    <p:sldId id="279" r:id="rId14"/>
    <p:sldId id="280" r:id="rId15"/>
    <p:sldId id="267" r:id="rId16"/>
    <p:sldId id="273" r:id="rId17"/>
    <p:sldId id="272" r:id="rId18"/>
    <p:sldId id="274" r:id="rId19"/>
    <p:sldId id="268" r:id="rId20"/>
    <p:sldId id="281" r:id="rId21"/>
    <p:sldId id="269" r:id="rId22"/>
    <p:sldId id="282" r:id="rId23"/>
    <p:sldId id="283" r:id="rId24"/>
    <p:sldId id="284" r:id="rId25"/>
    <p:sldId id="285" r:id="rId26"/>
    <p:sldId id="287" r:id="rId27"/>
    <p:sldId id="271" r:id="rId28"/>
    <p:sldId id="270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72" y="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B52828-0FBD-45F6-BC95-EB3AB20E95F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3146AA2-A1F2-413F-9328-3DDB5FC31263}">
      <dgm:prSet phldrT="[Text]"/>
      <dgm:spPr>
        <a:solidFill>
          <a:schemeClr val="accent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/>
            <a:t>Пролетарская литература</a:t>
          </a:r>
          <a:endParaRPr lang="cs-CZ" dirty="0"/>
        </a:p>
      </dgm:t>
    </dgm:pt>
    <dgm:pt modelId="{3FB53653-5A93-4373-A21C-032D0548D1DE}" type="parTrans" cxnId="{3F38D5FF-04C3-44D0-9BC5-019B1404D273}">
      <dgm:prSet/>
      <dgm:spPr/>
      <dgm:t>
        <a:bodyPr/>
        <a:lstStyle/>
        <a:p>
          <a:endParaRPr lang="cs-CZ"/>
        </a:p>
      </dgm:t>
    </dgm:pt>
    <dgm:pt modelId="{48ABA56D-6835-491A-880D-41397EA042A5}" type="sibTrans" cxnId="{3F38D5FF-04C3-44D0-9BC5-019B1404D273}">
      <dgm:prSet/>
      <dgm:spPr/>
      <dgm:t>
        <a:bodyPr/>
        <a:lstStyle/>
        <a:p>
          <a:endParaRPr lang="cs-CZ"/>
        </a:p>
      </dgm:t>
    </dgm:pt>
    <dgm:pt modelId="{8C31B18E-C59C-4BEB-8665-54A67CF6B76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/>
            <a:t>«Потаённая» литература</a:t>
          </a:r>
          <a:endParaRPr lang="cs-CZ" dirty="0"/>
        </a:p>
      </dgm:t>
    </dgm:pt>
    <dgm:pt modelId="{C3FBA32D-5CE3-473A-AC39-8565199FE6F1}" type="parTrans" cxnId="{23B43011-8D28-4315-B467-651D6245C3C8}">
      <dgm:prSet/>
      <dgm:spPr/>
      <dgm:t>
        <a:bodyPr/>
        <a:lstStyle/>
        <a:p>
          <a:endParaRPr lang="cs-CZ"/>
        </a:p>
      </dgm:t>
    </dgm:pt>
    <dgm:pt modelId="{F77F6E56-9BFE-4634-8DE8-8DBB3A1AB11B}" type="sibTrans" cxnId="{23B43011-8D28-4315-B467-651D6245C3C8}">
      <dgm:prSet/>
      <dgm:spPr/>
      <dgm:t>
        <a:bodyPr/>
        <a:lstStyle/>
        <a:p>
          <a:endParaRPr lang="cs-CZ"/>
        </a:p>
      </dgm:t>
    </dgm:pt>
    <dgm:pt modelId="{97E24DA5-1418-41E6-A7F1-7CCF8E3E155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/>
            <a:t>Эмигрантская литература</a:t>
          </a:r>
          <a:endParaRPr lang="cs-CZ" dirty="0"/>
        </a:p>
      </dgm:t>
    </dgm:pt>
    <dgm:pt modelId="{AA36F487-D5CA-4708-B557-9669A1D7EE01}" type="parTrans" cxnId="{C4794920-0DDA-4C5E-BB5B-7A5F3C6BDE90}">
      <dgm:prSet/>
      <dgm:spPr/>
      <dgm:t>
        <a:bodyPr/>
        <a:lstStyle/>
        <a:p>
          <a:endParaRPr lang="cs-CZ"/>
        </a:p>
      </dgm:t>
    </dgm:pt>
    <dgm:pt modelId="{90F87E6A-E5CE-4332-8466-E612BD04B5B3}" type="sibTrans" cxnId="{C4794920-0DDA-4C5E-BB5B-7A5F3C6BDE90}">
      <dgm:prSet/>
      <dgm:spPr/>
      <dgm:t>
        <a:bodyPr/>
        <a:lstStyle/>
        <a:p>
          <a:endParaRPr lang="cs-CZ"/>
        </a:p>
      </dgm:t>
    </dgm:pt>
    <dgm:pt modelId="{A6F7106A-D920-4117-A192-65F515ACB27C}" type="pres">
      <dgm:prSet presAssocID="{E1B52828-0FBD-45F6-BC95-EB3AB20E95F4}" presName="Name0" presStyleCnt="0">
        <dgm:presLayoutVars>
          <dgm:chMax val="7"/>
          <dgm:chPref val="7"/>
          <dgm:dir/>
        </dgm:presLayoutVars>
      </dgm:prSet>
      <dgm:spPr/>
    </dgm:pt>
    <dgm:pt modelId="{F912D318-DF21-4D13-A548-FB6377DB4DD0}" type="pres">
      <dgm:prSet presAssocID="{E1B52828-0FBD-45F6-BC95-EB3AB20E95F4}" presName="Name1" presStyleCnt="0"/>
      <dgm:spPr/>
    </dgm:pt>
    <dgm:pt modelId="{3D1DC5C5-5B72-41C5-9537-FBAA97E88786}" type="pres">
      <dgm:prSet presAssocID="{E1B52828-0FBD-45F6-BC95-EB3AB20E95F4}" presName="cycle" presStyleCnt="0"/>
      <dgm:spPr/>
    </dgm:pt>
    <dgm:pt modelId="{E34104BC-CD8A-48F0-A144-5694C3610253}" type="pres">
      <dgm:prSet presAssocID="{E1B52828-0FBD-45F6-BC95-EB3AB20E95F4}" presName="srcNode" presStyleLbl="node1" presStyleIdx="0" presStyleCnt="3"/>
      <dgm:spPr/>
    </dgm:pt>
    <dgm:pt modelId="{E0C8AE3A-A53D-456B-9AB9-C5DA81B19206}" type="pres">
      <dgm:prSet presAssocID="{E1B52828-0FBD-45F6-BC95-EB3AB20E95F4}" presName="conn" presStyleLbl="parChTrans1D2" presStyleIdx="0" presStyleCnt="1"/>
      <dgm:spPr/>
    </dgm:pt>
    <dgm:pt modelId="{7EFFC72E-F8DA-4356-9A45-D8D73A254FE7}" type="pres">
      <dgm:prSet presAssocID="{E1B52828-0FBD-45F6-BC95-EB3AB20E95F4}" presName="extraNode" presStyleLbl="node1" presStyleIdx="0" presStyleCnt="3"/>
      <dgm:spPr/>
    </dgm:pt>
    <dgm:pt modelId="{0C13B92F-DA7D-4717-BD85-A4418D193817}" type="pres">
      <dgm:prSet presAssocID="{E1B52828-0FBD-45F6-BC95-EB3AB20E95F4}" presName="dstNode" presStyleLbl="node1" presStyleIdx="0" presStyleCnt="3"/>
      <dgm:spPr/>
    </dgm:pt>
    <dgm:pt modelId="{362A25BD-9B06-452F-8BCE-B6E197E711BA}" type="pres">
      <dgm:prSet presAssocID="{F3146AA2-A1F2-413F-9328-3DDB5FC31263}" presName="text_1" presStyleLbl="node1" presStyleIdx="0" presStyleCnt="3">
        <dgm:presLayoutVars>
          <dgm:bulletEnabled val="1"/>
        </dgm:presLayoutVars>
      </dgm:prSet>
      <dgm:spPr/>
    </dgm:pt>
    <dgm:pt modelId="{B96A9CD7-FCF0-4814-9333-5432667305E7}" type="pres">
      <dgm:prSet presAssocID="{F3146AA2-A1F2-413F-9328-3DDB5FC31263}" presName="accent_1" presStyleCnt="0"/>
      <dgm:spPr/>
    </dgm:pt>
    <dgm:pt modelId="{26773431-65F6-4197-9DC7-9BE67890611F}" type="pres">
      <dgm:prSet presAssocID="{F3146AA2-A1F2-413F-9328-3DDB5FC31263}" presName="accentRepeatNode" presStyleLbl="solidFgAcc1" presStyleIdx="0" presStyleCnt="3" custLinFactNeighborX="-1031" custLinFactNeighborY="-7312"/>
      <dgm:spPr>
        <a:ln>
          <a:solidFill>
            <a:schemeClr val="accent2">
              <a:lumMod val="75000"/>
            </a:schemeClr>
          </a:solidFill>
        </a:ln>
      </dgm:spPr>
    </dgm:pt>
    <dgm:pt modelId="{4BA84E08-DB31-4E2C-94A5-9ADB77313162}" type="pres">
      <dgm:prSet presAssocID="{8C31B18E-C59C-4BEB-8665-54A67CF6B76B}" presName="text_2" presStyleLbl="node1" presStyleIdx="1" presStyleCnt="3">
        <dgm:presLayoutVars>
          <dgm:bulletEnabled val="1"/>
        </dgm:presLayoutVars>
      </dgm:prSet>
      <dgm:spPr/>
    </dgm:pt>
    <dgm:pt modelId="{288C3BCD-A072-4869-B7BB-62BA6A99A08C}" type="pres">
      <dgm:prSet presAssocID="{8C31B18E-C59C-4BEB-8665-54A67CF6B76B}" presName="accent_2" presStyleCnt="0"/>
      <dgm:spPr/>
    </dgm:pt>
    <dgm:pt modelId="{4D2E7145-C408-450A-86B2-7A1D34B39D28}" type="pres">
      <dgm:prSet presAssocID="{8C31B18E-C59C-4BEB-8665-54A67CF6B76B}" presName="accentRepeatNode" presStyleLbl="solidFgAcc1" presStyleIdx="1" presStyleCnt="3"/>
      <dgm:spPr>
        <a:ln>
          <a:solidFill>
            <a:schemeClr val="accent3">
              <a:lumMod val="75000"/>
            </a:schemeClr>
          </a:solidFill>
        </a:ln>
      </dgm:spPr>
    </dgm:pt>
    <dgm:pt modelId="{895EF019-84E5-4CEE-B9B8-38FAE26BEAAD}" type="pres">
      <dgm:prSet presAssocID="{97E24DA5-1418-41E6-A7F1-7CCF8E3E1558}" presName="text_3" presStyleLbl="node1" presStyleIdx="2" presStyleCnt="3">
        <dgm:presLayoutVars>
          <dgm:bulletEnabled val="1"/>
        </dgm:presLayoutVars>
      </dgm:prSet>
      <dgm:spPr/>
    </dgm:pt>
    <dgm:pt modelId="{D06DC5E2-EDBE-4C54-951A-1CC44547F5F8}" type="pres">
      <dgm:prSet presAssocID="{97E24DA5-1418-41E6-A7F1-7CCF8E3E1558}" presName="accent_3" presStyleCnt="0"/>
      <dgm:spPr/>
    </dgm:pt>
    <dgm:pt modelId="{B286C7CA-AA3F-4584-A3D1-886C1D04089F}" type="pres">
      <dgm:prSet presAssocID="{97E24DA5-1418-41E6-A7F1-7CCF8E3E1558}" presName="accentRepeatNode" presStyleLbl="solidFgAcc1" presStyleIdx="2" presStyleCnt="3"/>
      <dgm:spPr>
        <a:ln>
          <a:solidFill>
            <a:schemeClr val="accent4">
              <a:lumMod val="75000"/>
            </a:schemeClr>
          </a:solidFill>
        </a:ln>
      </dgm:spPr>
    </dgm:pt>
  </dgm:ptLst>
  <dgm:cxnLst>
    <dgm:cxn modelId="{23B43011-8D28-4315-B467-651D6245C3C8}" srcId="{E1B52828-0FBD-45F6-BC95-EB3AB20E95F4}" destId="{8C31B18E-C59C-4BEB-8665-54A67CF6B76B}" srcOrd="1" destOrd="0" parTransId="{C3FBA32D-5CE3-473A-AC39-8565199FE6F1}" sibTransId="{F77F6E56-9BFE-4634-8DE8-8DBB3A1AB11B}"/>
    <dgm:cxn modelId="{C4794920-0DDA-4C5E-BB5B-7A5F3C6BDE90}" srcId="{E1B52828-0FBD-45F6-BC95-EB3AB20E95F4}" destId="{97E24DA5-1418-41E6-A7F1-7CCF8E3E1558}" srcOrd="2" destOrd="0" parTransId="{AA36F487-D5CA-4708-B557-9669A1D7EE01}" sibTransId="{90F87E6A-E5CE-4332-8466-E612BD04B5B3}"/>
    <dgm:cxn modelId="{CEE8933C-BC66-4B32-B16D-85AD72B93FFB}" type="presOf" srcId="{E1B52828-0FBD-45F6-BC95-EB3AB20E95F4}" destId="{A6F7106A-D920-4117-A192-65F515ACB27C}" srcOrd="0" destOrd="0" presId="urn:microsoft.com/office/officeart/2008/layout/VerticalCurvedList"/>
    <dgm:cxn modelId="{F1F614C1-1C81-4E85-B2D2-2E423948779E}" type="presOf" srcId="{F3146AA2-A1F2-413F-9328-3DDB5FC31263}" destId="{362A25BD-9B06-452F-8BCE-B6E197E711BA}" srcOrd="0" destOrd="0" presId="urn:microsoft.com/office/officeart/2008/layout/VerticalCurvedList"/>
    <dgm:cxn modelId="{4C0415D3-0CDF-47B2-BA27-01539B01F56B}" type="presOf" srcId="{8C31B18E-C59C-4BEB-8665-54A67CF6B76B}" destId="{4BA84E08-DB31-4E2C-94A5-9ADB77313162}" srcOrd="0" destOrd="0" presId="urn:microsoft.com/office/officeart/2008/layout/VerticalCurvedList"/>
    <dgm:cxn modelId="{8A2DF3F3-B83E-42F2-8A46-EC4A1E829552}" type="presOf" srcId="{48ABA56D-6835-491A-880D-41397EA042A5}" destId="{E0C8AE3A-A53D-456B-9AB9-C5DA81B19206}" srcOrd="0" destOrd="0" presId="urn:microsoft.com/office/officeart/2008/layout/VerticalCurvedList"/>
    <dgm:cxn modelId="{F1ED45F7-F252-4641-A7E8-EB5A94D1C837}" type="presOf" srcId="{97E24DA5-1418-41E6-A7F1-7CCF8E3E1558}" destId="{895EF019-84E5-4CEE-B9B8-38FAE26BEAAD}" srcOrd="0" destOrd="0" presId="urn:microsoft.com/office/officeart/2008/layout/VerticalCurvedList"/>
    <dgm:cxn modelId="{3F38D5FF-04C3-44D0-9BC5-019B1404D273}" srcId="{E1B52828-0FBD-45F6-BC95-EB3AB20E95F4}" destId="{F3146AA2-A1F2-413F-9328-3DDB5FC31263}" srcOrd="0" destOrd="0" parTransId="{3FB53653-5A93-4373-A21C-032D0548D1DE}" sibTransId="{48ABA56D-6835-491A-880D-41397EA042A5}"/>
    <dgm:cxn modelId="{5BAC12D2-7937-4E1E-A1C6-7116D11D0131}" type="presParOf" srcId="{A6F7106A-D920-4117-A192-65F515ACB27C}" destId="{F912D318-DF21-4D13-A548-FB6377DB4DD0}" srcOrd="0" destOrd="0" presId="urn:microsoft.com/office/officeart/2008/layout/VerticalCurvedList"/>
    <dgm:cxn modelId="{D09FE14C-2BE0-4A19-BA70-A8F71D597260}" type="presParOf" srcId="{F912D318-DF21-4D13-A548-FB6377DB4DD0}" destId="{3D1DC5C5-5B72-41C5-9537-FBAA97E88786}" srcOrd="0" destOrd="0" presId="urn:microsoft.com/office/officeart/2008/layout/VerticalCurvedList"/>
    <dgm:cxn modelId="{F84602B0-97DA-4727-A73E-995A7B9FF252}" type="presParOf" srcId="{3D1DC5C5-5B72-41C5-9537-FBAA97E88786}" destId="{E34104BC-CD8A-48F0-A144-5694C3610253}" srcOrd="0" destOrd="0" presId="urn:microsoft.com/office/officeart/2008/layout/VerticalCurvedList"/>
    <dgm:cxn modelId="{73D8AB6C-68D1-487F-8B3B-EC98683267E1}" type="presParOf" srcId="{3D1DC5C5-5B72-41C5-9537-FBAA97E88786}" destId="{E0C8AE3A-A53D-456B-9AB9-C5DA81B19206}" srcOrd="1" destOrd="0" presId="urn:microsoft.com/office/officeart/2008/layout/VerticalCurvedList"/>
    <dgm:cxn modelId="{58430FCD-2201-42FA-A729-BFFB1993CFD1}" type="presParOf" srcId="{3D1DC5C5-5B72-41C5-9537-FBAA97E88786}" destId="{7EFFC72E-F8DA-4356-9A45-D8D73A254FE7}" srcOrd="2" destOrd="0" presId="urn:microsoft.com/office/officeart/2008/layout/VerticalCurvedList"/>
    <dgm:cxn modelId="{9A908DC4-18C2-4104-9724-86391A90E748}" type="presParOf" srcId="{3D1DC5C5-5B72-41C5-9537-FBAA97E88786}" destId="{0C13B92F-DA7D-4717-BD85-A4418D193817}" srcOrd="3" destOrd="0" presId="urn:microsoft.com/office/officeart/2008/layout/VerticalCurvedList"/>
    <dgm:cxn modelId="{4273852F-4BDC-40CA-947A-9916E0F73D92}" type="presParOf" srcId="{F912D318-DF21-4D13-A548-FB6377DB4DD0}" destId="{362A25BD-9B06-452F-8BCE-B6E197E711BA}" srcOrd="1" destOrd="0" presId="urn:microsoft.com/office/officeart/2008/layout/VerticalCurvedList"/>
    <dgm:cxn modelId="{D2FF6AAC-1A30-4CC8-A249-7BEEF56C3C8E}" type="presParOf" srcId="{F912D318-DF21-4D13-A548-FB6377DB4DD0}" destId="{B96A9CD7-FCF0-4814-9333-5432667305E7}" srcOrd="2" destOrd="0" presId="urn:microsoft.com/office/officeart/2008/layout/VerticalCurvedList"/>
    <dgm:cxn modelId="{156522D7-A7B7-4D49-87FD-4FC003071722}" type="presParOf" srcId="{B96A9CD7-FCF0-4814-9333-5432667305E7}" destId="{26773431-65F6-4197-9DC7-9BE67890611F}" srcOrd="0" destOrd="0" presId="urn:microsoft.com/office/officeart/2008/layout/VerticalCurvedList"/>
    <dgm:cxn modelId="{DCE61AEB-6D7C-498A-A464-B715DBD8B22B}" type="presParOf" srcId="{F912D318-DF21-4D13-A548-FB6377DB4DD0}" destId="{4BA84E08-DB31-4E2C-94A5-9ADB77313162}" srcOrd="3" destOrd="0" presId="urn:microsoft.com/office/officeart/2008/layout/VerticalCurvedList"/>
    <dgm:cxn modelId="{EAFCA8C1-21AE-4848-8EE3-BED9B098C5FA}" type="presParOf" srcId="{F912D318-DF21-4D13-A548-FB6377DB4DD0}" destId="{288C3BCD-A072-4869-B7BB-62BA6A99A08C}" srcOrd="4" destOrd="0" presId="urn:microsoft.com/office/officeart/2008/layout/VerticalCurvedList"/>
    <dgm:cxn modelId="{0AA923AB-A55C-4927-AEA7-38F9C5423899}" type="presParOf" srcId="{288C3BCD-A072-4869-B7BB-62BA6A99A08C}" destId="{4D2E7145-C408-450A-86B2-7A1D34B39D28}" srcOrd="0" destOrd="0" presId="urn:microsoft.com/office/officeart/2008/layout/VerticalCurvedList"/>
    <dgm:cxn modelId="{508A4757-5097-4DB6-8EAE-71A44968157D}" type="presParOf" srcId="{F912D318-DF21-4D13-A548-FB6377DB4DD0}" destId="{895EF019-84E5-4CEE-B9B8-38FAE26BEAAD}" srcOrd="5" destOrd="0" presId="urn:microsoft.com/office/officeart/2008/layout/VerticalCurvedList"/>
    <dgm:cxn modelId="{A5D31E80-EBC3-4503-92D9-3F988703B12A}" type="presParOf" srcId="{F912D318-DF21-4D13-A548-FB6377DB4DD0}" destId="{D06DC5E2-EDBE-4C54-951A-1CC44547F5F8}" srcOrd="6" destOrd="0" presId="urn:microsoft.com/office/officeart/2008/layout/VerticalCurvedList"/>
    <dgm:cxn modelId="{A2578D60-482A-4EBD-AA14-AD7AADF20A50}" type="presParOf" srcId="{D06DC5E2-EDBE-4C54-951A-1CC44547F5F8}" destId="{B286C7CA-AA3F-4584-A3D1-886C1D0408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6F5175-D593-4D1F-8FE4-90432D6A81C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BB07C8D8-BEC2-440C-8F94-67E76B88E1A7}">
      <dgm:prSet phldrT="[Text]"/>
      <dgm:spPr/>
      <dgm:t>
        <a:bodyPr/>
        <a:lstStyle/>
        <a:p>
          <a:r>
            <a:rPr lang="cs-CZ" dirty="0" err="1"/>
            <a:t>Антиутопии</a:t>
          </a:r>
          <a:endParaRPr lang="cs-CZ" dirty="0"/>
        </a:p>
      </dgm:t>
    </dgm:pt>
    <dgm:pt modelId="{A824C6CC-0E64-46B3-9538-DC352BD8C235}" type="parTrans" cxnId="{501BB1EE-33FB-4EFA-B9CB-091498121A74}">
      <dgm:prSet/>
      <dgm:spPr/>
      <dgm:t>
        <a:bodyPr/>
        <a:lstStyle/>
        <a:p>
          <a:endParaRPr lang="cs-CZ"/>
        </a:p>
      </dgm:t>
    </dgm:pt>
    <dgm:pt modelId="{7BDF409C-0DEA-4EE9-8425-36D07CAA0C63}" type="sibTrans" cxnId="{501BB1EE-33FB-4EFA-B9CB-091498121A74}">
      <dgm:prSet/>
      <dgm:spPr/>
      <dgm:t>
        <a:bodyPr/>
        <a:lstStyle/>
        <a:p>
          <a:endParaRPr lang="cs-CZ"/>
        </a:p>
      </dgm:t>
    </dgm:pt>
    <dgm:pt modelId="{E476CB57-1B17-4FF0-BC88-2EA4225161F3}">
      <dgm:prSet phldrT="[Text]"/>
      <dgm:spPr/>
      <dgm:t>
        <a:bodyPr/>
        <a:lstStyle/>
        <a:p>
          <a:r>
            <a:rPr lang="ru-RU" dirty="0"/>
            <a:t>«</a:t>
          </a:r>
          <a:r>
            <a:rPr lang="cs-CZ" i="1" dirty="0"/>
            <a:t>1984</a:t>
          </a:r>
          <a:r>
            <a:rPr lang="ru-RU" dirty="0"/>
            <a:t>»</a:t>
          </a:r>
          <a:r>
            <a:rPr lang="cs-CZ" dirty="0"/>
            <a:t>, </a:t>
          </a:r>
          <a:r>
            <a:rPr lang="cs-CZ" dirty="0" err="1"/>
            <a:t>Джордж</a:t>
          </a:r>
          <a:r>
            <a:rPr lang="cs-CZ" dirty="0"/>
            <a:t> </a:t>
          </a:r>
          <a:r>
            <a:rPr lang="cs-CZ" dirty="0" err="1"/>
            <a:t>Оруэл</a:t>
          </a:r>
          <a:r>
            <a:rPr lang="cs-CZ" dirty="0"/>
            <a:t> </a:t>
          </a:r>
        </a:p>
      </dgm:t>
    </dgm:pt>
    <dgm:pt modelId="{1523DC5B-7729-4F7A-AA21-D71DB3D9FACD}" type="parTrans" cxnId="{005316A9-1D82-4319-AC40-17E645F961A4}">
      <dgm:prSet/>
      <dgm:spPr/>
      <dgm:t>
        <a:bodyPr/>
        <a:lstStyle/>
        <a:p>
          <a:endParaRPr lang="cs-CZ"/>
        </a:p>
      </dgm:t>
    </dgm:pt>
    <dgm:pt modelId="{06CF9D35-2814-4C64-AD72-2247C0327EAB}" type="sibTrans" cxnId="{005316A9-1D82-4319-AC40-17E645F961A4}">
      <dgm:prSet/>
      <dgm:spPr/>
      <dgm:t>
        <a:bodyPr/>
        <a:lstStyle/>
        <a:p>
          <a:endParaRPr lang="cs-CZ"/>
        </a:p>
      </dgm:t>
    </dgm:pt>
    <dgm:pt modelId="{101016A4-1AE3-47A4-9010-B47FA97DDC6F}">
      <dgm:prSet phldrT="[Text]"/>
      <dgm:spPr/>
      <dgm:t>
        <a:bodyPr/>
        <a:lstStyle/>
        <a:p>
          <a:r>
            <a:rPr lang="cs-CZ" dirty="0" err="1"/>
            <a:t>Утопии</a:t>
          </a:r>
          <a:endParaRPr lang="cs-CZ" dirty="0"/>
        </a:p>
      </dgm:t>
    </dgm:pt>
    <dgm:pt modelId="{C8B3DD35-4E30-4E1C-9B6D-1FCE429FE47C}" type="parTrans" cxnId="{F6C540E0-2F0D-4942-92E3-DB3A4F46228C}">
      <dgm:prSet/>
      <dgm:spPr/>
      <dgm:t>
        <a:bodyPr/>
        <a:lstStyle/>
        <a:p>
          <a:endParaRPr lang="cs-CZ"/>
        </a:p>
      </dgm:t>
    </dgm:pt>
    <dgm:pt modelId="{EBD6A326-3CC1-4745-A3DE-8FDE80B8FDCD}" type="sibTrans" cxnId="{F6C540E0-2F0D-4942-92E3-DB3A4F46228C}">
      <dgm:prSet/>
      <dgm:spPr/>
      <dgm:t>
        <a:bodyPr/>
        <a:lstStyle/>
        <a:p>
          <a:endParaRPr lang="cs-CZ"/>
        </a:p>
      </dgm:t>
    </dgm:pt>
    <dgm:pt modelId="{86FE7178-BBD4-4E70-AD7C-92D60BF9D6A0}">
      <dgm:prSet phldrT="[Text]"/>
      <dgm:spPr/>
      <dgm:t>
        <a:bodyPr/>
        <a:lstStyle/>
        <a:p>
          <a:r>
            <a:rPr lang="ru-RU" dirty="0"/>
            <a:t>«</a:t>
          </a:r>
          <a:r>
            <a:rPr lang="cs-CZ" i="1" dirty="0" err="1"/>
            <a:t>Остров</a:t>
          </a:r>
          <a:r>
            <a:rPr lang="ru-RU" dirty="0"/>
            <a:t>»</a:t>
          </a:r>
          <a:r>
            <a:rPr lang="cs-CZ" dirty="0"/>
            <a:t>, </a:t>
          </a:r>
          <a:r>
            <a:rPr lang="cs-CZ" dirty="0" err="1"/>
            <a:t>Олдос</a:t>
          </a:r>
          <a:r>
            <a:rPr lang="cs-CZ" dirty="0"/>
            <a:t> </a:t>
          </a:r>
          <a:r>
            <a:rPr lang="cs-CZ" dirty="0" err="1"/>
            <a:t>Хаксли</a:t>
          </a:r>
          <a:endParaRPr lang="cs-CZ" dirty="0"/>
        </a:p>
      </dgm:t>
    </dgm:pt>
    <dgm:pt modelId="{B1441CFD-E574-4690-A1E6-618BB8FA28D9}" type="parTrans" cxnId="{18DE5621-B07A-405E-A45A-87A5531B9092}">
      <dgm:prSet/>
      <dgm:spPr/>
      <dgm:t>
        <a:bodyPr/>
        <a:lstStyle/>
        <a:p>
          <a:endParaRPr lang="cs-CZ"/>
        </a:p>
      </dgm:t>
    </dgm:pt>
    <dgm:pt modelId="{24C4FA2C-0046-424B-AD68-2D46A78F8B00}" type="sibTrans" cxnId="{18DE5621-B07A-405E-A45A-87A5531B9092}">
      <dgm:prSet/>
      <dgm:spPr/>
      <dgm:t>
        <a:bodyPr/>
        <a:lstStyle/>
        <a:p>
          <a:endParaRPr lang="cs-CZ"/>
        </a:p>
      </dgm:t>
    </dgm:pt>
    <dgm:pt modelId="{ACE92AC6-6D8F-4F27-A6BB-6132E1D935D2}">
      <dgm:prSet/>
      <dgm:spPr/>
      <dgm:t>
        <a:bodyPr/>
        <a:lstStyle/>
        <a:p>
          <a:r>
            <a:rPr lang="ru-RU" dirty="0"/>
            <a:t>«</a:t>
          </a:r>
          <a:r>
            <a:rPr lang="cs-CZ" i="1" dirty="0"/>
            <a:t>О </a:t>
          </a:r>
          <a:r>
            <a:rPr lang="cs-CZ" i="1" dirty="0" err="1"/>
            <a:t>дивный</a:t>
          </a:r>
          <a:r>
            <a:rPr lang="cs-CZ" i="1" dirty="0"/>
            <a:t> </a:t>
          </a:r>
          <a:r>
            <a:rPr lang="cs-CZ" i="1" dirty="0" err="1"/>
            <a:t>новый</a:t>
          </a:r>
          <a:r>
            <a:rPr lang="cs-CZ" i="1" dirty="0"/>
            <a:t> </a:t>
          </a:r>
          <a:r>
            <a:rPr lang="cs-CZ" i="1" dirty="0" err="1"/>
            <a:t>мир</a:t>
          </a:r>
          <a:r>
            <a:rPr lang="ru-RU" dirty="0"/>
            <a:t>»</a:t>
          </a:r>
          <a:r>
            <a:rPr lang="cs-CZ" dirty="0"/>
            <a:t>, </a:t>
          </a:r>
          <a:r>
            <a:rPr lang="cs-CZ" dirty="0" err="1"/>
            <a:t>Олдос</a:t>
          </a:r>
          <a:r>
            <a:rPr lang="cs-CZ" dirty="0"/>
            <a:t> </a:t>
          </a:r>
          <a:r>
            <a:rPr lang="cs-CZ" dirty="0" err="1"/>
            <a:t>Хаксли</a:t>
          </a:r>
          <a:endParaRPr lang="cs-CZ" dirty="0"/>
        </a:p>
      </dgm:t>
    </dgm:pt>
    <dgm:pt modelId="{DA08F7E9-2447-4463-8B3A-B6CBE79D0015}" type="parTrans" cxnId="{4A721A30-8CBB-4B0A-AA84-DFC3988B23C2}">
      <dgm:prSet/>
      <dgm:spPr/>
      <dgm:t>
        <a:bodyPr/>
        <a:lstStyle/>
        <a:p>
          <a:endParaRPr lang="cs-CZ"/>
        </a:p>
      </dgm:t>
    </dgm:pt>
    <dgm:pt modelId="{43CA3490-74D5-416D-A53B-F6AEF7936225}" type="sibTrans" cxnId="{4A721A30-8CBB-4B0A-AA84-DFC3988B23C2}">
      <dgm:prSet/>
      <dgm:spPr/>
      <dgm:t>
        <a:bodyPr/>
        <a:lstStyle/>
        <a:p>
          <a:endParaRPr lang="cs-CZ"/>
        </a:p>
      </dgm:t>
    </dgm:pt>
    <dgm:pt modelId="{B2140C94-B733-48A1-8896-95297D6CF786}">
      <dgm:prSet/>
      <dgm:spPr/>
      <dgm:t>
        <a:bodyPr/>
        <a:lstStyle/>
        <a:p>
          <a:r>
            <a:rPr lang="ru-RU" dirty="0"/>
            <a:t>«</a:t>
          </a:r>
          <a:r>
            <a:rPr lang="cs-CZ" i="1" dirty="0"/>
            <a:t>451 </a:t>
          </a:r>
          <a:r>
            <a:rPr lang="cs-CZ" i="1" dirty="0" err="1"/>
            <a:t>градусов</a:t>
          </a:r>
          <a:r>
            <a:rPr lang="cs-CZ" i="1" dirty="0"/>
            <a:t> </a:t>
          </a:r>
          <a:r>
            <a:rPr lang="cs-CZ" i="1" dirty="0" err="1"/>
            <a:t>по</a:t>
          </a:r>
          <a:r>
            <a:rPr lang="cs-CZ" i="1" dirty="0"/>
            <a:t> </a:t>
          </a:r>
          <a:r>
            <a:rPr lang="cs-CZ" i="1" dirty="0" err="1"/>
            <a:t>Фаренгейту</a:t>
          </a:r>
          <a:r>
            <a:rPr lang="ru-RU" dirty="0"/>
            <a:t>»</a:t>
          </a:r>
          <a:r>
            <a:rPr lang="cs-CZ" dirty="0"/>
            <a:t>, </a:t>
          </a:r>
          <a:r>
            <a:rPr lang="cs-CZ" dirty="0" err="1"/>
            <a:t>Рэй</a:t>
          </a:r>
          <a:r>
            <a:rPr lang="cs-CZ" dirty="0"/>
            <a:t> </a:t>
          </a:r>
          <a:r>
            <a:rPr lang="cs-CZ" dirty="0" err="1"/>
            <a:t>Бредбери</a:t>
          </a:r>
          <a:endParaRPr lang="cs-CZ" dirty="0"/>
        </a:p>
      </dgm:t>
    </dgm:pt>
    <dgm:pt modelId="{9F7EEE8F-01F1-43F1-9672-CA43B97796A9}" type="parTrans" cxnId="{6E91EE3D-C9C9-428B-8037-AF79FBC8A903}">
      <dgm:prSet/>
      <dgm:spPr/>
      <dgm:t>
        <a:bodyPr/>
        <a:lstStyle/>
        <a:p>
          <a:endParaRPr lang="cs-CZ"/>
        </a:p>
      </dgm:t>
    </dgm:pt>
    <dgm:pt modelId="{DEFC5A67-EE7E-4D28-98C7-061937CB60A4}" type="sibTrans" cxnId="{6E91EE3D-C9C9-428B-8037-AF79FBC8A903}">
      <dgm:prSet/>
      <dgm:spPr/>
      <dgm:t>
        <a:bodyPr/>
        <a:lstStyle/>
        <a:p>
          <a:endParaRPr lang="cs-CZ"/>
        </a:p>
      </dgm:t>
    </dgm:pt>
    <dgm:pt modelId="{50C6136B-22E3-4FCF-8824-F27DE714CDC9}">
      <dgm:prSet/>
      <dgm:spPr/>
      <dgm:t>
        <a:bodyPr/>
        <a:lstStyle/>
        <a:p>
          <a:r>
            <a:rPr lang="ru-RU" dirty="0"/>
            <a:t>«</a:t>
          </a:r>
          <a:r>
            <a:rPr lang="cs-CZ" i="1" dirty="0" err="1"/>
            <a:t>Дивергент</a:t>
          </a:r>
          <a:r>
            <a:rPr lang="ru-RU" dirty="0"/>
            <a:t>»</a:t>
          </a:r>
          <a:r>
            <a:rPr lang="cs-CZ" dirty="0"/>
            <a:t>, </a:t>
          </a:r>
          <a:r>
            <a:rPr lang="cs-CZ" dirty="0" err="1"/>
            <a:t>Вероника</a:t>
          </a:r>
          <a:r>
            <a:rPr lang="cs-CZ" dirty="0"/>
            <a:t> </a:t>
          </a:r>
          <a:r>
            <a:rPr lang="cs-CZ" dirty="0" err="1"/>
            <a:t>Рот</a:t>
          </a:r>
          <a:endParaRPr lang="cs-CZ" dirty="0"/>
        </a:p>
      </dgm:t>
    </dgm:pt>
    <dgm:pt modelId="{5C4627AA-DB2F-4025-A687-D0485B2AF628}" type="parTrans" cxnId="{8947B2FB-E4BE-41EB-8F41-10B267D4FED5}">
      <dgm:prSet/>
      <dgm:spPr/>
      <dgm:t>
        <a:bodyPr/>
        <a:lstStyle/>
        <a:p>
          <a:endParaRPr lang="cs-CZ"/>
        </a:p>
      </dgm:t>
    </dgm:pt>
    <dgm:pt modelId="{FF17C450-BC69-42B6-92E7-F85071045CBC}" type="sibTrans" cxnId="{8947B2FB-E4BE-41EB-8F41-10B267D4FED5}">
      <dgm:prSet/>
      <dgm:spPr/>
      <dgm:t>
        <a:bodyPr/>
        <a:lstStyle/>
        <a:p>
          <a:endParaRPr lang="cs-CZ"/>
        </a:p>
      </dgm:t>
    </dgm:pt>
    <dgm:pt modelId="{A70890E8-E6DA-4A04-A186-3A1EA9A1DE80}">
      <dgm:prSet/>
      <dgm:spPr/>
      <dgm:t>
        <a:bodyPr/>
        <a:lstStyle/>
        <a:p>
          <a:r>
            <a:rPr lang="ru-RU" dirty="0"/>
            <a:t>«</a:t>
          </a:r>
          <a:r>
            <a:rPr lang="cs-CZ" i="1" dirty="0" err="1"/>
            <a:t>Утопия</a:t>
          </a:r>
          <a:r>
            <a:rPr lang="ru-RU" dirty="0"/>
            <a:t>»</a:t>
          </a:r>
          <a:r>
            <a:rPr lang="cs-CZ" dirty="0"/>
            <a:t>, </a:t>
          </a:r>
          <a:r>
            <a:rPr lang="cs-CZ" dirty="0" err="1"/>
            <a:t>Томас</a:t>
          </a:r>
          <a:r>
            <a:rPr lang="cs-CZ" dirty="0"/>
            <a:t> </a:t>
          </a:r>
          <a:r>
            <a:rPr lang="cs-CZ" dirty="0" err="1"/>
            <a:t>Мор</a:t>
          </a:r>
          <a:endParaRPr lang="cs-CZ" dirty="0"/>
        </a:p>
      </dgm:t>
    </dgm:pt>
    <dgm:pt modelId="{195AECD4-EBD4-4718-BD13-805D4897A3B3}" type="parTrans" cxnId="{CA8973A0-5F76-48CB-BFBD-B5EE132F898C}">
      <dgm:prSet/>
      <dgm:spPr/>
      <dgm:t>
        <a:bodyPr/>
        <a:lstStyle/>
        <a:p>
          <a:endParaRPr lang="cs-CZ"/>
        </a:p>
      </dgm:t>
    </dgm:pt>
    <dgm:pt modelId="{7E773B89-CE82-4265-B4BF-49312D923280}" type="sibTrans" cxnId="{CA8973A0-5F76-48CB-BFBD-B5EE132F898C}">
      <dgm:prSet/>
      <dgm:spPr/>
      <dgm:t>
        <a:bodyPr/>
        <a:lstStyle/>
        <a:p>
          <a:endParaRPr lang="cs-CZ"/>
        </a:p>
      </dgm:t>
    </dgm:pt>
    <dgm:pt modelId="{5A8420AF-BF14-4D15-A3D5-D879A144F848}">
      <dgm:prSet/>
      <dgm:spPr/>
      <dgm:t>
        <a:bodyPr/>
        <a:lstStyle/>
        <a:p>
          <a:r>
            <a:rPr lang="ru-RU" dirty="0"/>
            <a:t>«</a:t>
          </a:r>
          <a:r>
            <a:rPr lang="ru-RU" i="1" dirty="0"/>
            <a:t>Полдень, </a:t>
          </a:r>
          <a:r>
            <a:rPr lang="cs-CZ" i="1" dirty="0"/>
            <a:t>XXII </a:t>
          </a:r>
          <a:r>
            <a:rPr lang="ru-RU" i="1" dirty="0"/>
            <a:t>век</a:t>
          </a:r>
          <a:r>
            <a:rPr lang="ru-RU" dirty="0"/>
            <a:t>» </a:t>
          </a:r>
          <a:r>
            <a:rPr lang="cs-CZ" dirty="0" err="1"/>
            <a:t>Аркадий</a:t>
          </a:r>
          <a:r>
            <a:rPr lang="cs-CZ" dirty="0"/>
            <a:t> и </a:t>
          </a:r>
          <a:r>
            <a:rPr lang="cs-CZ" dirty="0" err="1"/>
            <a:t>Борис</a:t>
          </a:r>
          <a:r>
            <a:rPr lang="cs-CZ" dirty="0"/>
            <a:t> </a:t>
          </a:r>
          <a:r>
            <a:rPr lang="cs-CZ" dirty="0" err="1"/>
            <a:t>Стругацкие</a:t>
          </a:r>
          <a:endParaRPr lang="cs-CZ" dirty="0"/>
        </a:p>
      </dgm:t>
    </dgm:pt>
    <dgm:pt modelId="{14B2B257-21D4-4BD5-A60A-5C37FB7BCF21}" type="parTrans" cxnId="{052CB549-39C1-4D91-8DE5-2AB800459A4A}">
      <dgm:prSet/>
      <dgm:spPr/>
      <dgm:t>
        <a:bodyPr/>
        <a:lstStyle/>
        <a:p>
          <a:endParaRPr lang="cs-CZ"/>
        </a:p>
      </dgm:t>
    </dgm:pt>
    <dgm:pt modelId="{FE49CAD9-4C7A-4E19-824E-F8FEC28DF541}" type="sibTrans" cxnId="{052CB549-39C1-4D91-8DE5-2AB800459A4A}">
      <dgm:prSet/>
      <dgm:spPr/>
      <dgm:t>
        <a:bodyPr/>
        <a:lstStyle/>
        <a:p>
          <a:endParaRPr lang="cs-CZ"/>
        </a:p>
      </dgm:t>
    </dgm:pt>
    <dgm:pt modelId="{4402D84F-C2DC-406D-B656-242148658BCC}">
      <dgm:prSet/>
      <dgm:spPr/>
      <dgm:t>
        <a:bodyPr/>
        <a:lstStyle/>
        <a:p>
          <a:endParaRPr lang="cs-CZ" dirty="0"/>
        </a:p>
      </dgm:t>
    </dgm:pt>
    <dgm:pt modelId="{1374A145-76BA-469C-B72D-985D3C83F3F5}" type="parTrans" cxnId="{D1126741-B782-476C-BF82-47B10691E00F}">
      <dgm:prSet/>
      <dgm:spPr/>
      <dgm:t>
        <a:bodyPr/>
        <a:lstStyle/>
        <a:p>
          <a:endParaRPr lang="cs-CZ"/>
        </a:p>
      </dgm:t>
    </dgm:pt>
    <dgm:pt modelId="{7D98B5DE-5AA7-483E-9B23-4B3193F653A1}" type="sibTrans" cxnId="{D1126741-B782-476C-BF82-47B10691E00F}">
      <dgm:prSet/>
      <dgm:spPr/>
      <dgm:t>
        <a:bodyPr/>
        <a:lstStyle/>
        <a:p>
          <a:endParaRPr lang="cs-CZ"/>
        </a:p>
      </dgm:t>
    </dgm:pt>
    <dgm:pt modelId="{398C7F2D-4B26-41E2-8A62-D6A6C43F38A0}" type="pres">
      <dgm:prSet presAssocID="{416F5175-D593-4D1F-8FE4-90432D6A81CA}" presName="linear" presStyleCnt="0">
        <dgm:presLayoutVars>
          <dgm:animLvl val="lvl"/>
          <dgm:resizeHandles val="exact"/>
        </dgm:presLayoutVars>
      </dgm:prSet>
      <dgm:spPr/>
    </dgm:pt>
    <dgm:pt modelId="{81EC1903-EFB5-4ED4-A7F3-E91FCC11BC98}" type="pres">
      <dgm:prSet presAssocID="{BB07C8D8-BEC2-440C-8F94-67E76B88E1A7}" presName="parentText" presStyleLbl="node1" presStyleIdx="0" presStyleCnt="2" custLinFactNeighborX="0" custLinFactNeighborY="3006">
        <dgm:presLayoutVars>
          <dgm:chMax val="0"/>
          <dgm:bulletEnabled val="1"/>
        </dgm:presLayoutVars>
      </dgm:prSet>
      <dgm:spPr/>
    </dgm:pt>
    <dgm:pt modelId="{06D31A8C-ADDB-4C52-AC9C-F50690C79F0C}" type="pres">
      <dgm:prSet presAssocID="{BB07C8D8-BEC2-440C-8F94-67E76B88E1A7}" presName="childText" presStyleLbl="revTx" presStyleIdx="0" presStyleCnt="2" custLinFactNeighborX="0" custLinFactNeighborY="22230">
        <dgm:presLayoutVars>
          <dgm:bulletEnabled val="1"/>
        </dgm:presLayoutVars>
      </dgm:prSet>
      <dgm:spPr/>
    </dgm:pt>
    <dgm:pt modelId="{705C0E30-5E70-4013-8589-B6A179187A19}" type="pres">
      <dgm:prSet presAssocID="{101016A4-1AE3-47A4-9010-B47FA97DDC6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68C797B-B0F1-4E50-B74D-1404EBF4C0B5}" type="pres">
      <dgm:prSet presAssocID="{101016A4-1AE3-47A4-9010-B47FA97DDC6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8DE5621-B07A-405E-A45A-87A5531B9092}" srcId="{101016A4-1AE3-47A4-9010-B47FA97DDC6F}" destId="{86FE7178-BBD4-4E70-AD7C-92D60BF9D6A0}" srcOrd="0" destOrd="0" parTransId="{B1441CFD-E574-4690-A1E6-618BB8FA28D9}" sibTransId="{24C4FA2C-0046-424B-AD68-2D46A78F8B00}"/>
    <dgm:cxn modelId="{36B08E23-D63C-41F8-8E17-B815893A062C}" type="presOf" srcId="{E476CB57-1B17-4FF0-BC88-2EA4225161F3}" destId="{06D31A8C-ADDB-4C52-AC9C-F50690C79F0C}" srcOrd="0" destOrd="0" presId="urn:microsoft.com/office/officeart/2005/8/layout/vList2"/>
    <dgm:cxn modelId="{4A721A30-8CBB-4B0A-AA84-DFC3988B23C2}" srcId="{BB07C8D8-BEC2-440C-8F94-67E76B88E1A7}" destId="{ACE92AC6-6D8F-4F27-A6BB-6132E1D935D2}" srcOrd="1" destOrd="0" parTransId="{DA08F7E9-2447-4463-8B3A-B6CBE79D0015}" sibTransId="{43CA3490-74D5-416D-A53B-F6AEF7936225}"/>
    <dgm:cxn modelId="{6E91EE3D-C9C9-428B-8037-AF79FBC8A903}" srcId="{BB07C8D8-BEC2-440C-8F94-67E76B88E1A7}" destId="{B2140C94-B733-48A1-8896-95297D6CF786}" srcOrd="2" destOrd="0" parTransId="{9F7EEE8F-01F1-43F1-9672-CA43B97796A9}" sibTransId="{DEFC5A67-EE7E-4D28-98C7-061937CB60A4}"/>
    <dgm:cxn modelId="{D1126741-B782-476C-BF82-47B10691E00F}" srcId="{BB07C8D8-BEC2-440C-8F94-67E76B88E1A7}" destId="{4402D84F-C2DC-406D-B656-242148658BCC}" srcOrd="4" destOrd="0" parTransId="{1374A145-76BA-469C-B72D-985D3C83F3F5}" sibTransId="{7D98B5DE-5AA7-483E-9B23-4B3193F653A1}"/>
    <dgm:cxn modelId="{052CB549-39C1-4D91-8DE5-2AB800459A4A}" srcId="{101016A4-1AE3-47A4-9010-B47FA97DDC6F}" destId="{5A8420AF-BF14-4D15-A3D5-D879A144F848}" srcOrd="2" destOrd="0" parTransId="{14B2B257-21D4-4BD5-A60A-5C37FB7BCF21}" sibTransId="{FE49CAD9-4C7A-4E19-824E-F8FEC28DF541}"/>
    <dgm:cxn modelId="{61483657-EE24-4985-BA0A-8C8028B01273}" type="presOf" srcId="{A70890E8-E6DA-4A04-A186-3A1EA9A1DE80}" destId="{C68C797B-B0F1-4E50-B74D-1404EBF4C0B5}" srcOrd="0" destOrd="1" presId="urn:microsoft.com/office/officeart/2005/8/layout/vList2"/>
    <dgm:cxn modelId="{CA8973A0-5F76-48CB-BFBD-B5EE132F898C}" srcId="{101016A4-1AE3-47A4-9010-B47FA97DDC6F}" destId="{A70890E8-E6DA-4A04-A186-3A1EA9A1DE80}" srcOrd="1" destOrd="0" parTransId="{195AECD4-EBD4-4718-BD13-805D4897A3B3}" sibTransId="{7E773B89-CE82-4265-B4BF-49312D923280}"/>
    <dgm:cxn modelId="{FAD091A1-5B46-4E70-94A9-11333AA9E6E3}" type="presOf" srcId="{86FE7178-BBD4-4E70-AD7C-92D60BF9D6A0}" destId="{C68C797B-B0F1-4E50-B74D-1404EBF4C0B5}" srcOrd="0" destOrd="0" presId="urn:microsoft.com/office/officeart/2005/8/layout/vList2"/>
    <dgm:cxn modelId="{005316A9-1D82-4319-AC40-17E645F961A4}" srcId="{BB07C8D8-BEC2-440C-8F94-67E76B88E1A7}" destId="{E476CB57-1B17-4FF0-BC88-2EA4225161F3}" srcOrd="0" destOrd="0" parTransId="{1523DC5B-7729-4F7A-AA21-D71DB3D9FACD}" sibTransId="{06CF9D35-2814-4C64-AD72-2247C0327EAB}"/>
    <dgm:cxn modelId="{0BDF05AB-114A-465B-AE26-E0816E7B9AC1}" type="presOf" srcId="{B2140C94-B733-48A1-8896-95297D6CF786}" destId="{06D31A8C-ADDB-4C52-AC9C-F50690C79F0C}" srcOrd="0" destOrd="2" presId="urn:microsoft.com/office/officeart/2005/8/layout/vList2"/>
    <dgm:cxn modelId="{79EE17BF-B73F-4FC7-8DC9-E9BB9F1700B0}" type="presOf" srcId="{BB07C8D8-BEC2-440C-8F94-67E76B88E1A7}" destId="{81EC1903-EFB5-4ED4-A7F3-E91FCC11BC98}" srcOrd="0" destOrd="0" presId="urn:microsoft.com/office/officeart/2005/8/layout/vList2"/>
    <dgm:cxn modelId="{6C480ECA-A18C-44ED-830D-308FB675B43D}" type="presOf" srcId="{416F5175-D593-4D1F-8FE4-90432D6A81CA}" destId="{398C7F2D-4B26-41E2-8A62-D6A6C43F38A0}" srcOrd="0" destOrd="0" presId="urn:microsoft.com/office/officeart/2005/8/layout/vList2"/>
    <dgm:cxn modelId="{2E076ECD-F410-4DEF-8C89-303895BF3581}" type="presOf" srcId="{ACE92AC6-6D8F-4F27-A6BB-6132E1D935D2}" destId="{06D31A8C-ADDB-4C52-AC9C-F50690C79F0C}" srcOrd="0" destOrd="1" presId="urn:microsoft.com/office/officeart/2005/8/layout/vList2"/>
    <dgm:cxn modelId="{1257F8D0-AC9F-4874-AC71-54BE165EA1AE}" type="presOf" srcId="{4402D84F-C2DC-406D-B656-242148658BCC}" destId="{06D31A8C-ADDB-4C52-AC9C-F50690C79F0C}" srcOrd="0" destOrd="4" presId="urn:microsoft.com/office/officeart/2005/8/layout/vList2"/>
    <dgm:cxn modelId="{9DAA3CD9-B3DE-47BA-BD27-489CA4F9F46D}" type="presOf" srcId="{101016A4-1AE3-47A4-9010-B47FA97DDC6F}" destId="{705C0E30-5E70-4013-8589-B6A179187A19}" srcOrd="0" destOrd="0" presId="urn:microsoft.com/office/officeart/2005/8/layout/vList2"/>
    <dgm:cxn modelId="{F6C540E0-2F0D-4942-92E3-DB3A4F46228C}" srcId="{416F5175-D593-4D1F-8FE4-90432D6A81CA}" destId="{101016A4-1AE3-47A4-9010-B47FA97DDC6F}" srcOrd="1" destOrd="0" parTransId="{C8B3DD35-4E30-4E1C-9B6D-1FCE429FE47C}" sibTransId="{EBD6A326-3CC1-4745-A3DE-8FDE80B8FDCD}"/>
    <dgm:cxn modelId="{AE96F9E4-956B-4752-AFC9-B884590E4948}" type="presOf" srcId="{50C6136B-22E3-4FCF-8824-F27DE714CDC9}" destId="{06D31A8C-ADDB-4C52-AC9C-F50690C79F0C}" srcOrd="0" destOrd="3" presId="urn:microsoft.com/office/officeart/2005/8/layout/vList2"/>
    <dgm:cxn modelId="{C81EA0EE-C711-4F86-8FEB-B1276820F040}" type="presOf" srcId="{5A8420AF-BF14-4D15-A3D5-D879A144F848}" destId="{C68C797B-B0F1-4E50-B74D-1404EBF4C0B5}" srcOrd="0" destOrd="2" presId="urn:microsoft.com/office/officeart/2005/8/layout/vList2"/>
    <dgm:cxn modelId="{501BB1EE-33FB-4EFA-B9CB-091498121A74}" srcId="{416F5175-D593-4D1F-8FE4-90432D6A81CA}" destId="{BB07C8D8-BEC2-440C-8F94-67E76B88E1A7}" srcOrd="0" destOrd="0" parTransId="{A824C6CC-0E64-46B3-9538-DC352BD8C235}" sibTransId="{7BDF409C-0DEA-4EE9-8425-36D07CAA0C63}"/>
    <dgm:cxn modelId="{8947B2FB-E4BE-41EB-8F41-10B267D4FED5}" srcId="{BB07C8D8-BEC2-440C-8F94-67E76B88E1A7}" destId="{50C6136B-22E3-4FCF-8824-F27DE714CDC9}" srcOrd="3" destOrd="0" parTransId="{5C4627AA-DB2F-4025-A687-D0485B2AF628}" sibTransId="{FF17C450-BC69-42B6-92E7-F85071045CBC}"/>
    <dgm:cxn modelId="{B63B57E0-3AB7-4E3C-9875-6F96DFDF0845}" type="presParOf" srcId="{398C7F2D-4B26-41E2-8A62-D6A6C43F38A0}" destId="{81EC1903-EFB5-4ED4-A7F3-E91FCC11BC98}" srcOrd="0" destOrd="0" presId="urn:microsoft.com/office/officeart/2005/8/layout/vList2"/>
    <dgm:cxn modelId="{F2E9CCF9-5C70-4E0F-8E45-A37C427179F9}" type="presParOf" srcId="{398C7F2D-4B26-41E2-8A62-D6A6C43F38A0}" destId="{06D31A8C-ADDB-4C52-AC9C-F50690C79F0C}" srcOrd="1" destOrd="0" presId="urn:microsoft.com/office/officeart/2005/8/layout/vList2"/>
    <dgm:cxn modelId="{55743717-6C01-4D29-9B63-FC63E172DFC4}" type="presParOf" srcId="{398C7F2D-4B26-41E2-8A62-D6A6C43F38A0}" destId="{705C0E30-5E70-4013-8589-B6A179187A19}" srcOrd="2" destOrd="0" presId="urn:microsoft.com/office/officeart/2005/8/layout/vList2"/>
    <dgm:cxn modelId="{561C7587-69F5-4D87-B0BD-20A556C21448}" type="presParOf" srcId="{398C7F2D-4B26-41E2-8A62-D6A6C43F38A0}" destId="{C68C797B-B0F1-4E50-B74D-1404EBF4C0B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8AE3A-A53D-456B-9AB9-C5DA81B19206}">
      <dsp:nvSpPr>
        <dsp:cNvPr id="0" name=""/>
        <dsp:cNvSpPr/>
      </dsp:nvSpPr>
      <dsp:spPr>
        <a:xfrm>
          <a:off x="-3436449" y="-528378"/>
          <a:ext cx="4097330" cy="4097330"/>
        </a:xfrm>
        <a:prstGeom prst="blockArc">
          <a:avLst>
            <a:gd name="adj1" fmla="val 18900000"/>
            <a:gd name="adj2" fmla="val 2700000"/>
            <a:gd name="adj3" fmla="val 527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2A25BD-9B06-452F-8BCE-B6E197E711BA}">
      <dsp:nvSpPr>
        <dsp:cNvPr id="0" name=""/>
        <dsp:cNvSpPr/>
      </dsp:nvSpPr>
      <dsp:spPr>
        <a:xfrm>
          <a:off x="424968" y="304057"/>
          <a:ext cx="4445981" cy="608114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91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700" kern="1200" dirty="0"/>
            <a:t>Пролетарская литература</a:t>
          </a:r>
          <a:endParaRPr lang="cs-CZ" sz="2700" kern="1200" dirty="0"/>
        </a:p>
      </dsp:txBody>
      <dsp:txXfrm>
        <a:off x="424968" y="304057"/>
        <a:ext cx="4445981" cy="608114"/>
      </dsp:txXfrm>
    </dsp:sp>
    <dsp:sp modelId="{26773431-65F6-4197-9DC7-9BE67890611F}">
      <dsp:nvSpPr>
        <dsp:cNvPr id="0" name=""/>
        <dsp:cNvSpPr/>
      </dsp:nvSpPr>
      <dsp:spPr>
        <a:xfrm>
          <a:off x="37060" y="172461"/>
          <a:ext cx="760143" cy="7601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A84E08-DB31-4E2C-94A5-9ADB77313162}">
      <dsp:nvSpPr>
        <dsp:cNvPr id="0" name=""/>
        <dsp:cNvSpPr/>
      </dsp:nvSpPr>
      <dsp:spPr>
        <a:xfrm>
          <a:off x="646018" y="1216229"/>
          <a:ext cx="4224931" cy="608114"/>
        </a:xfrm>
        <a:prstGeom prst="rect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91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700" kern="1200" dirty="0"/>
            <a:t>«Потаённая» литература</a:t>
          </a:r>
          <a:endParaRPr lang="cs-CZ" sz="2700" kern="1200" dirty="0"/>
        </a:p>
      </dsp:txBody>
      <dsp:txXfrm>
        <a:off x="646018" y="1216229"/>
        <a:ext cx="4224931" cy="608114"/>
      </dsp:txXfrm>
    </dsp:sp>
    <dsp:sp modelId="{4D2E7145-C408-450A-86B2-7A1D34B39D28}">
      <dsp:nvSpPr>
        <dsp:cNvPr id="0" name=""/>
        <dsp:cNvSpPr/>
      </dsp:nvSpPr>
      <dsp:spPr>
        <a:xfrm>
          <a:off x="265946" y="1140214"/>
          <a:ext cx="760143" cy="7601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5EF019-84E5-4CEE-B9B8-38FAE26BEAAD}">
      <dsp:nvSpPr>
        <dsp:cNvPr id="0" name=""/>
        <dsp:cNvSpPr/>
      </dsp:nvSpPr>
      <dsp:spPr>
        <a:xfrm>
          <a:off x="424968" y="2128401"/>
          <a:ext cx="4445981" cy="608114"/>
        </a:xfrm>
        <a:prstGeom prst="rect">
          <a:avLst/>
        </a:prstGeom>
        <a:solidFill>
          <a:schemeClr val="accent4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91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2700" kern="1200" dirty="0"/>
            <a:t>Эмигрантская литература</a:t>
          </a:r>
          <a:endParaRPr lang="cs-CZ" sz="2700" kern="1200" dirty="0"/>
        </a:p>
      </dsp:txBody>
      <dsp:txXfrm>
        <a:off x="424968" y="2128401"/>
        <a:ext cx="4445981" cy="608114"/>
      </dsp:txXfrm>
    </dsp:sp>
    <dsp:sp modelId="{B286C7CA-AA3F-4584-A3D1-886C1D04089F}">
      <dsp:nvSpPr>
        <dsp:cNvPr id="0" name=""/>
        <dsp:cNvSpPr/>
      </dsp:nvSpPr>
      <dsp:spPr>
        <a:xfrm>
          <a:off x="44897" y="2052386"/>
          <a:ext cx="760143" cy="7601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C1903-EFB5-4ED4-A7F3-E91FCC11BC98}">
      <dsp:nvSpPr>
        <dsp:cNvPr id="0" name=""/>
        <dsp:cNvSpPr/>
      </dsp:nvSpPr>
      <dsp:spPr>
        <a:xfrm>
          <a:off x="0" y="135063"/>
          <a:ext cx="6690914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 err="1"/>
            <a:t>Антиутопии</a:t>
          </a:r>
          <a:endParaRPr lang="cs-CZ" sz="2800" kern="1200" dirty="0"/>
        </a:p>
      </dsp:txBody>
      <dsp:txXfrm>
        <a:off x="32784" y="167847"/>
        <a:ext cx="6625346" cy="606012"/>
      </dsp:txXfrm>
    </dsp:sp>
    <dsp:sp modelId="{06D31A8C-ADDB-4C52-AC9C-F50690C79F0C}">
      <dsp:nvSpPr>
        <dsp:cNvPr id="0" name=""/>
        <dsp:cNvSpPr/>
      </dsp:nvSpPr>
      <dsp:spPr>
        <a:xfrm>
          <a:off x="0" y="898440"/>
          <a:ext cx="6690914" cy="191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3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«</a:t>
          </a:r>
          <a:r>
            <a:rPr lang="cs-CZ" sz="2200" i="1" kern="1200" dirty="0"/>
            <a:t>1984</a:t>
          </a:r>
          <a:r>
            <a:rPr lang="ru-RU" sz="2200" kern="1200" dirty="0"/>
            <a:t>»</a:t>
          </a:r>
          <a:r>
            <a:rPr lang="cs-CZ" sz="2200" kern="1200" dirty="0"/>
            <a:t>, </a:t>
          </a:r>
          <a:r>
            <a:rPr lang="cs-CZ" sz="2200" kern="1200" dirty="0" err="1"/>
            <a:t>Джордж</a:t>
          </a:r>
          <a:r>
            <a:rPr lang="cs-CZ" sz="2200" kern="1200" dirty="0"/>
            <a:t> </a:t>
          </a:r>
          <a:r>
            <a:rPr lang="cs-CZ" sz="2200" kern="1200" dirty="0" err="1"/>
            <a:t>Оруэл</a:t>
          </a:r>
          <a:r>
            <a:rPr lang="cs-CZ" sz="2200" kern="1200" dirty="0"/>
            <a:t>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«</a:t>
          </a:r>
          <a:r>
            <a:rPr lang="cs-CZ" sz="2200" i="1" kern="1200" dirty="0"/>
            <a:t>О </a:t>
          </a:r>
          <a:r>
            <a:rPr lang="cs-CZ" sz="2200" i="1" kern="1200" dirty="0" err="1"/>
            <a:t>дивный</a:t>
          </a:r>
          <a:r>
            <a:rPr lang="cs-CZ" sz="2200" i="1" kern="1200" dirty="0"/>
            <a:t> </a:t>
          </a:r>
          <a:r>
            <a:rPr lang="cs-CZ" sz="2200" i="1" kern="1200" dirty="0" err="1"/>
            <a:t>новый</a:t>
          </a:r>
          <a:r>
            <a:rPr lang="cs-CZ" sz="2200" i="1" kern="1200" dirty="0"/>
            <a:t> </a:t>
          </a:r>
          <a:r>
            <a:rPr lang="cs-CZ" sz="2200" i="1" kern="1200" dirty="0" err="1"/>
            <a:t>мир</a:t>
          </a:r>
          <a:r>
            <a:rPr lang="ru-RU" sz="2200" kern="1200" dirty="0"/>
            <a:t>»</a:t>
          </a:r>
          <a:r>
            <a:rPr lang="cs-CZ" sz="2200" kern="1200" dirty="0"/>
            <a:t>, </a:t>
          </a:r>
          <a:r>
            <a:rPr lang="cs-CZ" sz="2200" kern="1200" dirty="0" err="1"/>
            <a:t>Олдос</a:t>
          </a:r>
          <a:r>
            <a:rPr lang="cs-CZ" sz="2200" kern="1200" dirty="0"/>
            <a:t> </a:t>
          </a:r>
          <a:r>
            <a:rPr lang="cs-CZ" sz="2200" kern="1200" dirty="0" err="1"/>
            <a:t>Хаксли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«</a:t>
          </a:r>
          <a:r>
            <a:rPr lang="cs-CZ" sz="2200" i="1" kern="1200" dirty="0"/>
            <a:t>451 </a:t>
          </a:r>
          <a:r>
            <a:rPr lang="cs-CZ" sz="2200" i="1" kern="1200" dirty="0" err="1"/>
            <a:t>градусов</a:t>
          </a:r>
          <a:r>
            <a:rPr lang="cs-CZ" sz="2200" i="1" kern="1200" dirty="0"/>
            <a:t> </a:t>
          </a:r>
          <a:r>
            <a:rPr lang="cs-CZ" sz="2200" i="1" kern="1200" dirty="0" err="1"/>
            <a:t>по</a:t>
          </a:r>
          <a:r>
            <a:rPr lang="cs-CZ" sz="2200" i="1" kern="1200" dirty="0"/>
            <a:t> </a:t>
          </a:r>
          <a:r>
            <a:rPr lang="cs-CZ" sz="2200" i="1" kern="1200" dirty="0" err="1"/>
            <a:t>Фаренгейту</a:t>
          </a:r>
          <a:r>
            <a:rPr lang="ru-RU" sz="2200" kern="1200" dirty="0"/>
            <a:t>»</a:t>
          </a:r>
          <a:r>
            <a:rPr lang="cs-CZ" sz="2200" kern="1200" dirty="0"/>
            <a:t>, </a:t>
          </a:r>
          <a:r>
            <a:rPr lang="cs-CZ" sz="2200" kern="1200" dirty="0" err="1"/>
            <a:t>Рэй</a:t>
          </a:r>
          <a:r>
            <a:rPr lang="cs-CZ" sz="2200" kern="1200" dirty="0"/>
            <a:t> </a:t>
          </a:r>
          <a:r>
            <a:rPr lang="cs-CZ" sz="2200" kern="1200" dirty="0" err="1"/>
            <a:t>Бредбери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«</a:t>
          </a:r>
          <a:r>
            <a:rPr lang="cs-CZ" sz="2200" i="1" kern="1200" dirty="0" err="1"/>
            <a:t>Дивергент</a:t>
          </a:r>
          <a:r>
            <a:rPr lang="ru-RU" sz="2200" kern="1200" dirty="0"/>
            <a:t>»</a:t>
          </a:r>
          <a:r>
            <a:rPr lang="cs-CZ" sz="2200" kern="1200" dirty="0"/>
            <a:t>, </a:t>
          </a:r>
          <a:r>
            <a:rPr lang="cs-CZ" sz="2200" kern="1200" dirty="0" err="1"/>
            <a:t>Вероника</a:t>
          </a:r>
          <a:r>
            <a:rPr lang="cs-CZ" sz="2200" kern="1200" dirty="0"/>
            <a:t> </a:t>
          </a:r>
          <a:r>
            <a:rPr lang="cs-CZ" sz="2200" kern="1200" dirty="0" err="1"/>
            <a:t>Рот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2200" kern="1200" dirty="0"/>
        </a:p>
      </dsp:txBody>
      <dsp:txXfrm>
        <a:off x="0" y="898440"/>
        <a:ext cx="6690914" cy="1912680"/>
      </dsp:txXfrm>
    </dsp:sp>
    <dsp:sp modelId="{705C0E30-5E70-4013-8589-B6A179187A19}">
      <dsp:nvSpPr>
        <dsp:cNvPr id="0" name=""/>
        <dsp:cNvSpPr/>
      </dsp:nvSpPr>
      <dsp:spPr>
        <a:xfrm>
          <a:off x="0" y="2661828"/>
          <a:ext cx="6690914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 err="1"/>
            <a:t>Утопии</a:t>
          </a:r>
          <a:endParaRPr lang="cs-CZ" sz="2800" kern="1200" dirty="0"/>
        </a:p>
      </dsp:txBody>
      <dsp:txXfrm>
        <a:off x="32784" y="2694612"/>
        <a:ext cx="6625346" cy="606012"/>
      </dsp:txXfrm>
    </dsp:sp>
    <dsp:sp modelId="{C68C797B-B0F1-4E50-B74D-1404EBF4C0B5}">
      <dsp:nvSpPr>
        <dsp:cNvPr id="0" name=""/>
        <dsp:cNvSpPr/>
      </dsp:nvSpPr>
      <dsp:spPr>
        <a:xfrm>
          <a:off x="0" y="3333408"/>
          <a:ext cx="6690914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3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«</a:t>
          </a:r>
          <a:r>
            <a:rPr lang="cs-CZ" sz="2200" i="1" kern="1200" dirty="0" err="1"/>
            <a:t>Остров</a:t>
          </a:r>
          <a:r>
            <a:rPr lang="ru-RU" sz="2200" kern="1200" dirty="0"/>
            <a:t>»</a:t>
          </a:r>
          <a:r>
            <a:rPr lang="cs-CZ" sz="2200" kern="1200" dirty="0"/>
            <a:t>, </a:t>
          </a:r>
          <a:r>
            <a:rPr lang="cs-CZ" sz="2200" kern="1200" dirty="0" err="1"/>
            <a:t>Олдос</a:t>
          </a:r>
          <a:r>
            <a:rPr lang="cs-CZ" sz="2200" kern="1200" dirty="0"/>
            <a:t> </a:t>
          </a:r>
          <a:r>
            <a:rPr lang="cs-CZ" sz="2200" kern="1200" dirty="0" err="1"/>
            <a:t>Хаксли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«</a:t>
          </a:r>
          <a:r>
            <a:rPr lang="cs-CZ" sz="2200" i="1" kern="1200" dirty="0" err="1"/>
            <a:t>Утопия</a:t>
          </a:r>
          <a:r>
            <a:rPr lang="ru-RU" sz="2200" kern="1200" dirty="0"/>
            <a:t>»</a:t>
          </a:r>
          <a:r>
            <a:rPr lang="cs-CZ" sz="2200" kern="1200" dirty="0"/>
            <a:t>, </a:t>
          </a:r>
          <a:r>
            <a:rPr lang="cs-CZ" sz="2200" kern="1200" dirty="0" err="1"/>
            <a:t>Томас</a:t>
          </a:r>
          <a:r>
            <a:rPr lang="cs-CZ" sz="2200" kern="1200" dirty="0"/>
            <a:t> </a:t>
          </a:r>
          <a:r>
            <a:rPr lang="cs-CZ" sz="2200" kern="1200" dirty="0" err="1"/>
            <a:t>Мор</a:t>
          </a:r>
          <a:endParaRPr lang="cs-CZ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200" kern="1200" dirty="0"/>
            <a:t>«</a:t>
          </a:r>
          <a:r>
            <a:rPr lang="ru-RU" sz="2200" i="1" kern="1200" dirty="0"/>
            <a:t>Полдень, </a:t>
          </a:r>
          <a:r>
            <a:rPr lang="cs-CZ" sz="2200" i="1" kern="1200" dirty="0"/>
            <a:t>XXII </a:t>
          </a:r>
          <a:r>
            <a:rPr lang="ru-RU" sz="2200" i="1" kern="1200" dirty="0"/>
            <a:t>век</a:t>
          </a:r>
          <a:r>
            <a:rPr lang="ru-RU" sz="2200" kern="1200" dirty="0"/>
            <a:t>» </a:t>
          </a:r>
          <a:r>
            <a:rPr lang="cs-CZ" sz="2200" kern="1200" dirty="0" err="1"/>
            <a:t>Аркадий</a:t>
          </a:r>
          <a:r>
            <a:rPr lang="cs-CZ" sz="2200" kern="1200" dirty="0"/>
            <a:t> и </a:t>
          </a:r>
          <a:r>
            <a:rPr lang="cs-CZ" sz="2200" kern="1200" dirty="0" err="1"/>
            <a:t>Борис</a:t>
          </a:r>
          <a:r>
            <a:rPr lang="cs-CZ" sz="2200" kern="1200" dirty="0"/>
            <a:t> </a:t>
          </a:r>
          <a:r>
            <a:rPr lang="cs-CZ" sz="2200" kern="1200" dirty="0" err="1"/>
            <a:t>Стругацкие</a:t>
          </a:r>
          <a:endParaRPr lang="cs-CZ" sz="2200" kern="1200" dirty="0"/>
        </a:p>
      </dsp:txBody>
      <dsp:txXfrm>
        <a:off x="0" y="3333408"/>
        <a:ext cx="6690914" cy="1130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3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77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5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80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31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60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67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89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824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98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77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FBAB40-2847-4D88-8EF6-80257F90A3CA}" type="datetimeFigureOut">
              <a:rPr lang="cs-CZ" smtClean="0"/>
              <a:t>23.10.2020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94B3ECD-6E49-4235-84D6-40D32BDF202A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99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hyperlink" Target="https://arzamas.academy/materials/961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5.png"/><Relationship Id="rId4" Type="http://schemas.openxmlformats.org/officeDocument/2006/relationships/diagramData" Target="../diagrams/data2.xml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hyperlink" Target="http://az.lib.ru/z/zamjatin_e_i/text_1921_ya_bous.s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zamas.academy/materials/934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CfNTrgc4OM&amp;feature=emb_titl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funik.ru/interesnoe/luchshie-plakaty-sovetskih-vremen-100-kartino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ыла ли Великая Октябрьская Социалистическая революция">
            <a:extLst>
              <a:ext uri="{FF2B5EF4-FFF2-40B4-BE49-F238E27FC236}">
                <a16:creationId xmlns:a16="http://schemas.microsoft.com/office/drawing/2014/main" id="{AFBC67CB-A879-4612-A6A4-797AED4A1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23509" r="2903" b="14847"/>
          <a:stretch/>
        </p:blipFill>
        <p:spPr bwMode="auto">
          <a:xfrm>
            <a:off x="363894" y="888740"/>
            <a:ext cx="8543563" cy="539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E593DF-D1B9-459D-A74F-EDB80D7ED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1381" y="475861"/>
            <a:ext cx="4477570" cy="311175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Особенности</a:t>
            </a:r>
            <a:r>
              <a:rPr lang="cs-CZ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9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литературного</a:t>
            </a:r>
            <a:r>
              <a:rPr lang="cs-CZ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9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процесса</a:t>
            </a:r>
            <a:r>
              <a:rPr lang="cs-CZ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1920–1930-х </a:t>
            </a:r>
            <a:r>
              <a:rPr lang="cs-CZ" sz="49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годов</a:t>
            </a:r>
            <a:b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5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460DBAC-09D2-47D7-A878-72B4782F19CA}"/>
              </a:ext>
            </a:extLst>
          </p:cNvPr>
          <p:cNvSpPr txBox="1"/>
          <p:nvPr/>
        </p:nvSpPr>
        <p:spPr>
          <a:xfrm>
            <a:off x="9365603" y="3766623"/>
            <a:ext cx="1271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03541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0A13D07-D0DB-4641-9185-074A34CF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8253" y="193129"/>
            <a:ext cx="9695494" cy="64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2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89FF3-6328-4B8B-88FD-050A9577F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chemeClr val="tx1"/>
                </a:solidFill>
                <a:effectLst/>
              </a:rPr>
              <a:t>«Потаённая» литература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5BF8BE-E6EC-4C92-B8FB-71F32C314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создавалась художниками, которые не имели возможности или же принципиально не хотели публиковать свои произведения.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это были произведения, написанные в стол: «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Чевенгур</a:t>
            </a:r>
            <a:r>
              <a:rPr lang="ru-RU" b="0" i="0" dirty="0">
                <a:solidFill>
                  <a:srgbClr val="000000"/>
                </a:solidFill>
                <a:effectLst/>
              </a:rPr>
              <a:t>» и «Котлован» А. Платонова, «Мастер и Маргарита» М. Булгакова, «Реквием» А. Ахматовой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к «потаенной» литературе можно отчасти отнести и творчество С. Есенина (особенно произведения последних лет), Б. Пастернака (его произведение «Доктор Живаго» впервые увидело свет на чужбине)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истоки формирования «потаенной литературы» мы видим в 1920-гг. в политическом давлении не только на общественное мнение, но и на эволюционные процессы, в том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числе и в литературе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pPr marL="0" indent="0" algn="just">
              <a:buNone/>
            </a:pPr>
            <a:br>
              <a:rPr lang="ru-RU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4354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5049F-D30E-45A8-9D0A-B566BEEE0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Эмигрантская литература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62C6FC-9EEF-4432-9B3D-1B4A53CFC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 </a:t>
            </a:r>
            <a:r>
              <a:rPr lang="ru-RU" dirty="0">
                <a:solidFill>
                  <a:schemeClr val="tx1"/>
                </a:solidFill>
              </a:rPr>
              <a:t>в начале 20-х годов Россия познала эмиграцию миллионов русских людей, не желавших подчиниться большевистской диктатуре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эмиграции оказались видные учёные, философы, художники, музыканты, актёры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 писатели - И. Бунин, А. Куприн, В. Набоков, И. Шмелев, М. Цветаева и др.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Оказавшись на чужбине, они не только не поддались ассимиляции, не забыли язык и культуру, но создали продолжали создавать литературные произведения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71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887EC64-DACC-4108-9FAB-6E288FBC2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5C4A0-68A2-4496-87A5-5478E3274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E041E6-AC36-4409-B797-2FE54253E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8C4CF77-7AF8-4122-A7B0-041ABDF16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69F1FD-9F6A-40CF-8C03-41E08F38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563" y="1280693"/>
            <a:ext cx="4813935" cy="4880518"/>
          </a:xfr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Поэзия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проза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20-30-ых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гг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20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века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дающие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образ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времени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09D458-5758-41CE-89DE-485C1BBCD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38966F-378A-47DC-83CC-D5A783224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465377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AC992C-89AC-4D13-806D-5AB810BBF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3" y="3720952"/>
            <a:ext cx="2361228" cy="3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70C4F44-29B3-474D-93BC-6589943DF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" b="23327"/>
          <a:stretch/>
        </p:blipFill>
        <p:spPr bwMode="auto">
          <a:xfrm>
            <a:off x="1928171" y="2691481"/>
            <a:ext cx="3966390" cy="417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5F8408F5-3D93-4C6A-BAF1-606D6B7C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38" y="102857"/>
            <a:ext cx="1846944" cy="251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29DF89F-726A-405D-A155-B8AD793D0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38" y="112874"/>
            <a:ext cx="2114024" cy="24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A0473B08-3F43-4717-95CB-FD030E43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" y="121828"/>
            <a:ext cx="2168188" cy="34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744992-6F88-4424-B4A2-E63895850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8680" y="65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7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9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A6F82-70FC-40F4-A92B-FE17DBCC2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Евгений</a:t>
            </a:r>
            <a:r>
              <a:rPr lang="cs-CZ" sz="4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cs-CZ" sz="4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Замятин</a:t>
            </a:r>
            <a:r>
              <a:rPr lang="cs-CZ" sz="4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(1884-1937)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4B776C-A92B-4A61-99FD-1165FA380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Повести</a:t>
            </a:r>
            <a:r>
              <a:rPr lang="cs-CZ" dirty="0"/>
              <a:t>:</a:t>
            </a:r>
          </a:p>
          <a:p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Уездное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» (1913)</a:t>
            </a:r>
          </a:p>
          <a:p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куличках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» (1914)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B3BD66-E4EA-4E66-980C-F9A8DEA81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" y="176811"/>
            <a:ext cx="487363" cy="487363"/>
          </a:xfrm>
          <a:prstGeom prst="rect">
            <a:avLst/>
          </a:prstGeom>
        </p:spPr>
      </p:pic>
      <p:pic>
        <p:nvPicPr>
          <p:cNvPr id="7" name="Picture 2" descr="Obsah obrázku osoba, muž, interiér, oblek&#10;&#10;Popis byl vytvořen automaticky">
            <a:extLst>
              <a:ext uri="{FF2B5EF4-FFF2-40B4-BE49-F238E27FC236}">
                <a16:creationId xmlns:a16="http://schemas.microsoft.com/office/drawing/2014/main" id="{B2E87129-F515-49FF-98DE-D99EE6AA5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31037" r="10730"/>
          <a:stretch/>
        </p:blipFill>
        <p:spPr bwMode="auto">
          <a:xfrm>
            <a:off x="6809956" y="2207900"/>
            <a:ext cx="5069807" cy="387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9EEF0-FEC9-47D4-BBB9-4A724D79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Евгений</a:t>
            </a:r>
            <a:r>
              <a:rPr lang="cs-CZ" sz="4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cs-CZ" sz="4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Замятин</a:t>
            </a:r>
            <a:r>
              <a:rPr lang="cs-CZ" sz="4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(1884-1937)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975E07-EFB8-468E-880B-8D5B09FF8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12981"/>
            <a:ext cx="7841448" cy="3515053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algn="just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chemeClr val="tx1"/>
                </a:solidFill>
              </a:rPr>
              <a:t>  </a:t>
            </a:r>
            <a:r>
              <a:rPr lang="ru-RU" sz="2000" dirty="0">
                <a:solidFill>
                  <a:schemeClr val="tx1"/>
                </a:solidFill>
              </a:rPr>
              <a:t>«</a:t>
            </a:r>
            <a:r>
              <a:rPr lang="ru-RU" dirty="0">
                <a:solidFill>
                  <a:schemeClr val="tx1"/>
                </a:solidFill>
              </a:rPr>
              <a:t>Свобода и преступление так же неразрывно связаны между собой, как... ну, как движение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аэро</a:t>
            </a:r>
            <a:r>
              <a:rPr lang="ru-RU" dirty="0">
                <a:solidFill>
                  <a:schemeClr val="tx1"/>
                </a:solidFill>
              </a:rPr>
              <a:t> и его скорость: скорость </a:t>
            </a:r>
            <a:r>
              <a:rPr lang="ru-RU" dirty="0" err="1">
                <a:solidFill>
                  <a:schemeClr val="tx1"/>
                </a:solidFill>
              </a:rPr>
              <a:t>аэро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=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0, и он не движется; свобода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человека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=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0,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 он не совершает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преступлений. Это ясно.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Единственное средство избавить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человека от преступлений -- это избавить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его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от свободы</a:t>
            </a:r>
            <a:r>
              <a:rPr lang="ru-RU" sz="2000" dirty="0">
                <a:solidFill>
                  <a:schemeClr val="tx1"/>
                </a:solidFill>
              </a:rPr>
              <a:t>»</a:t>
            </a:r>
            <a:r>
              <a:rPr lang="cs-CZ" sz="2000" dirty="0">
                <a:solidFill>
                  <a:schemeClr val="tx1"/>
                </a:solidFill>
              </a:rPr>
              <a:t>.</a:t>
            </a:r>
          </a:p>
          <a:p>
            <a:pPr algn="just"/>
            <a:br>
              <a:rPr lang="ru-RU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  <a:p>
            <a:r>
              <a:rPr lang="ru-RU" dirty="0">
                <a:solidFill>
                  <a:schemeClr val="accent2"/>
                </a:solidFill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ru-RU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Как «Мы» повлияли на литературу XX века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023557-348F-4546-8722-71E8ACDF2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817" y="1806939"/>
            <a:ext cx="2882285" cy="44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360C9B-6783-4B3B-8E10-F2FC42D2D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482" y="239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6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6DC4-AAB9-4F5C-89E2-0AC59A439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Не «номер», а «нумер»!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45A886-D1CB-4CF3-9C22-720B5A350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Все герои романа Замятина  «Мы» имеют свое особое «имя» - «нумер» (Д-503, I-330, О-90 и т.д.). Художник </a:t>
            </a:r>
            <a:r>
              <a:rPr lang="ru-RU" b="1" dirty="0"/>
              <a:t>Юрий Анненков </a:t>
            </a:r>
            <a:r>
              <a:rPr lang="ru-RU" dirty="0"/>
              <a:t>вспоминал, что ему очень не нравилось слово «нумер», «звучало не по-русски»:</a:t>
            </a:r>
            <a:endParaRPr lang="cs-CZ" dirty="0"/>
          </a:p>
          <a:p>
            <a:r>
              <a:rPr lang="ru-RU" b="1" dirty="0">
                <a:solidFill>
                  <a:schemeClr val="tx2"/>
                </a:solidFill>
              </a:rPr>
              <a:t>–  Почему - нумер, а не номер?</a:t>
            </a:r>
          </a:p>
          <a:p>
            <a:r>
              <a:rPr lang="ru-RU" b="1" dirty="0"/>
              <a:t>–  </a:t>
            </a:r>
            <a:r>
              <a:rPr lang="ru-RU" b="1" dirty="0">
                <a:solidFill>
                  <a:schemeClr val="accent2"/>
                </a:solidFill>
              </a:rPr>
              <a:t>Так, ведь, это - не русское слово, - ответил Замятин, - искажать не обязательно. По-латински - </a:t>
            </a:r>
            <a:r>
              <a:rPr lang="ru-RU" b="1" dirty="0" err="1">
                <a:solidFill>
                  <a:schemeClr val="accent2"/>
                </a:solidFill>
              </a:rPr>
              <a:t>numenis</a:t>
            </a:r>
            <a:r>
              <a:rPr lang="ru-RU" b="1" dirty="0">
                <a:solidFill>
                  <a:schemeClr val="accent2"/>
                </a:solidFill>
              </a:rPr>
              <a:t>; по-итальянски - </a:t>
            </a:r>
            <a:r>
              <a:rPr lang="ru-RU" b="1" dirty="0" err="1">
                <a:solidFill>
                  <a:schemeClr val="accent2"/>
                </a:solidFill>
              </a:rPr>
              <a:t>numero</a:t>
            </a:r>
            <a:r>
              <a:rPr lang="ru-RU" b="1" dirty="0">
                <a:solidFill>
                  <a:schemeClr val="accent2"/>
                </a:solidFill>
              </a:rPr>
              <a:t>; по-французски - </a:t>
            </a:r>
            <a:r>
              <a:rPr lang="ru-RU" b="1" dirty="0" err="1">
                <a:solidFill>
                  <a:schemeClr val="accent2"/>
                </a:solidFill>
              </a:rPr>
              <a:t>numero</a:t>
            </a:r>
            <a:r>
              <a:rPr lang="ru-RU" b="1" dirty="0">
                <a:solidFill>
                  <a:schemeClr val="accent2"/>
                </a:solidFill>
              </a:rPr>
              <a:t>; по-аглицки - </a:t>
            </a:r>
            <a:r>
              <a:rPr lang="ru-RU" b="1" dirty="0" err="1">
                <a:solidFill>
                  <a:schemeClr val="accent2"/>
                </a:solidFill>
              </a:rPr>
              <a:t>number</a:t>
            </a:r>
            <a:r>
              <a:rPr lang="ru-RU" b="1" dirty="0">
                <a:solidFill>
                  <a:schemeClr val="accent2"/>
                </a:solidFill>
              </a:rPr>
              <a:t>; по-немецки - </a:t>
            </a:r>
            <a:r>
              <a:rPr lang="ru-RU" b="1" dirty="0" err="1">
                <a:solidFill>
                  <a:schemeClr val="accent2"/>
                </a:solidFill>
              </a:rPr>
              <a:t>Nummer</a:t>
            </a:r>
            <a:r>
              <a:rPr lang="ru-RU" b="1" dirty="0">
                <a:solidFill>
                  <a:schemeClr val="accent2"/>
                </a:solidFill>
              </a:rPr>
              <a:t>... Где же тут - русское? Где же тут «О»?</a:t>
            </a:r>
          </a:p>
          <a:p>
            <a:pPr marL="0" indent="0">
              <a:buNone/>
            </a:pPr>
            <a:r>
              <a:rPr lang="ru-RU" dirty="0"/>
              <a:t>Анненков не отступал: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</a:rPr>
              <a:t>–  А как же поступить с поговоркой: «Как в номер, так и помер?»</a:t>
            </a:r>
          </a:p>
          <a:p>
            <a:r>
              <a:rPr lang="ru-RU" b="1" dirty="0">
                <a:solidFill>
                  <a:schemeClr val="accent2"/>
                </a:solidFill>
              </a:rPr>
              <a:t>– Очень просто, - ответил Замятин. – «Как в нумер, так и умер». Только и всего.</a:t>
            </a:r>
          </a:p>
          <a:p>
            <a:pPr marL="0" indent="0">
              <a:buNone/>
            </a:pPr>
            <a:r>
              <a:rPr lang="ru-RU" dirty="0"/>
              <a:t>После Анненков вспомнил фразу Достоевского из романа «Идиот», о том, что князю Мышкину, в трактире на Литейной, «тотчас же отвели нумер», и что у Гоголя, в «Мертвых душах», Чичиков, остановившись в гостинице, поднялся в свой «нумер».</a:t>
            </a:r>
          </a:p>
          <a:p>
            <a:r>
              <a:rPr lang="ru-RU" b="1" dirty="0">
                <a:solidFill>
                  <a:schemeClr val="accent2"/>
                </a:solidFill>
              </a:rPr>
              <a:t>–  Ну, вот видишь, - засмеялся Замятин, –  с классиками спорить не приходится.</a:t>
            </a:r>
            <a:endParaRPr lang="cs-CZ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41C0F7C-F120-4DCC-B780-EF2D83162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1682397"/>
              </p:ext>
            </p:extLst>
          </p:nvPr>
        </p:nvGraphicFramePr>
        <p:xfrm>
          <a:off x="551233" y="1157592"/>
          <a:ext cx="6690914" cy="4541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BECC495C-6F22-4461-BA96-6DE5C2124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82" y="629757"/>
            <a:ext cx="4619719" cy="24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0EC139-7290-45BD-983C-F89292529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551" y="260741"/>
            <a:ext cx="487363" cy="487363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B8DBEC0-33BB-4879-8998-FFC6D873F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4" b="12809"/>
          <a:stretch/>
        </p:blipFill>
        <p:spPr bwMode="auto">
          <a:xfrm rot="668061">
            <a:off x="8963897" y="2971175"/>
            <a:ext cx="2675696" cy="354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EA9589-29DB-4334-B151-8054D9BF7E0E}"/>
              </a:ext>
            </a:extLst>
          </p:cNvPr>
          <p:cNvSpPr txBox="1"/>
          <p:nvPr/>
        </p:nvSpPr>
        <p:spPr>
          <a:xfrm>
            <a:off x="7784424" y="3319458"/>
            <a:ext cx="16901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/>
              <a:t>Иллюстрация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к </a:t>
            </a:r>
            <a:r>
              <a:rPr lang="cs-CZ" sz="1400" dirty="0" err="1"/>
              <a:t>роману</a:t>
            </a:r>
            <a:r>
              <a:rPr lang="cs-CZ" sz="1400" dirty="0"/>
              <a:t> Е. </a:t>
            </a:r>
            <a:r>
              <a:rPr lang="cs-CZ" sz="1400" dirty="0" err="1"/>
              <a:t>Замятина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278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7C9F8-B934-4AA6-AD8E-4F80F4B9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«Я боюсь» (1921)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5A609A1-4FE3-457F-AA34-443C6CA82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775137"/>
          </a:xfrm>
        </p:spPr>
        <p:txBody>
          <a:bodyPr>
            <a:normAutofit lnSpcReduction="1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 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Писатель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который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может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стать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юрким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должен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ходить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службу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с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портфелем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если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он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хочет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жить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В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наши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дни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– в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театральный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отдел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с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портфелем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бегал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бы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Гоголь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Тургенев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во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„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Всемирной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литературе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“,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несомненно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переводил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бы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Бальзака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Флобера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;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Герцен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читал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бы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лекции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Балтфлоте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Чехов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служил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бы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Комздраве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Иначе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чтобы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жить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–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жить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так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как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пять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лет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назад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жил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студент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сорок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рублей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 –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Гоголю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пришлось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бы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писать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месяц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четыре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„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Ревизора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“,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Тургеневу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–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каждые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два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месяца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трое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„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Отцов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детей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“,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Чехову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– в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месяц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сотне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рассказов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».</a:t>
            </a:r>
          </a:p>
          <a:p>
            <a:pPr algn="just"/>
            <a:endParaRPr lang="cs-CZ" sz="18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 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Главное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том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что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настоящая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литература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может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быть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только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там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где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делают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исполнительные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благонадежные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чиновники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а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безумные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отшельники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еретики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мечтатели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бунтари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скептики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Если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болезнь-боязнь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еретического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слова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неизлечима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«я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боюсь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что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у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русской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литературы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есть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одно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только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будущее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прошлое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».</a:t>
            </a:r>
          </a:p>
          <a:p>
            <a:endParaRPr lang="cs-CZ" dirty="0"/>
          </a:p>
          <a:p>
            <a:pPr marL="0" indent="0">
              <a:buNone/>
            </a:pPr>
            <a:r>
              <a:rPr lang="ru-RU" dirty="0">
                <a:solidFill>
                  <a:schemeClr val="accent2"/>
                </a:solidFill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ru-RU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Полный текст статьи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FAA512-08A6-4AE7-B7A5-FDA081683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872" y="2866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CBD9F-FBC0-44F9-AEAE-18A291AF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Исаак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Бабель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(1894-1940)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B96A79-6803-426C-8F3E-58A084814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725" y="239950"/>
            <a:ext cx="487363" cy="48736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6FFEB3A-01D1-4A6D-B528-AFF3E6091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t="5874" r="9089" b="10102"/>
          <a:stretch/>
        </p:blipFill>
        <p:spPr bwMode="auto">
          <a:xfrm>
            <a:off x="8765865" y="1681059"/>
            <a:ext cx="3169279" cy="45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6BDCF2-FF9C-44A7-9439-B1C1A3D0F66C}"/>
              </a:ext>
            </a:extLst>
          </p:cNvPr>
          <p:cNvSpPr txBox="1"/>
          <p:nvPr/>
        </p:nvSpPr>
        <p:spPr>
          <a:xfrm>
            <a:off x="1097280" y="2078064"/>
            <a:ext cx="71323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«</a:t>
            </a:r>
            <a:r>
              <a:rPr lang="cs-CZ" sz="1600" dirty="0"/>
              <a:t>В </a:t>
            </a:r>
            <a:r>
              <a:rPr lang="cs-CZ" sz="1600" dirty="0" err="1"/>
              <a:t>субботние</a:t>
            </a:r>
            <a:r>
              <a:rPr lang="cs-CZ" sz="1600" dirty="0"/>
              <a:t> </a:t>
            </a:r>
            <a:r>
              <a:rPr lang="cs-CZ" sz="1600" dirty="0" err="1"/>
              <a:t>кануны</a:t>
            </a:r>
            <a:r>
              <a:rPr lang="cs-CZ" sz="1600" dirty="0"/>
              <a:t> </a:t>
            </a:r>
            <a:r>
              <a:rPr lang="cs-CZ" sz="1600" dirty="0" err="1"/>
              <a:t>меня</a:t>
            </a:r>
            <a:r>
              <a:rPr lang="cs-CZ" sz="1600" dirty="0"/>
              <a:t> </a:t>
            </a:r>
            <a:r>
              <a:rPr lang="cs-CZ" sz="1600" dirty="0" err="1"/>
              <a:t>томит</a:t>
            </a:r>
            <a:r>
              <a:rPr lang="cs-CZ" sz="1600" dirty="0"/>
              <a:t> </a:t>
            </a:r>
            <a:r>
              <a:rPr lang="cs-CZ" sz="1600" dirty="0" err="1"/>
              <a:t>густая</a:t>
            </a:r>
            <a:r>
              <a:rPr lang="cs-CZ" sz="1600" dirty="0"/>
              <a:t> </a:t>
            </a:r>
            <a:r>
              <a:rPr lang="cs-CZ" sz="1600" dirty="0" err="1"/>
              <a:t>печаль</a:t>
            </a:r>
            <a:r>
              <a:rPr lang="cs-CZ" sz="1600" dirty="0"/>
              <a:t> </a:t>
            </a:r>
            <a:r>
              <a:rPr lang="cs-CZ" sz="1600" dirty="0" err="1"/>
              <a:t>воспоминаний</a:t>
            </a:r>
            <a:r>
              <a:rPr lang="cs-CZ" sz="1600" dirty="0"/>
              <a:t>. </a:t>
            </a:r>
            <a:r>
              <a:rPr lang="cs-CZ" sz="1600" dirty="0" err="1"/>
              <a:t>Когда-то</a:t>
            </a:r>
            <a:r>
              <a:rPr lang="cs-CZ" sz="1600" dirty="0"/>
              <a:t> в </a:t>
            </a:r>
            <a:r>
              <a:rPr lang="cs-CZ" sz="1600" dirty="0" err="1"/>
              <a:t>эти</a:t>
            </a:r>
            <a:r>
              <a:rPr lang="cs-CZ" sz="1600" dirty="0"/>
              <a:t> </a:t>
            </a:r>
            <a:r>
              <a:rPr lang="cs-CZ" sz="1600" dirty="0" err="1"/>
              <a:t>вечера</a:t>
            </a:r>
            <a:r>
              <a:rPr lang="cs-CZ" sz="1600" dirty="0"/>
              <a:t> </a:t>
            </a:r>
            <a:r>
              <a:rPr lang="cs-CZ" sz="1600" dirty="0" err="1"/>
              <a:t>мой</a:t>
            </a:r>
            <a:r>
              <a:rPr lang="cs-CZ" sz="1600" dirty="0"/>
              <a:t> </a:t>
            </a:r>
            <a:r>
              <a:rPr lang="cs-CZ" sz="1600" dirty="0" err="1"/>
              <a:t>дед</a:t>
            </a:r>
            <a:r>
              <a:rPr lang="cs-CZ" sz="1600" dirty="0"/>
              <a:t> </a:t>
            </a:r>
            <a:r>
              <a:rPr lang="cs-CZ" sz="1600" dirty="0" err="1"/>
              <a:t>поглаживал</a:t>
            </a:r>
            <a:r>
              <a:rPr lang="cs-CZ" sz="1600" dirty="0"/>
              <a:t> </a:t>
            </a:r>
            <a:r>
              <a:rPr lang="cs-CZ" sz="1600" dirty="0" err="1"/>
              <a:t>желтой</a:t>
            </a:r>
            <a:r>
              <a:rPr lang="cs-CZ" sz="1600" dirty="0"/>
              <a:t> </a:t>
            </a:r>
            <a:r>
              <a:rPr lang="cs-CZ" sz="1600" dirty="0" err="1"/>
              <a:t>бородой</a:t>
            </a:r>
            <a:r>
              <a:rPr lang="cs-CZ" sz="1600" dirty="0"/>
              <a:t> </a:t>
            </a:r>
            <a:r>
              <a:rPr lang="cs-CZ" sz="1600" dirty="0" err="1"/>
              <a:t>томы</a:t>
            </a:r>
            <a:r>
              <a:rPr lang="cs-CZ" sz="1600" dirty="0"/>
              <a:t> </a:t>
            </a:r>
            <a:r>
              <a:rPr lang="cs-CZ" sz="1600" dirty="0" err="1"/>
              <a:t>Ибн-Эзра</a:t>
            </a:r>
            <a:r>
              <a:rPr lang="cs-CZ" sz="1600" dirty="0"/>
              <a:t>. </a:t>
            </a:r>
            <a:r>
              <a:rPr lang="cs-CZ" sz="1600" dirty="0" err="1"/>
              <a:t>Старуха</a:t>
            </a:r>
            <a:r>
              <a:rPr lang="cs-CZ" sz="1600" dirty="0"/>
              <a:t> </a:t>
            </a:r>
            <a:r>
              <a:rPr lang="cs-CZ" sz="1600" dirty="0" err="1"/>
              <a:t>моя</a:t>
            </a:r>
            <a:r>
              <a:rPr lang="cs-CZ" sz="1600" dirty="0"/>
              <a:t> </a:t>
            </a:r>
            <a:br>
              <a:rPr lang="cs-CZ" sz="1600" dirty="0"/>
            </a:br>
            <a:r>
              <a:rPr lang="cs-CZ" sz="1600" dirty="0"/>
              <a:t>в </a:t>
            </a:r>
            <a:r>
              <a:rPr lang="cs-CZ" sz="1600" dirty="0" err="1"/>
              <a:t>кружевной</a:t>
            </a:r>
            <a:r>
              <a:rPr lang="cs-CZ" sz="1600" dirty="0"/>
              <a:t> </a:t>
            </a:r>
            <a:r>
              <a:rPr lang="cs-CZ" sz="1600" dirty="0" err="1"/>
              <a:t>наколке</a:t>
            </a:r>
            <a:r>
              <a:rPr lang="cs-CZ" sz="1600" dirty="0"/>
              <a:t> </a:t>
            </a:r>
            <a:r>
              <a:rPr lang="cs-CZ" sz="1600" dirty="0" err="1"/>
              <a:t>ворожила</a:t>
            </a:r>
            <a:r>
              <a:rPr lang="cs-CZ" sz="1600" dirty="0"/>
              <a:t> </a:t>
            </a:r>
            <a:r>
              <a:rPr lang="cs-CZ" sz="1600" dirty="0" err="1"/>
              <a:t>узловатыми</a:t>
            </a:r>
            <a:r>
              <a:rPr lang="cs-CZ" sz="1600" dirty="0"/>
              <a:t> </a:t>
            </a:r>
            <a:r>
              <a:rPr lang="cs-CZ" sz="1600" dirty="0" err="1"/>
              <a:t>пальцами</a:t>
            </a:r>
            <a:r>
              <a:rPr lang="cs-CZ" sz="1600" dirty="0"/>
              <a:t> </a:t>
            </a:r>
            <a:r>
              <a:rPr lang="cs-CZ" sz="1600" dirty="0" err="1"/>
              <a:t>над</a:t>
            </a:r>
            <a:r>
              <a:rPr lang="cs-CZ" sz="1600" dirty="0"/>
              <a:t> </a:t>
            </a:r>
            <a:r>
              <a:rPr lang="cs-CZ" sz="1600" dirty="0" err="1"/>
              <a:t>субботней</a:t>
            </a:r>
            <a:r>
              <a:rPr lang="cs-CZ" sz="1600" dirty="0"/>
              <a:t> </a:t>
            </a:r>
            <a:r>
              <a:rPr lang="cs-CZ" sz="1600" dirty="0" err="1"/>
              <a:t>свечой</a:t>
            </a:r>
            <a:r>
              <a:rPr lang="cs-CZ" sz="1600" dirty="0"/>
              <a:t> </a:t>
            </a:r>
            <a:br>
              <a:rPr lang="cs-CZ" sz="1600" dirty="0"/>
            </a:br>
            <a:r>
              <a:rPr lang="cs-CZ" sz="1600" dirty="0"/>
              <a:t>и </a:t>
            </a:r>
            <a:r>
              <a:rPr lang="cs-CZ" sz="1600" dirty="0" err="1"/>
              <a:t>сладко</a:t>
            </a:r>
            <a:r>
              <a:rPr lang="cs-CZ" sz="1600" dirty="0"/>
              <a:t> </a:t>
            </a:r>
            <a:r>
              <a:rPr lang="cs-CZ" sz="1600" dirty="0" err="1"/>
              <a:t>рыдала</a:t>
            </a:r>
            <a:r>
              <a:rPr lang="cs-CZ" sz="1600" dirty="0"/>
              <a:t>. </a:t>
            </a:r>
            <a:r>
              <a:rPr lang="cs-CZ" sz="1600" dirty="0" err="1"/>
              <a:t>Детское</a:t>
            </a:r>
            <a:r>
              <a:rPr lang="cs-CZ" sz="1600" dirty="0"/>
              <a:t> </a:t>
            </a:r>
            <a:r>
              <a:rPr lang="cs-CZ" sz="1600" dirty="0" err="1"/>
              <a:t>сердце</a:t>
            </a:r>
            <a:r>
              <a:rPr lang="cs-CZ" sz="1600" dirty="0"/>
              <a:t> </a:t>
            </a:r>
            <a:r>
              <a:rPr lang="cs-CZ" sz="1600" dirty="0" err="1"/>
              <a:t>раскачивалось</a:t>
            </a:r>
            <a:r>
              <a:rPr lang="cs-CZ" sz="1600" dirty="0"/>
              <a:t> в </a:t>
            </a:r>
            <a:r>
              <a:rPr lang="cs-CZ" sz="1600" dirty="0" err="1"/>
              <a:t>эти</a:t>
            </a:r>
            <a:r>
              <a:rPr lang="cs-CZ" sz="1600" dirty="0"/>
              <a:t> </a:t>
            </a:r>
            <a:r>
              <a:rPr lang="cs-CZ" sz="1600" dirty="0" err="1"/>
              <a:t>вечера</a:t>
            </a:r>
            <a:r>
              <a:rPr lang="cs-CZ" sz="1600" dirty="0"/>
              <a:t>, </a:t>
            </a:r>
            <a:r>
              <a:rPr lang="cs-CZ" sz="1600" dirty="0" err="1"/>
              <a:t>как</a:t>
            </a:r>
            <a:r>
              <a:rPr lang="cs-CZ" sz="1600" dirty="0"/>
              <a:t> </a:t>
            </a:r>
            <a:r>
              <a:rPr lang="cs-CZ" sz="1600" dirty="0" err="1"/>
              <a:t>кораблик</a:t>
            </a:r>
            <a:r>
              <a:rPr lang="cs-CZ" sz="1600" dirty="0"/>
              <a:t> </a:t>
            </a:r>
            <a:r>
              <a:rPr lang="cs-CZ" sz="1600" dirty="0" err="1"/>
              <a:t>на</a:t>
            </a:r>
            <a:r>
              <a:rPr lang="cs-CZ" sz="1600" dirty="0"/>
              <a:t> </a:t>
            </a:r>
            <a:r>
              <a:rPr lang="cs-CZ" sz="1600" dirty="0" err="1"/>
              <a:t>заколдованных</a:t>
            </a:r>
            <a:endParaRPr lang="cs-CZ" sz="1600" dirty="0"/>
          </a:p>
          <a:p>
            <a:pPr algn="just"/>
            <a:r>
              <a:rPr lang="cs-CZ" sz="1600" dirty="0" err="1"/>
              <a:t>волнах</a:t>
            </a:r>
            <a:r>
              <a:rPr lang="cs-CZ" sz="1600" dirty="0"/>
              <a:t>. О, </a:t>
            </a:r>
            <a:r>
              <a:rPr lang="cs-CZ" sz="1600" dirty="0" err="1"/>
              <a:t>истлевшие</a:t>
            </a:r>
            <a:r>
              <a:rPr lang="cs-CZ" sz="1600" dirty="0"/>
              <a:t> </a:t>
            </a:r>
            <a:r>
              <a:rPr lang="cs-CZ" sz="1600" dirty="0" err="1"/>
              <a:t>талмуды</a:t>
            </a:r>
            <a:r>
              <a:rPr lang="cs-CZ" sz="1600" dirty="0"/>
              <a:t> </a:t>
            </a:r>
            <a:r>
              <a:rPr lang="cs-CZ" sz="1600" dirty="0" err="1"/>
              <a:t>моего</a:t>
            </a:r>
            <a:r>
              <a:rPr lang="cs-CZ" sz="1600" dirty="0"/>
              <a:t> </a:t>
            </a:r>
            <a:r>
              <a:rPr lang="cs-CZ" sz="1600" dirty="0" err="1"/>
              <a:t>детства</a:t>
            </a:r>
            <a:r>
              <a:rPr lang="cs-CZ" sz="1600" dirty="0"/>
              <a:t>! О, </a:t>
            </a:r>
            <a:r>
              <a:rPr lang="cs-CZ" sz="1600" dirty="0" err="1"/>
              <a:t>густая</a:t>
            </a:r>
            <a:endParaRPr lang="cs-CZ" sz="1600" dirty="0"/>
          </a:p>
          <a:p>
            <a:pPr algn="just"/>
            <a:r>
              <a:rPr lang="cs-CZ" sz="1600" dirty="0" err="1"/>
              <a:t>печаль</a:t>
            </a:r>
            <a:r>
              <a:rPr lang="cs-CZ" sz="1600" dirty="0"/>
              <a:t> </a:t>
            </a:r>
            <a:r>
              <a:rPr lang="cs-CZ" sz="1600" dirty="0" err="1"/>
              <a:t>воспоминаний</a:t>
            </a:r>
            <a:r>
              <a:rPr lang="cs-CZ" sz="1600" dirty="0"/>
              <a:t>!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/>
              <a:t>Я </a:t>
            </a:r>
            <a:r>
              <a:rPr lang="cs-CZ" sz="1600" dirty="0" err="1"/>
              <a:t>кружу</a:t>
            </a:r>
            <a:r>
              <a:rPr lang="cs-CZ" sz="1600" dirty="0"/>
              <a:t> </a:t>
            </a:r>
            <a:r>
              <a:rPr lang="cs-CZ" sz="1600" dirty="0" err="1"/>
              <a:t>по</a:t>
            </a:r>
            <a:r>
              <a:rPr lang="cs-CZ" sz="1600" dirty="0"/>
              <a:t> </a:t>
            </a:r>
            <a:r>
              <a:rPr lang="cs-CZ" sz="1600" dirty="0" err="1"/>
              <a:t>Житомиру</a:t>
            </a:r>
            <a:r>
              <a:rPr lang="cs-CZ" sz="1600" dirty="0"/>
              <a:t> и </a:t>
            </a:r>
            <a:r>
              <a:rPr lang="cs-CZ" sz="1600" dirty="0" err="1"/>
              <a:t>ищу</a:t>
            </a:r>
            <a:r>
              <a:rPr lang="cs-CZ" sz="1600" dirty="0"/>
              <a:t> </a:t>
            </a:r>
            <a:r>
              <a:rPr lang="cs-CZ" sz="1600" dirty="0" err="1"/>
              <a:t>робкой</a:t>
            </a:r>
            <a:r>
              <a:rPr lang="cs-CZ" sz="1600" dirty="0"/>
              <a:t> </a:t>
            </a:r>
            <a:r>
              <a:rPr lang="cs-CZ" sz="1600" dirty="0" err="1"/>
              <a:t>звезды</a:t>
            </a:r>
            <a:r>
              <a:rPr lang="cs-CZ" sz="1600" dirty="0"/>
              <a:t>. У </a:t>
            </a:r>
            <a:r>
              <a:rPr lang="cs-CZ" sz="1600" dirty="0" err="1"/>
              <a:t>древней</a:t>
            </a:r>
            <a:r>
              <a:rPr lang="cs-CZ" sz="1600" dirty="0"/>
              <a:t> </a:t>
            </a:r>
            <a:r>
              <a:rPr lang="cs-CZ" sz="1600" dirty="0" err="1"/>
              <a:t>синагоги</a:t>
            </a:r>
            <a:r>
              <a:rPr lang="cs-CZ" sz="1600" dirty="0"/>
              <a:t>, у </a:t>
            </a:r>
            <a:r>
              <a:rPr lang="cs-CZ" sz="1600" dirty="0" err="1"/>
              <a:t>ее</a:t>
            </a:r>
            <a:r>
              <a:rPr lang="cs-CZ" sz="1600" dirty="0"/>
              <a:t> </a:t>
            </a:r>
            <a:r>
              <a:rPr lang="cs-CZ" sz="1600" dirty="0" err="1"/>
              <a:t>желтых</a:t>
            </a:r>
            <a:r>
              <a:rPr lang="cs-CZ" sz="1600" dirty="0"/>
              <a:t> </a:t>
            </a:r>
            <a:br>
              <a:rPr lang="cs-CZ" sz="1600" dirty="0"/>
            </a:br>
            <a:r>
              <a:rPr lang="cs-CZ" sz="1600" dirty="0"/>
              <a:t>и </a:t>
            </a:r>
            <a:r>
              <a:rPr lang="cs-CZ" sz="1600" dirty="0" err="1"/>
              <a:t>равнодушных</a:t>
            </a:r>
            <a:r>
              <a:rPr lang="cs-CZ" sz="1600" dirty="0"/>
              <a:t> </a:t>
            </a:r>
            <a:r>
              <a:rPr lang="cs-CZ" sz="1600" dirty="0" err="1"/>
              <a:t>стен</a:t>
            </a:r>
            <a:r>
              <a:rPr lang="cs-CZ" sz="1600" dirty="0"/>
              <a:t> </a:t>
            </a:r>
            <a:r>
              <a:rPr lang="cs-CZ" sz="1600" dirty="0" err="1"/>
              <a:t>старые</a:t>
            </a:r>
            <a:r>
              <a:rPr lang="cs-CZ" sz="1600" dirty="0"/>
              <a:t> </a:t>
            </a:r>
            <a:r>
              <a:rPr lang="cs-CZ" sz="1600" dirty="0" err="1"/>
              <a:t>евреи</a:t>
            </a:r>
            <a:r>
              <a:rPr lang="cs-CZ" sz="1600" dirty="0"/>
              <a:t> </a:t>
            </a:r>
            <a:r>
              <a:rPr lang="cs-CZ" sz="1600" dirty="0" err="1"/>
              <a:t>продают</a:t>
            </a:r>
            <a:r>
              <a:rPr lang="cs-CZ" sz="1600" dirty="0"/>
              <a:t> </a:t>
            </a:r>
            <a:r>
              <a:rPr lang="cs-CZ" sz="1600" dirty="0" err="1"/>
              <a:t>мел</a:t>
            </a:r>
            <a:r>
              <a:rPr lang="cs-CZ" sz="1600" dirty="0"/>
              <a:t>, </a:t>
            </a:r>
            <a:r>
              <a:rPr lang="cs-CZ" sz="1600" dirty="0" err="1"/>
              <a:t>синьку</a:t>
            </a:r>
            <a:r>
              <a:rPr lang="cs-CZ" sz="1600" dirty="0"/>
              <a:t>, </a:t>
            </a:r>
            <a:r>
              <a:rPr lang="cs-CZ" sz="1600" dirty="0" err="1"/>
              <a:t>фитили</a:t>
            </a:r>
            <a:r>
              <a:rPr lang="cs-CZ" sz="1600" dirty="0"/>
              <a:t>,—</a:t>
            </a:r>
            <a:r>
              <a:rPr lang="cs-CZ" sz="1600" dirty="0" err="1"/>
              <a:t>евреи</a:t>
            </a:r>
            <a:r>
              <a:rPr lang="cs-CZ" sz="1600" dirty="0"/>
              <a:t> </a:t>
            </a:r>
            <a:br>
              <a:rPr lang="cs-CZ" sz="1600" dirty="0"/>
            </a:br>
            <a:r>
              <a:rPr lang="cs-CZ" sz="1600" dirty="0"/>
              <a:t>с </a:t>
            </a:r>
            <a:r>
              <a:rPr lang="cs-CZ" sz="1600" dirty="0" err="1"/>
              <a:t>бородами</a:t>
            </a:r>
            <a:r>
              <a:rPr lang="cs-CZ" sz="1600" dirty="0"/>
              <a:t> </a:t>
            </a:r>
            <a:r>
              <a:rPr lang="cs-CZ" sz="1600" dirty="0" err="1"/>
              <a:t>пророков</a:t>
            </a:r>
            <a:r>
              <a:rPr lang="cs-CZ" sz="1600" dirty="0"/>
              <a:t>, с </a:t>
            </a:r>
            <a:r>
              <a:rPr lang="cs-CZ" sz="1600" dirty="0" err="1"/>
              <a:t>страстными</a:t>
            </a:r>
            <a:r>
              <a:rPr lang="cs-CZ" sz="1600" dirty="0"/>
              <a:t> </a:t>
            </a:r>
            <a:r>
              <a:rPr lang="cs-CZ" sz="1600" dirty="0" err="1"/>
              <a:t>лохмотьями</a:t>
            </a:r>
            <a:r>
              <a:rPr lang="cs-CZ" sz="1600" dirty="0"/>
              <a:t> </a:t>
            </a:r>
            <a:r>
              <a:rPr lang="cs-CZ" sz="1600" dirty="0" err="1"/>
              <a:t>на</a:t>
            </a:r>
            <a:r>
              <a:rPr lang="cs-CZ" sz="1600" dirty="0"/>
              <a:t> </a:t>
            </a:r>
            <a:r>
              <a:rPr lang="cs-CZ" sz="1600" dirty="0" err="1"/>
              <a:t>впалой</a:t>
            </a:r>
            <a:r>
              <a:rPr lang="cs-CZ" sz="1600" dirty="0"/>
              <a:t> </a:t>
            </a:r>
            <a:r>
              <a:rPr lang="cs-CZ" sz="1600" dirty="0" err="1"/>
              <a:t>груди</a:t>
            </a:r>
            <a:r>
              <a:rPr lang="cs-CZ" sz="1600" dirty="0"/>
              <a:t>...</a:t>
            </a:r>
          </a:p>
          <a:p>
            <a:pPr algn="just"/>
            <a:r>
              <a:rPr lang="cs-CZ" sz="1600" dirty="0" err="1"/>
              <a:t>Вот</a:t>
            </a:r>
            <a:r>
              <a:rPr lang="cs-CZ" sz="1600" dirty="0"/>
              <a:t> </a:t>
            </a:r>
            <a:r>
              <a:rPr lang="cs-CZ" sz="1600" dirty="0" err="1"/>
              <a:t>предо</a:t>
            </a:r>
            <a:r>
              <a:rPr lang="cs-CZ" sz="1600" dirty="0"/>
              <a:t> </a:t>
            </a:r>
            <a:r>
              <a:rPr lang="cs-CZ" sz="1600" dirty="0" err="1"/>
              <a:t>мною</a:t>
            </a:r>
            <a:r>
              <a:rPr lang="cs-CZ" sz="1600" dirty="0"/>
              <a:t> </a:t>
            </a:r>
            <a:r>
              <a:rPr lang="cs-CZ" sz="1600" dirty="0" err="1"/>
              <a:t>базар</a:t>
            </a:r>
            <a:r>
              <a:rPr lang="cs-CZ" sz="1600" dirty="0"/>
              <a:t> и </a:t>
            </a:r>
            <a:r>
              <a:rPr lang="cs-CZ" sz="1600" dirty="0" err="1"/>
              <a:t>смерть</a:t>
            </a:r>
            <a:r>
              <a:rPr lang="cs-CZ" sz="1600" dirty="0"/>
              <a:t> </a:t>
            </a:r>
            <a:r>
              <a:rPr lang="cs-CZ" sz="1600" dirty="0" err="1"/>
              <a:t>базара</a:t>
            </a:r>
            <a:r>
              <a:rPr lang="cs-CZ" sz="1600" dirty="0"/>
              <a:t>. </a:t>
            </a:r>
            <a:r>
              <a:rPr lang="cs-CZ" sz="1600" dirty="0" err="1"/>
              <a:t>Убита</a:t>
            </a:r>
            <a:r>
              <a:rPr lang="cs-CZ" sz="1600" dirty="0"/>
              <a:t> </a:t>
            </a:r>
            <a:r>
              <a:rPr lang="cs-CZ" sz="1600" dirty="0" err="1"/>
              <a:t>жирная</a:t>
            </a:r>
            <a:r>
              <a:rPr lang="cs-CZ" sz="1600" dirty="0"/>
              <a:t> </a:t>
            </a:r>
            <a:r>
              <a:rPr lang="cs-CZ" sz="1600" dirty="0" err="1"/>
              <a:t>душа</a:t>
            </a:r>
            <a:r>
              <a:rPr lang="cs-CZ" sz="1600" dirty="0"/>
              <a:t> </a:t>
            </a:r>
            <a:r>
              <a:rPr lang="cs-CZ" sz="1600" dirty="0" err="1"/>
              <a:t>изобилия</a:t>
            </a:r>
            <a:r>
              <a:rPr lang="cs-CZ" sz="1600" dirty="0"/>
              <a:t>. </a:t>
            </a:r>
            <a:r>
              <a:rPr lang="cs-CZ" sz="1600" dirty="0" err="1"/>
              <a:t>Немые</a:t>
            </a:r>
            <a:r>
              <a:rPr lang="cs-CZ" sz="1600" dirty="0"/>
              <a:t> </a:t>
            </a:r>
            <a:r>
              <a:rPr lang="cs-CZ" sz="1600" dirty="0" err="1"/>
              <a:t>замки</a:t>
            </a:r>
            <a:r>
              <a:rPr lang="cs-CZ" sz="1600" dirty="0"/>
              <a:t> </a:t>
            </a:r>
            <a:r>
              <a:rPr lang="cs-CZ" sz="1600" dirty="0" err="1"/>
              <a:t>висят</a:t>
            </a:r>
            <a:r>
              <a:rPr lang="cs-CZ" sz="1600" dirty="0"/>
              <a:t> </a:t>
            </a:r>
            <a:r>
              <a:rPr lang="cs-CZ" sz="1600" dirty="0" err="1"/>
              <a:t>на</a:t>
            </a:r>
            <a:r>
              <a:rPr lang="cs-CZ" sz="1600" dirty="0"/>
              <a:t> </a:t>
            </a:r>
            <a:r>
              <a:rPr lang="cs-CZ" sz="1600" dirty="0" err="1"/>
              <a:t>лотках</a:t>
            </a:r>
            <a:r>
              <a:rPr lang="cs-CZ" sz="1600" dirty="0"/>
              <a:t>, и </a:t>
            </a:r>
            <a:r>
              <a:rPr lang="cs-CZ" sz="1600" dirty="0" err="1"/>
              <a:t>гранит</a:t>
            </a:r>
            <a:r>
              <a:rPr lang="cs-CZ" sz="1600" dirty="0"/>
              <a:t> </a:t>
            </a:r>
            <a:r>
              <a:rPr lang="cs-CZ" sz="1600" dirty="0" err="1"/>
              <a:t>мостовой</a:t>
            </a:r>
            <a:r>
              <a:rPr lang="cs-CZ" sz="1600" dirty="0"/>
              <a:t> </a:t>
            </a:r>
            <a:r>
              <a:rPr lang="cs-CZ" sz="1600" dirty="0" err="1"/>
              <a:t>чист</a:t>
            </a:r>
            <a:r>
              <a:rPr lang="cs-CZ" sz="1600" dirty="0"/>
              <a:t>, </a:t>
            </a:r>
            <a:r>
              <a:rPr lang="cs-CZ" sz="1600" dirty="0" err="1"/>
              <a:t>как</a:t>
            </a:r>
            <a:r>
              <a:rPr lang="cs-CZ" sz="1600" dirty="0"/>
              <a:t> </a:t>
            </a:r>
            <a:r>
              <a:rPr lang="cs-CZ" sz="1600" dirty="0" err="1"/>
              <a:t>лысина</a:t>
            </a:r>
            <a:r>
              <a:rPr lang="cs-CZ" sz="1600" dirty="0"/>
              <a:t> </a:t>
            </a:r>
            <a:r>
              <a:rPr lang="cs-CZ" sz="1600" dirty="0" err="1"/>
              <a:t>мертвеца</a:t>
            </a:r>
            <a:r>
              <a:rPr lang="cs-CZ" sz="1600" dirty="0"/>
              <a:t>. </a:t>
            </a:r>
            <a:r>
              <a:rPr lang="cs-CZ" sz="1600" dirty="0" err="1"/>
              <a:t>Она</a:t>
            </a:r>
            <a:r>
              <a:rPr lang="cs-CZ" sz="1600" dirty="0"/>
              <a:t> </a:t>
            </a:r>
            <a:r>
              <a:rPr lang="cs-CZ" sz="1600" dirty="0" err="1"/>
              <a:t>мигает</a:t>
            </a:r>
            <a:r>
              <a:rPr lang="cs-CZ" sz="1600" dirty="0"/>
              <a:t> и </a:t>
            </a:r>
            <a:r>
              <a:rPr lang="cs-CZ" sz="1600" dirty="0" err="1"/>
              <a:t>гаснет</a:t>
            </a:r>
            <a:r>
              <a:rPr lang="cs-CZ" sz="1600" dirty="0"/>
              <a:t>—</a:t>
            </a:r>
            <a:r>
              <a:rPr lang="cs-CZ" sz="1600" dirty="0" err="1"/>
              <a:t>робкая</a:t>
            </a:r>
            <a:r>
              <a:rPr lang="cs-CZ" sz="1600" dirty="0"/>
              <a:t> </a:t>
            </a:r>
            <a:r>
              <a:rPr lang="cs-CZ" sz="1600" dirty="0" err="1"/>
              <a:t>звезда</a:t>
            </a:r>
            <a:r>
              <a:rPr lang="cs-CZ" sz="1600" dirty="0"/>
              <a:t>... </a:t>
            </a:r>
            <a:r>
              <a:rPr lang="ru-RU" sz="1600" dirty="0"/>
              <a:t>»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903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bsah obrázku interiér, kniha, stůl, skupina&#10;&#10;Popis byl vytvořen automaticky">
            <a:extLst>
              <a:ext uri="{FF2B5EF4-FFF2-40B4-BE49-F238E27FC236}">
                <a16:creationId xmlns:a16="http://schemas.microsoft.com/office/drawing/2014/main" id="{EEBA0AD4-304B-49DA-95E8-D07031CA7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r="9778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bsah obrázku budova, osoba, lidé, skupina&#10;&#10;Popis byl vytvořen automaticky">
            <a:extLst>
              <a:ext uri="{FF2B5EF4-FFF2-40B4-BE49-F238E27FC236}">
                <a16:creationId xmlns:a16="http://schemas.microsoft.com/office/drawing/2014/main" id="{04695C9C-EAE8-4124-91B9-5EEC1F35E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 r="-3" b="627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bsah obrázku budova, exteriér, osoba, sníh&#10;&#10;Popis byl vytvořen automaticky">
            <a:extLst>
              <a:ext uri="{FF2B5EF4-FFF2-40B4-BE49-F238E27FC236}">
                <a16:creationId xmlns:a16="http://schemas.microsoft.com/office/drawing/2014/main" id="{1CAB1260-2D65-4F24-97C1-01AA82F32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8740"/>
          <a:stretch/>
        </p:blipFill>
        <p:spPr bwMode="auto">
          <a:xfrm>
            <a:off x="7531543" y="3511295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EDAE91-AF75-4CEA-8367-8DBC937C8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106" y="148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6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35F70-469B-455A-9E50-AB05B4AA3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Исаак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Бабель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(1894-1940)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1494B8-85C9-4DB2-9BCF-AF7B1B7F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64081"/>
            <a:ext cx="10058400" cy="2852369"/>
          </a:xfrm>
        </p:spPr>
        <p:txBody>
          <a:bodyPr/>
          <a:lstStyle/>
          <a:p>
            <a:pPr algn="just"/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публикации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книги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командарм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1-й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Конной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армии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С. М.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Буденный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обвинял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автора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клевете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b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М.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Горький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защищая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писателя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наоборот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утверждал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Бабель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украсил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бойцов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изнутри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взгляд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лучше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правдивее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Гоголь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запорожцев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В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споре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оказался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писатель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«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Конармия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осталась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одной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лучших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оригинальных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книг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Гражданской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войне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5C9F8CF-A16F-47D6-A1C9-A24B57557386}"/>
              </a:ext>
            </a:extLst>
          </p:cNvPr>
          <p:cNvSpPr txBox="1">
            <a:spLocks/>
          </p:cNvSpPr>
          <p:nvPr/>
        </p:nvSpPr>
        <p:spPr>
          <a:xfrm>
            <a:off x="7841226" y="3416710"/>
            <a:ext cx="3701845" cy="26776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tx1"/>
                </a:solidFill>
              </a:rPr>
              <a:t>  </a:t>
            </a:r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cs-CZ" sz="1800" i="1" dirty="0" err="1">
                <a:solidFill>
                  <a:schemeClr val="tx1"/>
                </a:solidFill>
                <a:ea typeface="Calibri" panose="020F0502020204030204" pitchFamily="34" charset="0"/>
              </a:rPr>
              <a:t>Одесские</a:t>
            </a:r>
            <a:r>
              <a:rPr lang="cs-CZ" sz="18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ea typeface="Calibri" panose="020F0502020204030204" pitchFamily="34" charset="0"/>
              </a:rPr>
              <a:t>рассказы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  <a:r>
              <a:rPr lang="cs-CZ" sz="1800" dirty="0">
                <a:solidFill>
                  <a:schemeClr val="tx1"/>
                </a:solidFill>
                <a:ea typeface="Calibri" panose="020F0502020204030204" pitchFamily="34" charset="0"/>
              </a:rPr>
              <a:t> (1931)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</a:rPr>
              <a:t>  </a:t>
            </a:r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cs-CZ" sz="1800" i="1" dirty="0" err="1">
                <a:solidFill>
                  <a:schemeClr val="tx1"/>
                </a:solidFill>
                <a:ea typeface="Calibri" panose="020F0502020204030204" pitchFamily="34" charset="0"/>
              </a:rPr>
              <a:t>Рассказы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  <a:r>
              <a:rPr lang="cs-CZ" sz="1800" dirty="0">
                <a:solidFill>
                  <a:schemeClr val="tx1"/>
                </a:solidFill>
                <a:ea typeface="Calibri" panose="020F0502020204030204" pitchFamily="34" charset="0"/>
              </a:rPr>
              <a:t> (1932)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</a:rPr>
              <a:t>  </a:t>
            </a:r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cs-CZ" sz="1800" i="1" dirty="0" err="1">
                <a:solidFill>
                  <a:schemeClr val="tx1"/>
                </a:solidFill>
                <a:ea typeface="Calibri" panose="020F0502020204030204" pitchFamily="34" charset="0"/>
              </a:rPr>
              <a:t>Конармия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800" dirty="0">
                <a:solidFill>
                  <a:schemeClr val="tx1"/>
                </a:solidFill>
                <a:ea typeface="Calibri" panose="020F0502020204030204" pitchFamily="34" charset="0"/>
              </a:rPr>
              <a:t>(1926)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5B54F0-4063-43D4-9C97-6537E574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416710"/>
            <a:ext cx="2688139" cy="279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47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44B9F-74D8-4424-8369-B3F28D8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406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Борис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Пильняк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(1894-1937)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73F072B-E754-4441-A2CC-E25DD12C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36" y="1129003"/>
            <a:ext cx="3572620" cy="497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C3F969D-6359-410D-8B32-6CFBDF83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27" y="2043404"/>
            <a:ext cx="3209346" cy="45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21F8C2-2C5B-4F2A-BFE4-7BBBAF61C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974" y="2866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2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D643E-2952-4D85-818B-65DF3F96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Александр А</a:t>
            </a:r>
            <a:r>
              <a:rPr lang="cs-CZ" dirty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 Фадеев </a:t>
            </a:r>
            <a:r>
              <a:rPr lang="cs-CZ" dirty="0">
                <a:solidFill>
                  <a:schemeClr val="tx1"/>
                </a:solidFill>
              </a:rPr>
              <a:t>(</a:t>
            </a:r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1901–1956)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C6A061-F34B-49B5-B50E-E3E00432F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81636"/>
            <a:ext cx="2550488" cy="1450757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 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Разгром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» (1924-26)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056" name="Picture 8" descr="Obrázek">
            <a:extLst>
              <a:ext uri="{FF2B5EF4-FFF2-40B4-BE49-F238E27FC236}">
                <a16:creationId xmlns:a16="http://schemas.microsoft.com/office/drawing/2014/main" id="{882DB72F-C891-4DE1-966B-2890FDBA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5">
            <a:off x="8553036" y="1842198"/>
            <a:ext cx="3060973" cy="46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CF5D143-47F2-494C-8883-29420616F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4179" r="16702" b="11971"/>
          <a:stretch/>
        </p:blipFill>
        <p:spPr bwMode="auto">
          <a:xfrm rot="21371080">
            <a:off x="5000190" y="2714923"/>
            <a:ext cx="4166747" cy="292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B2C2DF-3331-48E2-A186-A8A50FB57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61" y="239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DB481-18DC-49C7-B2F5-2890A4D3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Михаил М. Зощенко </a:t>
            </a:r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(1894–1958)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17207-8A22-4DE3-8C2C-2960B0A66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88671"/>
            <a:ext cx="6889724" cy="1450757"/>
          </a:xfrm>
        </p:spPr>
        <p:txBody>
          <a:bodyPr>
            <a:norm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Рассказы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Назара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Ильича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господина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Синебрюхова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» (1921–1922)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Сентиментальные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повести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» (1923–1930)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«Голубая книга» (1935)</a:t>
            </a:r>
            <a:endParaRPr lang="cs-CZ" sz="1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CA1C10-8DE0-4174-A600-B271B20D3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434" y="286603"/>
            <a:ext cx="487363" cy="487363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9D8E4E7-0EAE-4E1E-B0C6-A24E36A27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676">
            <a:off x="8173950" y="1791517"/>
            <a:ext cx="3412955" cy="42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ED6AFBE-31C9-4E71-A36F-C617824EE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89" y="3890739"/>
            <a:ext cx="2642895" cy="26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5746F23-6A4C-4A1F-A0CE-A0C8537D5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30D96A-E333-4AA6-9EA1-884C4E085F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6"/>
          <a:stretch/>
        </p:blipFill>
        <p:spPr bwMode="auto">
          <a:xfrm flipH="1">
            <a:off x="248714" y="1529543"/>
            <a:ext cx="2776763" cy="38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BFE64E-CCE4-4F62-BB14-C7028756C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7CC7517-DC26-4B88-BF95-5D09F3E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7C466A-2605-4E25-9E19-8E277E2EA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185CD079-3D4E-43C4-B673-D6BA96EFF1D1}"/>
              </a:ext>
            </a:extLst>
          </p:cNvPr>
          <p:cNvSpPr/>
          <p:nvPr/>
        </p:nvSpPr>
        <p:spPr>
          <a:xfrm>
            <a:off x="3592987" y="783797"/>
            <a:ext cx="4161755" cy="2267283"/>
          </a:xfrm>
          <a:prstGeom prst="wedgeRoundRectCallout">
            <a:avLst>
              <a:gd name="adj1" fmla="val -79777"/>
              <a:gd name="adj2" fmla="val 30594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8627AC5-2B92-46C7-B457-C5700508185B}"/>
              </a:ext>
            </a:extLst>
          </p:cNvPr>
          <p:cNvSpPr txBox="1"/>
          <p:nvPr/>
        </p:nvSpPr>
        <p:spPr>
          <a:xfrm>
            <a:off x="3780928" y="886386"/>
            <a:ext cx="35850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«У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есть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библия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труда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ее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ценим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рассказы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Зощенки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Единственного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человека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который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нам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показал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трудящегося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втоптали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грязь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 я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требую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памятников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Зощенки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всем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городам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местечкам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крайней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мере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дедушки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Крылова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Летнем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саду</a:t>
            </a:r>
            <a:r>
              <a:rPr lang="cs-C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4E6DDA2-6A37-4C88-8E68-AF35FA393908}"/>
              </a:ext>
            </a:extLst>
          </p:cNvPr>
          <p:cNvSpPr txBox="1"/>
          <p:nvPr/>
        </p:nvSpPr>
        <p:spPr>
          <a:xfrm>
            <a:off x="226777" y="5460832"/>
            <a:ext cx="277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/>
              <a:t>Алексей</a:t>
            </a:r>
            <a:r>
              <a:rPr lang="cs-CZ" sz="1200" dirty="0"/>
              <a:t> М. </a:t>
            </a:r>
            <a:r>
              <a:rPr lang="cs-CZ" sz="1200" dirty="0" err="1"/>
              <a:t>Ремизов</a:t>
            </a:r>
            <a:r>
              <a:rPr lang="cs-CZ" sz="1200" dirty="0"/>
              <a:t> (1877—1957)— </a:t>
            </a:r>
            <a:r>
              <a:rPr lang="cs-CZ" sz="1200" dirty="0" err="1"/>
              <a:t>русский</a:t>
            </a:r>
            <a:r>
              <a:rPr lang="cs-CZ" sz="1200" dirty="0"/>
              <a:t> </a:t>
            </a:r>
            <a:r>
              <a:rPr lang="cs-CZ" sz="1200" dirty="0" err="1"/>
              <a:t>писатель</a:t>
            </a:r>
            <a:r>
              <a:rPr lang="cs-CZ" sz="1200" dirty="0"/>
              <a:t>, </a:t>
            </a:r>
            <a:r>
              <a:rPr lang="cs-CZ" sz="1200" dirty="0" err="1"/>
              <a:t>художник</a:t>
            </a:r>
            <a:r>
              <a:rPr lang="cs-CZ" sz="1200" dirty="0"/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54F9C6-1C4C-40F1-8CFA-6EFF41C2BA81}"/>
              </a:ext>
            </a:extLst>
          </p:cNvPr>
          <p:cNvSpPr txBox="1"/>
          <p:nvPr/>
        </p:nvSpPr>
        <p:spPr>
          <a:xfrm>
            <a:off x="5845732" y="3431635"/>
            <a:ext cx="60975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 err="1">
                <a:effectLst/>
                <a:ea typeface="Times New Roman" panose="02020603050405020304" pitchFamily="18" charset="0"/>
              </a:rPr>
              <a:t>Зощенко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шутку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называл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себя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исполняющим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обязанности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настоящего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«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пролетарского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писателя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».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Но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официальные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критики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относились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к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нему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с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подозрением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постоянно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упрекая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его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мелкотемье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негероических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персонажей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Зато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его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бесконечно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любил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простой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читатель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человек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br>
              <a:rPr lang="cs-CZ" sz="1800" dirty="0">
                <a:effectLst/>
                <a:ea typeface="Times New Roman" panose="02020603050405020304" pitchFamily="18" charset="0"/>
              </a:rPr>
            </a:br>
            <a:r>
              <a:rPr lang="cs-CZ" sz="1800" dirty="0">
                <a:effectLst/>
                <a:ea typeface="Times New Roman" panose="02020603050405020304" pitchFamily="18" charset="0"/>
              </a:rPr>
              <a:t>с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улицы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похожий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его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героя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Однако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выходцы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из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серебряного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века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модернисты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узнали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Зощенко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своего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писателя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изощренного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глубокого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озабоченного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не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только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бытом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но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метафизическими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проблемами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1693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7A2F3-D0E0-45E3-BC61-73CDA4CC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Андрей П. Платонов  (1899–1951)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67E52C-7E43-4780-AB62-0F0A0BFF9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71140"/>
            <a:ext cx="3474720" cy="231571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cs-CZ" dirty="0">
                <a:effectLst/>
                <a:ea typeface="Times New Roman" panose="02020603050405020304" pitchFamily="18" charset="0"/>
              </a:rPr>
              <a:t>  </a:t>
            </a:r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«</a:t>
            </a:r>
            <a:r>
              <a:rPr lang="cs-CZ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Чевенгур</a:t>
            </a:r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» (1926–1929)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 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Котлован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» (1930)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 «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Ювенильное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море</a:t>
            </a:r>
            <a:r>
              <a:rPr lang="cs-CZ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» (1932)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798A86-C683-436C-A070-47DE93105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746" y="99567"/>
            <a:ext cx="487363" cy="487363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EF1D5C8-6B2F-4594-B3A9-B222AF33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12" y="1856930"/>
            <a:ext cx="4749281" cy="47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1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5746F23-6A4C-4A1F-A0CE-A0C8537D5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6B29CF-3069-4D74-AE19-35C2D340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4" y="702608"/>
            <a:ext cx="4181980" cy="15374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Михаил А. Шолохов </a:t>
            </a:r>
            <a:b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(1905 - 1984)</a:t>
            </a:r>
            <a:b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CA33C9-552A-4230-BCDC-6C9E721018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916" y="3317375"/>
            <a:ext cx="2298501" cy="29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BFE64E-CCE4-4F62-BB14-C7028756C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7CC7517-DC26-4B88-BF95-5D09F3E9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7C466A-2605-4E25-9E19-8E277E2EA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C0F965A2-D24A-40E2-8B71-85F3B8A5F1CA}"/>
              </a:ext>
            </a:extLst>
          </p:cNvPr>
          <p:cNvSpPr txBox="1">
            <a:spLocks/>
          </p:cNvSpPr>
          <p:nvPr/>
        </p:nvSpPr>
        <p:spPr>
          <a:xfrm>
            <a:off x="6457868" y="660050"/>
            <a:ext cx="4181980" cy="1032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Михаил А. Булгаков (1891 - 1940)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F301F6-6288-42A4-8521-A4D94605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65" y="3230528"/>
            <a:ext cx="2132325" cy="30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FD22131-23B2-41EB-8473-448B812C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528" y="1333860"/>
            <a:ext cx="2659325" cy="411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ECCF9C01-8250-45F4-8D07-23F5DB303F57}"/>
              </a:ext>
            </a:extLst>
          </p:cNvPr>
          <p:cNvSpPr txBox="1"/>
          <p:nvPr/>
        </p:nvSpPr>
        <p:spPr>
          <a:xfrm>
            <a:off x="9313765" y="5550864"/>
            <a:ext cx="2522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«</a:t>
            </a:r>
            <a:r>
              <a:rPr lang="cs-CZ" sz="1600" dirty="0" err="1"/>
              <a:t>Мастер</a:t>
            </a:r>
            <a:r>
              <a:rPr lang="cs-CZ" sz="1600" dirty="0"/>
              <a:t> и </a:t>
            </a:r>
            <a:r>
              <a:rPr lang="cs-CZ" sz="1600" dirty="0" err="1"/>
              <a:t>Маргарита</a:t>
            </a:r>
            <a:r>
              <a:rPr lang="cs-CZ" sz="1600" dirty="0"/>
              <a:t>» (1928 - 1940)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78FB3A9-D06D-4C52-B2C7-53874CD6EDD2}"/>
              </a:ext>
            </a:extLst>
          </p:cNvPr>
          <p:cNvSpPr txBox="1"/>
          <p:nvPr/>
        </p:nvSpPr>
        <p:spPr>
          <a:xfrm>
            <a:off x="3095001" y="5642432"/>
            <a:ext cx="1797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«</a:t>
            </a:r>
            <a:r>
              <a:rPr lang="cs-CZ" sz="1600" dirty="0" err="1"/>
              <a:t>Тихий</a:t>
            </a:r>
            <a:r>
              <a:rPr lang="cs-CZ" sz="1600" dirty="0"/>
              <a:t> </a:t>
            </a:r>
            <a:r>
              <a:rPr lang="cs-CZ" sz="1600" dirty="0" err="1"/>
              <a:t>Дон</a:t>
            </a:r>
            <a:r>
              <a:rPr lang="cs-CZ" sz="1600" dirty="0"/>
              <a:t>» (1925 - 1940)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BBFEED7F-26A7-4093-9137-DA9325B1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64" y="1459032"/>
            <a:ext cx="2601123" cy="39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4B1C30-4A03-4A1F-BF25-37B83896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216" y="2866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B987E-FCEC-47A2-A93A-FC3F7DB97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47" y="734075"/>
            <a:ext cx="4642040" cy="1450757"/>
          </a:xfrm>
        </p:spPr>
        <p:txBody>
          <a:bodyPr>
            <a:normAutofit fontScale="90000"/>
          </a:bodyPr>
          <a:lstStyle/>
          <a:p>
            <a:r>
              <a:rPr lang="ru-RU" sz="3100" b="1" i="0" dirty="0">
                <a:solidFill>
                  <a:srgbClr val="1A1A1A"/>
                </a:solidFill>
                <a:effectLst/>
                <a:latin typeface="Formular"/>
              </a:rPr>
              <a:t>Кто был кто в литературе 30‑х годов</a:t>
            </a:r>
            <a:br>
              <a:rPr lang="ru-RU" sz="3100" b="1" i="0" dirty="0">
                <a:solidFill>
                  <a:srgbClr val="1A1A1A"/>
                </a:solidFill>
                <a:effectLst/>
                <a:latin typeface="Formular"/>
              </a:rPr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1D4AC3-A4B7-4738-96CF-19C44312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1" t="13148" r="24895" b="9259"/>
          <a:stretch/>
        </p:blipFill>
        <p:spPr>
          <a:xfrm>
            <a:off x="5011304" y="286602"/>
            <a:ext cx="7053696" cy="59109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99A593C-71B9-42DE-BF6A-5BC23C5404D4}"/>
              </a:ext>
            </a:extLst>
          </p:cNvPr>
          <p:cNvSpPr txBox="1"/>
          <p:nvPr/>
        </p:nvSpPr>
        <p:spPr>
          <a:xfrm>
            <a:off x="333172" y="2062662"/>
            <a:ext cx="5094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ru-RU" sz="1800" b="0" dirty="0">
                <a:solidFill>
                  <a:srgbClr val="262626"/>
                </a:solidFill>
                <a:effectLst/>
                <a:latin typeface="Lava 3"/>
              </a:rPr>
              <a:t>Карикатурная, но правдивая табель о рангах советских писателей в «Литературной газете</a:t>
            </a:r>
            <a:r>
              <a:rPr lang="ru-RU" b="0" dirty="0">
                <a:solidFill>
                  <a:srgbClr val="262626"/>
                </a:solidFill>
                <a:effectLst/>
                <a:latin typeface="Lava 3"/>
              </a:rPr>
              <a:t>»</a:t>
            </a:r>
            <a:r>
              <a:rPr lang="cs-CZ" dirty="0">
                <a:solidFill>
                  <a:srgbClr val="262626"/>
                </a:solidFill>
                <a:latin typeface="Lava 3"/>
              </a:rPr>
              <a:t> </a:t>
            </a:r>
            <a:r>
              <a:rPr lang="cs-CZ" dirty="0">
                <a:solidFill>
                  <a:srgbClr val="262626"/>
                </a:solidFill>
                <a:latin typeface="Lava 3"/>
                <a:sym typeface="Wingdings" panose="05000000000000000000" pitchFamily="2" charset="2"/>
              </a:rPr>
              <a:t></a:t>
            </a:r>
            <a:r>
              <a:rPr lang="cs-CZ" dirty="0">
                <a:solidFill>
                  <a:srgbClr val="262626"/>
                </a:solidFill>
                <a:latin typeface="Lava 3"/>
              </a:rPr>
              <a:t> </a:t>
            </a:r>
            <a:r>
              <a:rPr lang="ru-RU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нажмите и посмотрите</a:t>
            </a:r>
            <a:r>
              <a:rPr lang="cs-CZ" dirty="0">
                <a:solidFill>
                  <a:schemeClr val="accent2"/>
                </a:solidFill>
                <a:latin typeface="Lava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cs-CZ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85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780F4-341D-4A94-8AFA-51BD1AF28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30-ые гг. 20 века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494D67-F49B-443C-A606-A14C5A257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92385"/>
            <a:ext cx="10360712" cy="4023360"/>
          </a:xfrm>
        </p:spPr>
        <p:txBody>
          <a:bodyPr/>
          <a:lstStyle/>
          <a:p>
            <a:r>
              <a:rPr lang="ru-RU" dirty="0"/>
              <a:t>Пожалуйста, посмотрите на короткое видео </a:t>
            </a:r>
            <a:r>
              <a:rPr lang="ru-RU" dirty="0">
                <a:sym typeface="Wingdings" panose="05000000000000000000" pitchFamily="2" charset="2"/>
              </a:rPr>
              <a:t></a:t>
            </a:r>
            <a:r>
              <a:rPr lang="ru-RU" dirty="0"/>
              <a:t> </a:t>
            </a:r>
            <a:r>
              <a:rPr lang="ru-RU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Литература 30-х годов XX века Метод социалистического реализма</a:t>
            </a:r>
            <a:endParaRPr lang="cs-CZ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068DB-E7E7-4102-9402-EAA049E1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C8906C-CCD9-4F71-B3DD-BC1331E1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D6F13-628B-4FC4-AD48-A2B64677D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E71F1F1-884B-489D-A40A-9F508C775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594514-7BDF-49FE-A56F-138659FCD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24E1FF-C564-4157-85EA-8F1A1C791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69" y="5118297"/>
            <a:ext cx="7755767" cy="161890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dirty="0">
                <a:solidFill>
                  <a:schemeClr val="bg1"/>
                </a:solidFill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</a:t>
            </a:r>
            <a:r>
              <a:rPr lang="ru-RU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Плакаты советских времен</a:t>
            </a:r>
            <a:br>
              <a:rPr lang="ru-RU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2034E-04C7-428B-BC32-8847969974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51" y="359621"/>
            <a:ext cx="5536210" cy="36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505BD93-4733-414D-B71A-2276F622F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FF38FD7-3D41-4BFB-8B39-E0FC652B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856" y="219107"/>
            <a:ext cx="3085380" cy="424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509F1-C105-457C-B881-82CEBA4D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46" y="317430"/>
            <a:ext cx="2834539" cy="425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ECAE38E-E149-40F4-BF15-8DC33726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887">
            <a:off x="711131" y="4203253"/>
            <a:ext cx="2053635" cy="23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6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CA99CF-22BD-4367-8AB0-D2A75D24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Литературный процесс 20-х годов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08D0AD-D8B8-4914-9707-FBB473008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944" y="3429000"/>
            <a:ext cx="2653627" cy="1084684"/>
          </a:xfrm>
        </p:spPr>
        <p:txBody>
          <a:bodyPr>
            <a:normAutofit/>
          </a:bodyPr>
          <a:lstStyle/>
          <a:p>
            <a:r>
              <a:rPr lang="cs-CZ" sz="3200" dirty="0" err="1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cs-CZ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азделение</a:t>
            </a:r>
            <a:r>
              <a:rPr lang="cs-CZ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cs-CZ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литературы</a:t>
            </a:r>
            <a:r>
              <a:rPr lang="cs-CZ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B8F1EE-63C2-40C8-AC1A-6B4600136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887516"/>
              </p:ext>
            </p:extLst>
          </p:nvPr>
        </p:nvGraphicFramePr>
        <p:xfrm>
          <a:off x="5092444" y="2548464"/>
          <a:ext cx="4909973" cy="304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932B22-3FFA-43BF-9899-BDEF1C1EB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7209" y="300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3C5F2-4011-4FC8-A7F3-7C348BCC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1796"/>
            <a:ext cx="10058400" cy="87972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Пролетарская литература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D18C859-A2DE-42B7-AA0C-76B7D291D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55" y="363829"/>
            <a:ext cx="4130177" cy="57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C147E2C-DE56-4421-9F26-FBBF4A21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92" y="3443446"/>
            <a:ext cx="2208245" cy="30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773C6C7-ACEB-4079-8C2E-7D0D0EC1CC4C}"/>
              </a:ext>
            </a:extLst>
          </p:cNvPr>
          <p:cNvSpPr txBox="1"/>
          <p:nvPr/>
        </p:nvSpPr>
        <p:spPr>
          <a:xfrm>
            <a:off x="891228" y="1883703"/>
            <a:ext cx="52047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dirty="0" err="1">
                <a:cs typeface="Times New Roman" panose="02020603050405020304" pitchFamily="18" charset="0"/>
              </a:rPr>
              <a:t>cоветская</a:t>
            </a:r>
            <a:r>
              <a:rPr lang="cs-CZ" dirty="0">
                <a:cs typeface="Times New Roman" panose="02020603050405020304" pitchFamily="18" charset="0"/>
              </a:rPr>
              <a:t> </a:t>
            </a:r>
            <a:r>
              <a:rPr lang="cs-CZ" dirty="0" err="1">
                <a:cs typeface="Times New Roman" panose="02020603050405020304" pitchFamily="18" charset="0"/>
              </a:rPr>
              <a:t>литература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Times New Roman" panose="02020603050405020304" pitchFamily="18" charset="0"/>
              </a:rPr>
              <a:t>в 1917–1925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годах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особую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активность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проявил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Пролеткульт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сложносокращенное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слово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от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«</a:t>
            </a:r>
            <a:r>
              <a:rPr lang="cs-CZ" sz="1800" i="1" dirty="0" err="1">
                <a:effectLst/>
                <a:ea typeface="Times New Roman" panose="02020603050405020304" pitchFamily="18" charset="0"/>
              </a:rPr>
              <a:t>пролетарская</a:t>
            </a:r>
            <a:r>
              <a:rPr lang="cs-CZ" sz="18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ea typeface="Times New Roman" panose="02020603050405020304" pitchFamily="18" charset="0"/>
              </a:rPr>
              <a:t>культура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»),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литературно-художественная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просветительская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организация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которая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организовывала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кружки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br>
              <a:rPr lang="cs-CZ" sz="1800" dirty="0">
                <a:effectLst/>
                <a:ea typeface="Times New Roman" panose="02020603050405020304" pitchFamily="18" charset="0"/>
              </a:rPr>
            </a:br>
            <a:r>
              <a:rPr lang="cs-CZ" sz="1800" dirty="0">
                <a:effectLst/>
                <a:ea typeface="Times New Roman" panose="02020603050405020304" pitchFamily="18" charset="0"/>
              </a:rPr>
              <a:t>и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литературные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студии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по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всей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России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даже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за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границей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проводила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творческие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встречи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издавала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журналы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прозаики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Пролеткульта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buClr>
                <a:schemeClr val="accent1"/>
              </a:buClr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Герасимов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>
              <a:buClr>
                <a:schemeClr val="accent1"/>
              </a:buClr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А.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Гастев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>
              <a:buClr>
                <a:schemeClr val="accent1"/>
              </a:buClr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В.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Кириллов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>
              <a:buClr>
                <a:schemeClr val="accent1"/>
              </a:buClr>
            </a:pP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В.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Александровский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1">
              <a:buClr>
                <a:schemeClr val="accent1"/>
              </a:buClr>
            </a:pP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критики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В.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Плетн</a:t>
            </a:r>
            <a:r>
              <a:rPr lang="cs-CZ" i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ё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В.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Полянский</a:t>
            </a:r>
            <a:endParaRPr lang="cs-CZ" dirty="0">
              <a:cs typeface="Times New Roman" panose="02020603050405020304" pitchFamily="18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AA2F23-81FD-46C7-A45C-035601D69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368" y="73494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1A9FC1-316C-4305-B9B1-C34EF62205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368" y="7844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221EE-E3F0-495C-A07A-5BF69940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РАПП</a:t>
            </a:r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b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</a:br>
            <a:r>
              <a:rPr lang="cs-CZ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cs-CZ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Российская</a:t>
            </a:r>
            <a:r>
              <a:rPr lang="cs-CZ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ассоциация</a:t>
            </a:r>
            <a:r>
              <a:rPr lang="cs-CZ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пролетарских</a:t>
            </a:r>
            <a:r>
              <a:rPr lang="cs-CZ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писателей</a:t>
            </a:r>
            <a:r>
              <a:rPr lang="cs-CZ" sz="4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E92D3F-C406-4CAD-BD48-CB2C3256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17093"/>
            <a:ext cx="10058400" cy="2903548"/>
          </a:xfrm>
        </p:spPr>
        <p:txBody>
          <a:bodyPr/>
          <a:lstStyle/>
          <a:p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Д. А.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Фурманов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 А.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Фадеев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Л. Л.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Авербах</a:t>
            </a:r>
            <a:endParaRPr lang="cs-CZ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 В.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Ермилов</a:t>
            </a:r>
            <a:endParaRPr lang="cs-CZ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Обычными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мишенями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рапповцев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журнале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литературном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посту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были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самые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талантливые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писатели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двадцатых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годов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попутчики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внутренние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эмигранты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М. А.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Булгаков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Б. А.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Пильняк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Е. И.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Замятин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1345F1-4143-465F-9D3B-6BB27A974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535" y="1162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A8ABD-4D58-42FC-9056-8BA82D7B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cs-CZ" sz="4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4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(1922), В. А. </a:t>
            </a:r>
            <a:r>
              <a:rPr lang="cs-CZ" sz="4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Александровский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584D71-7D10-4AB3-A84C-F11D33CAB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52" y="2172305"/>
            <a:ext cx="5934269" cy="4023360"/>
          </a:xfrm>
        </p:spPr>
        <p:txBody>
          <a:bodyPr>
            <a:normAutofit/>
          </a:bodyPr>
          <a:lstStyle/>
          <a:p>
            <a:pPr marL="1270000" marR="381000"/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смуглые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ладони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площадей</a:t>
            </a:r>
            <a:endParaRPr lang="cs-CZ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0" marR="381000"/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каждый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расплескиваем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души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1270000" marR="381000"/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каждый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выходим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солнце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слушать</a:t>
            </a:r>
            <a:endParaRPr lang="cs-CZ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000" marR="381000"/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смуглые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ладони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площадей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 </a:t>
            </a:r>
          </a:p>
          <a:p>
            <a:pPr marL="1071400" lvl="6" indent="0" algn="just">
              <a:buNone/>
            </a:pPr>
            <a:r>
              <a:rPr lang="cs-CZ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&lt;…&gt;</a:t>
            </a:r>
          </a:p>
          <a:p>
            <a:pPr marL="1270000" marR="381000"/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пьем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вино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доменных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печей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1270000" marR="381000"/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горнов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страсти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закаляем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1270000" marR="381000"/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умирая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снова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воскресаем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1270000" marR="381000"/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Чтоб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вино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доменных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печей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65A2ED-FBF0-4A79-881B-87165977B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052" y="114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2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05638-671D-4BC2-8E1F-01BE0203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 А. </a:t>
            </a:r>
            <a:r>
              <a:rPr lang="cs-CZ" sz="4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Обрадович</a:t>
            </a:r>
            <a:r>
              <a:rPr lang="cs-CZ" sz="4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(1892–1956)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DFA13A-EB06-43BA-A1DD-001C4E08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83846"/>
            <a:ext cx="3624010" cy="4168918"/>
          </a:xfrm>
        </p:spPr>
        <p:txBody>
          <a:bodyPr>
            <a:normAutofit fontScale="40000" lnSpcReduction="20000"/>
          </a:bodyPr>
          <a:lstStyle/>
          <a:p>
            <a:pPr algn="l">
              <a:lnSpc>
                <a:spcPct val="120000"/>
              </a:lnSpc>
            </a:pPr>
            <a: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Полно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говорить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соловьях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луне</a:t>
            </a:r>
            <a:endParaRPr lang="cs-CZ" sz="4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транспаранту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Надсона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Фета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l">
              <a:lnSpc>
                <a:spcPct val="120000"/>
              </a:lnSpc>
            </a:pP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Когда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корчится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роковом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огне</a:t>
            </a:r>
            <a:endParaRPr lang="cs-CZ" sz="4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муках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земная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планета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l">
              <a:lnSpc>
                <a:spcPct val="120000"/>
              </a:lnSpc>
            </a:pPr>
            <a:endParaRPr lang="cs-CZ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вот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пришли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покорном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трауре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l">
              <a:lnSpc>
                <a:spcPct val="120000"/>
              </a:lnSpc>
            </a:pP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площади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боль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прошлого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расплескав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l">
              <a:lnSpc>
                <a:spcPct val="120000"/>
              </a:lnSpc>
            </a:pP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Буйные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дыму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зареве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</a:t>
            </a:r>
          </a:p>
          <a:p>
            <a:pPr algn="l">
              <a:lnSpc>
                <a:spcPct val="120000"/>
              </a:lnSpc>
            </a:pP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Синеблузые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поэты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станка</a:t>
            </a: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cs-CZ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&lt;…&gt;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9C3D519-A3A8-4F49-9476-E0D9BA322AD4}"/>
              </a:ext>
            </a:extLst>
          </p:cNvPr>
          <p:cNvSpPr txBox="1"/>
          <p:nvPr/>
        </p:nvSpPr>
        <p:spPr>
          <a:xfrm>
            <a:off x="8724123" y="4212479"/>
            <a:ext cx="3377681" cy="206210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Отбрасывая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вслед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за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Маяковским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«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транспарант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»,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образец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Фета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b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Надсона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«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поэт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от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станка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»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использует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ритмику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интонацию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b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образность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самого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Маяковского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повторяет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мысль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более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мощно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b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точно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высказанную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b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у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непролетарского</a:t>
            </a:r>
            <a:r>
              <a:rPr lang="cs-CZ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футуриста</a:t>
            </a:r>
            <a:r>
              <a:rPr lang="cs-CZ" sz="1600" dirty="0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  <a:endParaRPr lang="cs-CZ" sz="1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6A2E48D-0F53-4225-A745-BF4FF4428272}"/>
              </a:ext>
            </a:extLst>
          </p:cNvPr>
          <p:cNvSpPr txBox="1"/>
          <p:nvPr/>
        </p:nvSpPr>
        <p:spPr>
          <a:xfrm>
            <a:off x="4843055" y="2083846"/>
            <a:ext cx="6097554" cy="1392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Слышите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громовом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прибое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строк</a:t>
            </a:r>
            <a:endParaRPr lang="cs-CZ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Разрушающее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созидающее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»?</a:t>
            </a:r>
          </a:p>
          <a:p>
            <a:pPr algn="l">
              <a:lnSpc>
                <a:spcPct val="120000"/>
              </a:lnSpc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слитность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млечный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звездный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поток</a:t>
            </a:r>
            <a:endParaRPr lang="cs-CZ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черному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асфальту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тьмы</a:t>
            </a:r>
            <a:r>
              <a:rPr lang="cs-CZ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09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2F71B88-84EE-4F2A-945B-7D09D41331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6136" y="1101326"/>
            <a:ext cx="3910566" cy="493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FBFF0D28-FCFA-4A27-AF08-3E72259B3A5F}"/>
              </a:ext>
            </a:extLst>
          </p:cNvPr>
          <p:cNvSpPr/>
          <p:nvPr/>
        </p:nvSpPr>
        <p:spPr>
          <a:xfrm>
            <a:off x="1170149" y="652167"/>
            <a:ext cx="6051430" cy="4551670"/>
          </a:xfrm>
          <a:prstGeom prst="wedgeRoundRectCallout">
            <a:avLst>
              <a:gd name="adj1" fmla="val 80421"/>
              <a:gd name="adj2" fmla="val -17194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4FE32B-3457-424F-A6D8-644FC1B6187C}"/>
              </a:ext>
            </a:extLst>
          </p:cNvPr>
          <p:cNvSpPr txBox="1"/>
          <p:nvPr/>
        </p:nvSpPr>
        <p:spPr>
          <a:xfrm>
            <a:off x="1420702" y="1125543"/>
            <a:ext cx="5550325" cy="389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solidFill>
                  <a:schemeClr val="bg1"/>
                </a:solidFill>
              </a:rPr>
              <a:t>«</a:t>
            </a:r>
            <a:r>
              <a:rPr lang="cs-CZ" sz="1600" dirty="0" err="1">
                <a:solidFill>
                  <a:schemeClr val="bg1"/>
                </a:solidFill>
              </a:rPr>
              <a:t>Это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будет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свободная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литература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потому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что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не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корысть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и </a:t>
            </a:r>
            <a:r>
              <a:rPr lang="cs-CZ" sz="1600" dirty="0" err="1">
                <a:solidFill>
                  <a:schemeClr val="bg1"/>
                </a:solidFill>
              </a:rPr>
              <a:t>не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карьера</a:t>
            </a:r>
            <a:r>
              <a:rPr lang="cs-CZ" sz="1600" dirty="0">
                <a:solidFill>
                  <a:schemeClr val="bg1"/>
                </a:solidFill>
              </a:rPr>
              <a:t>, а </a:t>
            </a:r>
            <a:r>
              <a:rPr lang="cs-CZ" sz="1600" dirty="0" err="1">
                <a:solidFill>
                  <a:schemeClr val="bg1"/>
                </a:solidFill>
              </a:rPr>
              <a:t>идея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социализма</a:t>
            </a:r>
            <a:r>
              <a:rPr lang="cs-CZ" sz="1600" dirty="0">
                <a:solidFill>
                  <a:schemeClr val="bg1"/>
                </a:solidFill>
              </a:rPr>
              <a:t> и </a:t>
            </a:r>
            <a:r>
              <a:rPr lang="cs-CZ" sz="1600" dirty="0" err="1">
                <a:solidFill>
                  <a:schemeClr val="bg1"/>
                </a:solidFill>
              </a:rPr>
              <a:t>сочувствие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трудящимся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будут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вербовать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новые</a:t>
            </a:r>
            <a:r>
              <a:rPr lang="cs-CZ" sz="1600" dirty="0">
                <a:solidFill>
                  <a:schemeClr val="bg1"/>
                </a:solidFill>
              </a:rPr>
              <a:t> и </a:t>
            </a:r>
            <a:r>
              <a:rPr lang="cs-CZ" sz="1600" dirty="0" err="1">
                <a:solidFill>
                  <a:schemeClr val="bg1"/>
                </a:solidFill>
              </a:rPr>
              <a:t>новые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силы</a:t>
            </a:r>
            <a:r>
              <a:rPr lang="cs-CZ" sz="1600" dirty="0">
                <a:solidFill>
                  <a:schemeClr val="bg1"/>
                </a:solidFill>
              </a:rPr>
              <a:t> в </a:t>
            </a:r>
            <a:r>
              <a:rPr lang="cs-CZ" sz="1600" dirty="0" err="1">
                <a:solidFill>
                  <a:schemeClr val="bg1"/>
                </a:solidFill>
              </a:rPr>
              <a:t>ее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ряды</a:t>
            </a:r>
            <a:r>
              <a:rPr lang="cs-CZ" sz="1600" dirty="0">
                <a:solidFill>
                  <a:schemeClr val="bg1"/>
                </a:solidFill>
              </a:rPr>
              <a:t>. </a:t>
            </a:r>
            <a:r>
              <a:rPr lang="cs-CZ" sz="1600" dirty="0" err="1">
                <a:solidFill>
                  <a:schemeClr val="bg1"/>
                </a:solidFill>
              </a:rPr>
              <a:t>Это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будет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свободная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литература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потому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что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она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будет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служить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не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пресыщенной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героине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не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скучающим</a:t>
            </a:r>
            <a:r>
              <a:rPr lang="cs-CZ" sz="1600" dirty="0">
                <a:solidFill>
                  <a:schemeClr val="bg1"/>
                </a:solidFill>
              </a:rPr>
              <a:t> и </a:t>
            </a:r>
            <a:r>
              <a:rPr lang="cs-CZ" sz="1600" dirty="0" err="1">
                <a:solidFill>
                  <a:schemeClr val="bg1"/>
                </a:solidFill>
              </a:rPr>
              <a:t>страдающим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от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ожирения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верхним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десяти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тысячам</a:t>
            </a:r>
            <a:r>
              <a:rPr lang="cs-CZ" sz="1600" dirty="0">
                <a:solidFill>
                  <a:schemeClr val="bg1"/>
                </a:solidFill>
              </a:rPr>
              <a:t> , а </a:t>
            </a:r>
            <a:r>
              <a:rPr lang="cs-CZ" sz="1600" dirty="0" err="1">
                <a:solidFill>
                  <a:schemeClr val="bg1"/>
                </a:solidFill>
              </a:rPr>
              <a:t>миллионам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br>
              <a:rPr lang="cs-CZ" sz="1600" dirty="0">
                <a:solidFill>
                  <a:schemeClr val="bg1"/>
                </a:solidFill>
              </a:rPr>
            </a:br>
            <a:r>
              <a:rPr lang="cs-CZ" sz="1600" dirty="0">
                <a:solidFill>
                  <a:schemeClr val="bg1"/>
                </a:solidFill>
              </a:rPr>
              <a:t>и </a:t>
            </a:r>
            <a:r>
              <a:rPr lang="cs-CZ" sz="1600" dirty="0" err="1">
                <a:solidFill>
                  <a:schemeClr val="bg1"/>
                </a:solidFill>
              </a:rPr>
              <a:t>десяткам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миллионов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трудящихся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которые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составляют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цвет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страны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ее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силу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ее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будущность</a:t>
            </a:r>
            <a:r>
              <a:rPr lang="cs-CZ" sz="1600" dirty="0">
                <a:solidFill>
                  <a:schemeClr val="bg1"/>
                </a:solidFill>
              </a:rPr>
              <a:t>. </a:t>
            </a:r>
            <a:r>
              <a:rPr lang="cs-CZ" sz="1600" dirty="0" err="1">
                <a:solidFill>
                  <a:schemeClr val="bg1"/>
                </a:solidFill>
              </a:rPr>
              <a:t>Это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будет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свободная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литература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оплодотворяющая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последнее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слово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революционной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мысли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человечества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опытом</a:t>
            </a:r>
            <a:r>
              <a:rPr lang="cs-CZ" sz="1600" dirty="0">
                <a:solidFill>
                  <a:schemeClr val="bg1"/>
                </a:solidFill>
              </a:rPr>
              <a:t> и </a:t>
            </a:r>
            <a:r>
              <a:rPr lang="cs-CZ" sz="1600" dirty="0" err="1">
                <a:solidFill>
                  <a:schemeClr val="bg1"/>
                </a:solidFill>
              </a:rPr>
              <a:t>живой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работой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социалистического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пролетариата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создающая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постоянное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взаимодействие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между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опытом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прошлого</a:t>
            </a:r>
            <a:r>
              <a:rPr lang="cs-CZ" sz="1600" dirty="0">
                <a:solidFill>
                  <a:schemeClr val="bg1"/>
                </a:solidFill>
              </a:rPr>
              <a:t> (</a:t>
            </a:r>
            <a:r>
              <a:rPr lang="cs-CZ" sz="1600" dirty="0" err="1">
                <a:solidFill>
                  <a:schemeClr val="bg1"/>
                </a:solidFill>
              </a:rPr>
              <a:t>научный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социализм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завершивший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развитие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социализма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от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его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примитивных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err="1">
                <a:solidFill>
                  <a:schemeClr val="bg1"/>
                </a:solidFill>
              </a:rPr>
              <a:t>утопических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форм</a:t>
            </a:r>
            <a:r>
              <a:rPr lang="cs-CZ" sz="1600" dirty="0">
                <a:solidFill>
                  <a:schemeClr val="bg1"/>
                </a:solidFill>
              </a:rPr>
              <a:t>) и </a:t>
            </a:r>
            <a:r>
              <a:rPr lang="cs-CZ" sz="1600" dirty="0" err="1">
                <a:solidFill>
                  <a:schemeClr val="bg1"/>
                </a:solidFill>
              </a:rPr>
              <a:t>опытом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настоящего</a:t>
            </a:r>
            <a:r>
              <a:rPr lang="cs-CZ" sz="1600" dirty="0">
                <a:solidFill>
                  <a:schemeClr val="bg1"/>
                </a:solidFill>
              </a:rPr>
              <a:t> (</a:t>
            </a:r>
            <a:r>
              <a:rPr lang="cs-CZ" sz="1600" dirty="0" err="1">
                <a:solidFill>
                  <a:schemeClr val="bg1"/>
                </a:solidFill>
              </a:rPr>
              <a:t>настоящая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борьба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товарищей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рабочих</a:t>
            </a:r>
            <a:r>
              <a:rPr lang="cs-CZ" sz="1600" dirty="0">
                <a:solidFill>
                  <a:schemeClr val="bg1"/>
                </a:solidFill>
              </a:rPr>
              <a:t>)</a:t>
            </a:r>
            <a:r>
              <a:rPr lang="cs-CZ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».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4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E505AF7-ACA8-4585-B818-E1A3FBEFF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104">
            <a:off x="5957471" y="1266979"/>
            <a:ext cx="5761243" cy="38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BC04BBE-D058-4DD3-B8CE-16C6EF59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196">
            <a:off x="287550" y="404127"/>
            <a:ext cx="5258352" cy="39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A1D97A0-E842-47C4-AFDB-172AB59C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38" y="3804297"/>
            <a:ext cx="3879159" cy="26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570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1827</Words>
  <Application>Microsoft Office PowerPoint</Application>
  <PresentationFormat>Širokoúhlá obrazovka</PresentationFormat>
  <Paragraphs>133</Paragraphs>
  <Slides>29</Slides>
  <Notes>0</Notes>
  <HiddenSlides>0</HiddenSlides>
  <MMClips>17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Formular</vt:lpstr>
      <vt:lpstr>Helvetica</vt:lpstr>
      <vt:lpstr>Lava 3</vt:lpstr>
      <vt:lpstr>Times New Roman</vt:lpstr>
      <vt:lpstr>Retrospektiva</vt:lpstr>
      <vt:lpstr>Особенности литературного процесса  1920–1930-х годов </vt:lpstr>
      <vt:lpstr>Prezentace aplikace PowerPoint</vt:lpstr>
      <vt:lpstr>Литературный процесс 20-х годов</vt:lpstr>
      <vt:lpstr>Пролетарская литература</vt:lpstr>
      <vt:lpstr>РАПП  (Российская ассоциация пролетарских писателей)</vt:lpstr>
      <vt:lpstr>«Мы» (1922), В. А. Александровский</vt:lpstr>
      <vt:lpstr>С. А. Обрадович (1892–1956)</vt:lpstr>
      <vt:lpstr>Prezentace aplikace PowerPoint</vt:lpstr>
      <vt:lpstr>Prezentace aplikace PowerPoint</vt:lpstr>
      <vt:lpstr>Prezentace aplikace PowerPoint</vt:lpstr>
      <vt:lpstr>«Потаённая» литература</vt:lpstr>
      <vt:lpstr>Эмигрантская литература</vt:lpstr>
      <vt:lpstr>Поэзия и проза 20-30-ых гг. 20 века, дающие образ времени</vt:lpstr>
      <vt:lpstr>Евгений Замятин (1884-1937)</vt:lpstr>
      <vt:lpstr>Евгений Замятин (1884-1937)</vt:lpstr>
      <vt:lpstr>Не «номер», а «нумер»!</vt:lpstr>
      <vt:lpstr>Prezentace aplikace PowerPoint</vt:lpstr>
      <vt:lpstr>«Я боюсь» (1921)</vt:lpstr>
      <vt:lpstr>Исаак Бабель (1894-1940) </vt:lpstr>
      <vt:lpstr>Исаак Бабель (1894-1940)</vt:lpstr>
      <vt:lpstr>Борис Пильняк (1894-1937)</vt:lpstr>
      <vt:lpstr>Александр А.  Фадеев (1901–1956) </vt:lpstr>
      <vt:lpstr>Михаил М. Зощенко (1894–1958)</vt:lpstr>
      <vt:lpstr>Prezentace aplikace PowerPoint</vt:lpstr>
      <vt:lpstr>Андрей П. Платонов  (1899–1951)</vt:lpstr>
      <vt:lpstr>Михаил А. Шолохов  (1905 - 1984) </vt:lpstr>
      <vt:lpstr>Кто был кто в литературе 30‑х годов </vt:lpstr>
      <vt:lpstr>30-ые гг. 20 века</vt:lpstr>
      <vt:lpstr>Плакаты советских времен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литературного процесса 1920–1930-х годов </dc:title>
  <dc:creator>Alexandra Gončarenko</dc:creator>
  <cp:lastModifiedBy>Alexandra Gončarenko</cp:lastModifiedBy>
  <cp:revision>8</cp:revision>
  <dcterms:created xsi:type="dcterms:W3CDTF">2020-10-16T20:50:20Z</dcterms:created>
  <dcterms:modified xsi:type="dcterms:W3CDTF">2020-10-23T11:47:12Z</dcterms:modified>
</cp:coreProperties>
</file>