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sldIdLst>
    <p:sldId id="256" r:id="rId2"/>
    <p:sldId id="258" r:id="rId3"/>
    <p:sldId id="271" r:id="rId4"/>
    <p:sldId id="257" r:id="rId5"/>
    <p:sldId id="259" r:id="rId6"/>
    <p:sldId id="272" r:id="rId7"/>
    <p:sldId id="273" r:id="rId8"/>
    <p:sldId id="274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5" r:id="rId20"/>
    <p:sldId id="285" r:id="rId21"/>
    <p:sldId id="284" r:id="rId22"/>
    <p:sldId id="280" r:id="rId23"/>
    <p:sldId id="282" r:id="rId24"/>
    <p:sldId id="281" r:id="rId25"/>
    <p:sldId id="283" r:id="rId26"/>
    <p:sldId id="286" r:id="rId27"/>
    <p:sldId id="278" r:id="rId28"/>
    <p:sldId id="270" r:id="rId29"/>
    <p:sldId id="276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2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71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51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61999"/>
            <a:ext cx="2628900" cy="5414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61999"/>
            <a:ext cx="7734300" cy="54149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52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14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20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59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8"/>
            <a:ext cx="10515600" cy="10842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43199"/>
            <a:ext cx="5157787" cy="34464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43199"/>
            <a:ext cx="5183188" cy="3446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12/19/2020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7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84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12/19/2020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90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26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19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AA70F276-1833-4A75-9C1D-A56E2295A68D}" type="datetimeFigureOut">
              <a:rPr lang="en-US" smtClean="0"/>
              <a:pPr/>
              <a:t>12/19/2020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0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689" r:id="rId5"/>
    <p:sldLayoutId id="2147483694" r:id="rId6"/>
    <p:sldLayoutId id="2147483690" r:id="rId7"/>
    <p:sldLayoutId id="2147483691" r:id="rId8"/>
    <p:sldLayoutId id="2147483692" r:id="rId9"/>
    <p:sldLayoutId id="2147483693" r:id="rId10"/>
    <p:sldLayoutId id="2147483695" r:id="rId11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3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hyperlink" Target="http://www.vavilon.ru/texts/rubinstein/1-6.html" TargetMode="Externa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4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5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roza.ru/diary/sergzhuravlev/2013-05-07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rkn.ru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6.jpeg"/><Relationship Id="rId5" Type="http://schemas.openxmlformats.org/officeDocument/2006/relationships/image" Target="../media/image5.pn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60EF6C-61B2-4F11-A0AE-2F1B761B48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67" b="2263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55E342A-4E3B-4DD4-BC99-E45C2D6B0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50609"/>
            <a:ext cx="9144000" cy="2940679"/>
          </a:xfrm>
        </p:spPr>
        <p:txBody>
          <a:bodyPr anchor="t">
            <a:normAutofit/>
          </a:bodyPr>
          <a:lstStyle/>
          <a:p>
            <a:r>
              <a:rPr lang="ru-RU" sz="6600" b="1" dirty="0">
                <a:solidFill>
                  <a:srgbClr val="FFFFFF"/>
                </a:solidFill>
              </a:rPr>
              <a:t>Постмодернизм </a:t>
            </a:r>
            <a:br>
              <a:rPr lang="cs-CZ" sz="6600" b="1" dirty="0">
                <a:solidFill>
                  <a:srgbClr val="FFFFFF"/>
                </a:solidFill>
              </a:rPr>
            </a:br>
            <a:r>
              <a:rPr lang="ru-RU" sz="6600" b="1" dirty="0">
                <a:solidFill>
                  <a:srgbClr val="FFFFFF"/>
                </a:solidFill>
              </a:rPr>
              <a:t>в поэзии, прозе </a:t>
            </a:r>
            <a:br>
              <a:rPr lang="cs-CZ" sz="6600" b="1" dirty="0">
                <a:solidFill>
                  <a:srgbClr val="FFFFFF"/>
                </a:solidFill>
              </a:rPr>
            </a:br>
            <a:r>
              <a:rPr lang="ru-RU" sz="6600" b="1" dirty="0">
                <a:solidFill>
                  <a:srgbClr val="FFFFFF"/>
                </a:solidFill>
              </a:rPr>
              <a:t>и драматургии</a:t>
            </a:r>
            <a:endParaRPr lang="cs-CZ" sz="6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14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9F1ADF-9A5C-4947-BE10-84A80812B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Дмитрий</a:t>
            </a:r>
            <a:r>
              <a:rPr lang="cs-CZ" sz="4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40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Пригов</a:t>
            </a:r>
            <a:r>
              <a:rPr lang="cs-CZ" sz="4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(1940 - 2007)</a:t>
            </a:r>
            <a:endParaRPr lang="cs-CZ" sz="400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B256D02-1E5A-4DDB-A230-6F929C55FE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4259" y="612889"/>
            <a:ext cx="487363" cy="487363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98733198-2102-4ACB-BBCD-A43DFA0BB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627" y="1686753"/>
            <a:ext cx="2936575" cy="405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Řečová bublina: obdélníkový bublinový popisek se zakulacenými rohy 4">
            <a:extLst>
              <a:ext uri="{FF2B5EF4-FFF2-40B4-BE49-F238E27FC236}">
                <a16:creationId xmlns:a16="http://schemas.microsoft.com/office/drawing/2014/main" id="{8541134A-86C1-4C5D-B0DD-CCAB2DF6CFA2}"/>
              </a:ext>
            </a:extLst>
          </p:cNvPr>
          <p:cNvSpPr/>
          <p:nvPr/>
        </p:nvSpPr>
        <p:spPr>
          <a:xfrm>
            <a:off x="8052319" y="3587872"/>
            <a:ext cx="3641273" cy="2527058"/>
          </a:xfrm>
          <a:prstGeom prst="wedgeRoundRectCallout">
            <a:avLst>
              <a:gd name="adj1" fmla="val -71315"/>
              <a:gd name="adj2" fmla="val -24628"/>
              <a:gd name="adj3" fmla="val 16667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кажется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своим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способом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жизни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искусстве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 и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учу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Я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учу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двум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вещам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Во-первых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принимать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языковые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поведенческие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модели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языковые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метафизические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[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Во-вторых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 Я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являю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искусство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должно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являть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—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свободу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Причем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свободу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", а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абсолютно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анархическую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опасную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свободу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Я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думаю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должен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видеть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ее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собой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реализовывать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своей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частной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жизни</a:t>
            </a:r>
            <a:r>
              <a:rPr lang="cs-CZ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A2A9B60-5D59-47F9-A650-121D0EAE9331}"/>
              </a:ext>
            </a:extLst>
          </p:cNvPr>
          <p:cNvSpPr txBox="1"/>
          <p:nvPr/>
        </p:nvSpPr>
        <p:spPr>
          <a:xfrm>
            <a:off x="4921627" y="5773752"/>
            <a:ext cx="13451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i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Д. </a:t>
            </a:r>
            <a:r>
              <a:rPr lang="cs-CZ" sz="1400" i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Пригов</a:t>
            </a:r>
            <a:r>
              <a:rPr lang="cs-CZ" sz="1400" i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cs-CZ" sz="1400" i="1" dirty="0">
              <a:solidFill>
                <a:schemeClr val="accent1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8117A1A-2B1B-4AE0-935C-27975D28F9F1}"/>
              </a:ext>
            </a:extLst>
          </p:cNvPr>
          <p:cNvSpPr txBox="1"/>
          <p:nvPr/>
        </p:nvSpPr>
        <p:spPr>
          <a:xfrm>
            <a:off x="719470" y="2862923"/>
            <a:ext cx="4079033" cy="23083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Пригов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был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известен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поэт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прозаик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скульптор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Кроме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того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занимался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музыкой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живописью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писал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пьесы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устраивал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зрелищные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перформансы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buClr>
                <a:schemeClr val="accent1"/>
              </a:buClr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Дмитрий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Александрович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хотел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чтобы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имя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ассоциировалось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конкретным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видом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 в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интервью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называл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себя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деятелем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30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EE4D68-F766-4DC3-90D4-29768939A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689" y="1515503"/>
            <a:ext cx="4232563" cy="4516405"/>
          </a:xfrm>
        </p:spPr>
        <p:txBody>
          <a:bodyPr>
            <a:normAutofit fontScale="92500"/>
          </a:bodyPr>
          <a:lstStyle/>
          <a:p>
            <a:pPr marL="2286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i="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полуфабрикатах достал я азу</a:t>
            </a:r>
            <a:br>
              <a:rPr lang="ru-RU" sz="1800" dirty="0">
                <a:solidFill>
                  <a:schemeClr val="tx1"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в сумке домой аккуратно несу</a:t>
            </a:r>
            <a:br>
              <a:rPr lang="ru-RU" sz="1800" dirty="0">
                <a:solidFill>
                  <a:schemeClr val="tx1"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chemeClr val="tx1"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из-за прилавка совсем не </a:t>
            </a:r>
            <a:r>
              <a:rPr lang="ru-RU" sz="1800" i="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таяся</a:t>
            </a:r>
            <a:br>
              <a:rPr lang="ru-RU" sz="1800" dirty="0">
                <a:solidFill>
                  <a:schemeClr val="tx1"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огромным куском незаконного мяса</a:t>
            </a:r>
            <a:br>
              <a:rPr lang="ru-RU" sz="1800" dirty="0">
                <a:solidFill>
                  <a:schemeClr val="tx1"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chemeClr val="tx1"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Выходит какая-то старая блядь</a:t>
            </a:r>
            <a:br>
              <a:rPr lang="ru-RU" sz="1800" dirty="0">
                <a:solidFill>
                  <a:schemeClr val="tx1"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Кусок-то огромный – аж не приподнять</a:t>
            </a:r>
            <a:br>
              <a:rPr lang="ru-RU" sz="1800" dirty="0">
                <a:solidFill>
                  <a:schemeClr val="tx1"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chemeClr val="tx1"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 ладно б еще в магазине служила</a:t>
            </a:r>
            <a:br>
              <a:rPr lang="ru-RU" sz="1800" dirty="0">
                <a:solidFill>
                  <a:schemeClr val="tx1"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Понятно – имеет права, заслужила</a:t>
            </a:r>
            <a:br>
              <a:rPr lang="ru-RU" sz="1800" dirty="0">
                <a:solidFill>
                  <a:schemeClr val="tx1"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то – посторонняя и некрасивая</a:t>
            </a:r>
            <a:br>
              <a:rPr lang="ru-RU" sz="1800" dirty="0">
                <a:solidFill>
                  <a:schemeClr val="tx1"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я ведь поэт, я ведь гордость России я</a:t>
            </a:r>
            <a:br>
              <a:rPr lang="ru-RU" sz="1800" dirty="0">
                <a:solidFill>
                  <a:schemeClr val="tx1"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chemeClr val="tx1"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Полдня простоял меж чужими людьми</a:t>
            </a:r>
            <a:br>
              <a:rPr lang="ru-RU" sz="1800" dirty="0">
                <a:solidFill>
                  <a:schemeClr val="tx1"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счастье живет вот с такими блядьми</a:t>
            </a:r>
            <a:endParaRPr lang="cs-CZ" sz="4000" dirty="0">
              <a:solidFill>
                <a:schemeClr val="tx1">
                  <a:alpha val="7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65C2C69-0518-4604-8B32-3F8695446109}"/>
              </a:ext>
            </a:extLst>
          </p:cNvPr>
          <p:cNvSpPr txBox="1"/>
          <p:nvPr/>
        </p:nvSpPr>
        <p:spPr>
          <a:xfrm>
            <a:off x="6163718" y="2643952"/>
            <a:ext cx="4566486" cy="24505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Наиболее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чисто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архетип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маленького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человека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реализован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Приговым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таких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стихотворениях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Веник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сломан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фурычит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Килограмм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салата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рыбного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«Я с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домашней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борюсь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энтропией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Вот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курицу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зажарю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Вот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котлеточку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зажарю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тортом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шел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как-то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утром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Вот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устроил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постирушку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счетчике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своем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цифру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обнаружил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Банальное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рассуждение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тему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свободы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D5ED4E0-FD0D-4E53-BB81-EAE8CCB4A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8738" y="5461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2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394F8B-3984-4DAC-8B39-EA0629455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Лев Рубинштейн</a:t>
            </a:r>
            <a:r>
              <a:rPr lang="cs-CZ" dirty="0"/>
              <a:t> </a:t>
            </a: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(p. 1947) 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2FB6C21-1894-4DA8-92B9-DBD947F0AC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518" y="529762"/>
            <a:ext cx="487363" cy="48736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3487579-980F-47CC-BF03-BB1810F62D8C}"/>
              </a:ext>
            </a:extLst>
          </p:cNvPr>
          <p:cNvSpPr txBox="1"/>
          <p:nvPr/>
        </p:nvSpPr>
        <p:spPr>
          <a:xfrm>
            <a:off x="763554" y="2414966"/>
            <a:ext cx="60975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филологический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Московского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заочного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(МГГУ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М. А.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Шолохова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Работал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библиографом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Литературой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занялся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еще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1960-х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начале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1970-х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начал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разрабатывать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собственную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стилистику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минимализма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Видимо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влиянием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библиотечными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карточками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середины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1970-х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создал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собственный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жанр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возникший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границе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вербальных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изобразительных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перформативных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жанр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картотеки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00D045D2-D531-4205-89A2-EE6C25F0E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790" y="2157875"/>
            <a:ext cx="4394927" cy="292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41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8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F7EC69-4C44-46B7-B4A7-A94E64C06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129" y="1520890"/>
            <a:ext cx="10749742" cy="4460032"/>
          </a:xfrm>
        </p:spPr>
        <p:txBody>
          <a:bodyPr>
            <a:normAutofit fontScale="47500" lnSpcReduction="20000"/>
          </a:bodyPr>
          <a:lstStyle/>
          <a:p>
            <a:pPr marL="228600" indent="0">
              <a:buNone/>
            </a:pPr>
            <a:r>
              <a:rPr lang="ru-RU" sz="3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31.</a:t>
            </a:r>
            <a:b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мы видим одинокий листок, оказывающий отчаянное сопротивление ледяному осеннему ветру.</a:t>
            </a:r>
            <a:b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32.</a:t>
            </a:r>
            <a:b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надпись: «При чем здесь я?»</a:t>
            </a:r>
            <a:b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36.</a:t>
            </a:r>
            <a:b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Толпыгин Г. Я.</a:t>
            </a:r>
            <a:b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37.</a:t>
            </a:r>
            <a:b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мы видим заплаканное лицо итальянской тележурналистки.</a:t>
            </a:r>
            <a:b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38.</a:t>
            </a:r>
            <a:b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надпись: «С тех пор прошло немало лет, а ты все тот же, что и был, как некогда сказал поэт, чье даже имя позабыл»</a:t>
            </a:r>
            <a:b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51.</a:t>
            </a:r>
            <a:b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Замесов В. Н.</a:t>
            </a:r>
            <a:b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52.</a:t>
            </a:r>
            <a:b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мы видим детский пальчик, неуверенно подбирающий на клавишах мелодию шубертовской «Форели».</a:t>
            </a:r>
            <a:b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53.</a:t>
            </a:r>
            <a:b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надпись: «Терпенье, слава — две сестры, неведомых одна другой. Молчи, скрывайся до поры, пока не вызовут на бой».</a:t>
            </a:r>
          </a:p>
          <a:p>
            <a:pPr algn="l"/>
            <a: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6740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0E2ECE-C1F2-4DF0-BA0B-6D3337110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2243"/>
            <a:ext cx="10515600" cy="1063306"/>
          </a:xfrm>
        </p:spPr>
        <p:txBody>
          <a:bodyPr/>
          <a:lstStyle/>
          <a:p>
            <a:pPr algn="just"/>
            <a:r>
              <a:rPr lang="cs-CZ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Каждый</a:t>
            </a:r>
            <a:r>
              <a:rPr lang="cs-CZ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из</a:t>
            </a:r>
            <a:r>
              <a:rPr lang="cs-CZ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текстов</a:t>
            </a:r>
            <a:r>
              <a:rPr lang="cs-CZ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Рубинштейна</a:t>
            </a:r>
            <a:r>
              <a:rPr lang="cs-CZ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представляет</a:t>
            </a:r>
            <a:r>
              <a:rPr lang="cs-CZ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собой</a:t>
            </a:r>
            <a:r>
              <a:rPr lang="cs-CZ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своего</a:t>
            </a:r>
            <a:r>
              <a:rPr lang="cs-CZ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рода</a:t>
            </a:r>
            <a:r>
              <a:rPr lang="cs-CZ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каталог</a:t>
            </a:r>
            <a:r>
              <a:rPr lang="cs-CZ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смысловых</a:t>
            </a:r>
            <a:r>
              <a:rPr lang="cs-CZ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потенциалов</a:t>
            </a:r>
            <a:r>
              <a:rPr lang="cs-CZ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cs-CZ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заложенных</a:t>
            </a:r>
            <a:r>
              <a:rPr lang="cs-CZ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cs-CZ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одной</a:t>
            </a:r>
            <a:r>
              <a:rPr lang="cs-CZ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теме</a:t>
            </a:r>
            <a:r>
              <a:rPr lang="cs-CZ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или</a:t>
            </a:r>
            <a:r>
              <a:rPr lang="cs-CZ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cs-CZ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одной</a:t>
            </a:r>
            <a:r>
              <a:rPr lang="cs-CZ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языковой</a:t>
            </a:r>
            <a:r>
              <a:rPr lang="cs-CZ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cs-CZ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мыслительной</a:t>
            </a:r>
            <a:r>
              <a:rPr lang="cs-CZ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конструкции</a:t>
            </a:r>
            <a:r>
              <a:rPr lang="cs-CZ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cs-CZ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Так</a:t>
            </a:r>
            <a:r>
              <a:rPr lang="cs-CZ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cs-CZ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например</a:t>
            </a:r>
            <a:r>
              <a:rPr lang="cs-CZ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cs-CZ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текст</a:t>
            </a:r>
            <a:r>
              <a:rPr lang="cs-CZ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cs-CZ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Всюду</a:t>
            </a:r>
            <a:r>
              <a:rPr lang="cs-CZ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жизнь</a:t>
            </a:r>
            <a:r>
              <a:rPr lang="cs-CZ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(1986) </a:t>
            </a:r>
            <a:r>
              <a:rPr lang="cs-CZ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состоит</a:t>
            </a:r>
            <a:r>
              <a:rPr lang="cs-CZ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из</a:t>
            </a:r>
            <a:r>
              <a:rPr lang="cs-CZ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нескольких</a:t>
            </a:r>
            <a:r>
              <a:rPr lang="cs-CZ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голосов</a:t>
            </a:r>
            <a:r>
              <a:rPr lang="cs-CZ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cs-CZ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9FE7DD8-0199-4996-A3A0-E242E69399FA}"/>
              </a:ext>
            </a:extLst>
          </p:cNvPr>
          <p:cNvSpPr txBox="1"/>
          <p:nvPr/>
        </p:nvSpPr>
        <p:spPr>
          <a:xfrm>
            <a:off x="732906" y="1795549"/>
            <a:ext cx="6093228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1.</a:t>
            </a:r>
            <a:br>
              <a:rPr lang="ru-RU" sz="1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1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ТАК. НАЧАЛИ...</a:t>
            </a:r>
          </a:p>
          <a:p>
            <a:pPr algn="l"/>
            <a:r>
              <a:rPr lang="ru-RU" sz="1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2.</a:t>
            </a:r>
            <a:br>
              <a:rPr lang="ru-RU" sz="1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1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Жизнь дается человеку только раз.</a:t>
            </a:r>
            <a:br>
              <a:rPr lang="ru-RU" sz="1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1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Ты смотри ее, мой друг, не прозевай...</a:t>
            </a:r>
          </a:p>
          <a:p>
            <a:pPr algn="l"/>
            <a:r>
              <a:rPr lang="ru-RU" sz="1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3.</a:t>
            </a:r>
            <a:br>
              <a:rPr lang="ru-RU" sz="1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1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ТАК. ДАЛЬШЕ...</a:t>
            </a:r>
          </a:p>
          <a:p>
            <a:pPr algn="l"/>
            <a:r>
              <a:rPr lang="ru-RU" sz="1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4.</a:t>
            </a:r>
            <a:br>
              <a:rPr lang="ru-RU" sz="1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1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Жизнь дается человеку неспроста.</a:t>
            </a:r>
            <a:br>
              <a:rPr lang="ru-RU" sz="1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1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Надо быть ее достойным, милый мой...</a:t>
            </a:r>
          </a:p>
          <a:p>
            <a:pPr algn="l"/>
            <a:r>
              <a:rPr lang="ru-RU" sz="1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5.</a:t>
            </a:r>
            <a:br>
              <a:rPr lang="ru-RU" sz="1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1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ХОРОШО. ДАЛЬШЕ...</a:t>
            </a:r>
          </a:p>
          <a:p>
            <a:pPr algn="l"/>
            <a:r>
              <a:rPr lang="ru-RU" sz="1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6.</a:t>
            </a:r>
            <a:br>
              <a:rPr lang="ru-RU" sz="1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1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Жизнь дается человеку неспроста.</a:t>
            </a:r>
            <a:br>
              <a:rPr lang="ru-RU" sz="1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1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 жизни надо относиться хорошо...</a:t>
            </a:r>
          </a:p>
          <a:p>
            <a:pPr algn="l"/>
            <a:r>
              <a:rPr lang="ru-RU" sz="1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7.</a:t>
            </a:r>
            <a:br>
              <a:rPr lang="ru-RU" sz="1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1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СТОП!</a:t>
            </a:r>
            <a:endParaRPr lang="cs-CZ" sz="13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8.</a:t>
            </a:r>
            <a:br>
              <a:rPr lang="ru-RU" sz="1400" dirty="0"/>
            </a:b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"Не слышу! Треск сплошной. Попробуй теперь ты – может, получится...„</a:t>
            </a:r>
            <a:endParaRPr lang="cs-CZ" sz="1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ru-RU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9.</a:t>
            </a:r>
            <a:br>
              <a:rPr lang="ru-RU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ДАВАЙ!</a:t>
            </a:r>
          </a:p>
          <a:p>
            <a:pPr algn="l"/>
            <a:endParaRPr lang="ru-RU" sz="13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9D90E3A-F238-420E-81C9-BEB3F3F50B58}"/>
              </a:ext>
            </a:extLst>
          </p:cNvPr>
          <p:cNvSpPr txBox="1"/>
          <p:nvPr/>
        </p:nvSpPr>
        <p:spPr>
          <a:xfrm>
            <a:off x="6643874" y="1873292"/>
            <a:ext cx="508196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10.</a:t>
            </a:r>
            <a:b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Жизнь дается человеку лишь на миг.</a:t>
            </a:r>
            <a:b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Торопитесь делать добрые дела...</a:t>
            </a:r>
          </a:p>
          <a:p>
            <a:pPr algn="l"/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11.</a:t>
            </a:r>
            <a:b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ДАЛЬШЕ...</a:t>
            </a:r>
          </a:p>
          <a:p>
            <a:pPr algn="l"/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12.</a:t>
            </a:r>
            <a:b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Жизнь дается человеку, говорят,</a:t>
            </a:r>
            <a:b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Чтобы он ее пронес, не расплескав...</a:t>
            </a:r>
          </a:p>
          <a:p>
            <a:pPr algn="l"/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13.</a:t>
            </a:r>
            <a:b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ТАК...</a:t>
            </a:r>
          </a:p>
          <a:p>
            <a:pPr algn="l"/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14.</a:t>
            </a:r>
            <a:b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Жизнь дается человеку не спеша.</a:t>
            </a:r>
            <a:b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Он ее не замечает, но живет...</a:t>
            </a:r>
            <a:r>
              <a:rPr lang="cs-CZ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</a:p>
          <a:p>
            <a:pPr algn="l"/>
            <a:r>
              <a:rPr lang="cs-CZ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(…) </a:t>
            </a:r>
          </a:p>
          <a:p>
            <a:pPr algn="l"/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15.</a:t>
            </a:r>
            <a:b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ТАК...</a:t>
            </a:r>
          </a:p>
          <a:p>
            <a:pPr algn="l"/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16.</a:t>
            </a:r>
            <a:b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Жизнь дается человеку, чуть дыша.</a:t>
            </a:r>
            <a:b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Все зависит, какова его душа...</a:t>
            </a:r>
          </a:p>
          <a:p>
            <a:pPr algn="l"/>
            <a:endParaRPr lang="ru-RU" sz="1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AE20AA4-0DF6-49DA-BB64-45F076F644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518" y="488561"/>
            <a:ext cx="487363" cy="48736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9B4CD4E-2119-4252-82F3-03A5E61CD77F}"/>
              </a:ext>
            </a:extLst>
          </p:cNvPr>
          <p:cNvSpPr txBox="1"/>
          <p:nvPr/>
        </p:nvSpPr>
        <p:spPr>
          <a:xfrm>
            <a:off x="9544140" y="6013686"/>
            <a:ext cx="22361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</a:t>
            </a:r>
            <a:r>
              <a:rPr lang="cs-CZ" sz="1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Дочитать</a:t>
            </a:r>
            <a:r>
              <a:rPr lang="cs-CZ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1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до</a:t>
            </a:r>
            <a:r>
              <a:rPr lang="cs-CZ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1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конца</a:t>
            </a:r>
            <a:endParaRPr lang="cs-CZ" sz="16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40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446116-8033-41CF-B9AC-3C9E10EF8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881" y="941446"/>
            <a:ext cx="5851849" cy="553856"/>
          </a:xfrm>
        </p:spPr>
        <p:txBody>
          <a:bodyPr>
            <a:normAutofit/>
          </a:bodyPr>
          <a:lstStyle/>
          <a:p>
            <a:pPr marL="228600" indent="0" algn="l">
              <a:buNone/>
            </a:pPr>
            <a:r>
              <a:rPr lang="cs-CZ" sz="2000" b="1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«</a:t>
            </a:r>
            <a:r>
              <a:rPr lang="cs-CZ" sz="2000" b="1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Это</a:t>
            </a:r>
            <a:r>
              <a:rPr lang="cs-CZ" sz="2000" b="1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— я» (1995)</a:t>
            </a:r>
          </a:p>
          <a:p>
            <a:pPr algn="l"/>
            <a:endParaRPr lang="cs-CZ" b="0" i="0" dirty="0">
              <a:solidFill>
                <a:srgbClr val="242F33"/>
              </a:solidFill>
              <a:effectLst/>
              <a:latin typeface="ProximaNova"/>
            </a:endParaRP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9D0063B-347A-482C-953B-9FB721DE4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623456"/>
            <a:ext cx="487363" cy="48736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83C8F08-EA73-45C7-9C8A-F0BF6CFF96A2}"/>
              </a:ext>
            </a:extLst>
          </p:cNvPr>
          <p:cNvSpPr txBox="1"/>
          <p:nvPr/>
        </p:nvSpPr>
        <p:spPr>
          <a:xfrm>
            <a:off x="6706379" y="3497150"/>
            <a:ext cx="520881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br>
              <a:rPr lang="ru-RU" sz="160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слева – я.</a:t>
            </a:r>
          </a:p>
          <a:p>
            <a:pPr algn="l"/>
            <a:r>
              <a:rPr lang="ru-RU" sz="160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br>
              <a:rPr lang="ru-RU" sz="160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Рынок в Уфе. Надпись: </a:t>
            </a:r>
            <a:r>
              <a:rPr lang="cs-CZ" sz="1600" b="1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160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Рынок в Уфе. 1940 г.</a:t>
            </a:r>
            <a:r>
              <a:rPr lang="cs-CZ" sz="1600" b="1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1600" i="0" dirty="0">
              <a:solidFill>
                <a:srgbClr val="242F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br>
              <a:rPr lang="ru-RU" sz="160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Неизвестный. Надпись: </a:t>
            </a:r>
            <a:r>
              <a:rPr lang="cs-CZ" sz="1600" b="1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160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Дорогой Ёлочке на память от М.В., г. Харьков</a:t>
            </a:r>
            <a:r>
              <a:rPr lang="cs-CZ" sz="1600" b="1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».</a:t>
            </a:r>
            <a:endParaRPr lang="ru-RU" sz="1600" i="0" dirty="0">
              <a:solidFill>
                <a:srgbClr val="242F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B5BC7F2-3E5E-471E-9B00-CDD487AC626F}"/>
              </a:ext>
            </a:extLst>
          </p:cNvPr>
          <p:cNvSpPr txBox="1"/>
          <p:nvPr/>
        </p:nvSpPr>
        <p:spPr>
          <a:xfrm>
            <a:off x="716903" y="1713543"/>
            <a:ext cx="550428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60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 я.</a:t>
            </a:r>
          </a:p>
          <a:p>
            <a:pPr algn="l"/>
            <a:r>
              <a:rPr lang="ru-RU" sz="160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br>
              <a:rPr lang="ru-RU" sz="160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 тоже я.</a:t>
            </a:r>
          </a:p>
          <a:p>
            <a:pPr algn="l"/>
            <a:r>
              <a:rPr lang="ru-RU" sz="160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br>
              <a:rPr lang="ru-RU" sz="160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это я.</a:t>
            </a:r>
          </a:p>
          <a:p>
            <a:pPr algn="l"/>
            <a:r>
              <a:rPr lang="ru-RU" sz="160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br>
              <a:rPr lang="ru-RU" sz="160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 родители. Кажется, в Кисловодске. Надпись: </a:t>
            </a:r>
            <a:r>
              <a:rPr lang="cs-CZ" sz="1600" b="1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160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1952</a:t>
            </a:r>
            <a:r>
              <a:rPr lang="cs-CZ" sz="1600" b="1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r>
              <a:rPr lang="ru-RU" sz="160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160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br>
              <a:rPr lang="ru-RU" sz="160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Миша с волейбольным мячом.</a:t>
            </a:r>
            <a:endParaRPr lang="cs-CZ" sz="1600" i="0" dirty="0">
              <a:solidFill>
                <a:srgbClr val="242F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br>
              <a:rPr lang="ru-RU" sz="160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 с санками.</a:t>
            </a:r>
          </a:p>
          <a:p>
            <a:pPr algn="l"/>
            <a:r>
              <a:rPr lang="ru-RU" sz="160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br>
              <a:rPr lang="ru-RU" sz="160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Галя с двумя котятами. Надпись: </a:t>
            </a:r>
            <a:r>
              <a:rPr lang="cs-CZ" sz="1600" b="1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160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Наш живой уголок</a:t>
            </a:r>
            <a:r>
              <a:rPr lang="cs-CZ" sz="1600" b="1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r>
              <a:rPr lang="ru-RU" sz="1600" i="0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endParaRPr lang="ru-RU" sz="1600" b="0" i="0" dirty="0">
              <a:solidFill>
                <a:srgbClr val="242F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403B395-A768-4539-AD95-5933ECFE2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272" y="623456"/>
            <a:ext cx="4023825" cy="268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95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164F36-0DBC-4C89-A4C7-E1B71C3A3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Тимур </a:t>
            </a:r>
            <a:r>
              <a:rPr lang="ru-RU" dirty="0" err="1"/>
              <a:t>Кибиров</a:t>
            </a:r>
            <a:r>
              <a:rPr lang="cs-CZ" dirty="0"/>
              <a:t> </a:t>
            </a: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(р. 1955) 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48C6080-C716-4A64-A61D-27B14C83A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518" y="513136"/>
            <a:ext cx="487363" cy="487363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5B598A4C-E45F-4B98-B75D-78D710FA0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2271519"/>
            <a:ext cx="5673012" cy="377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BF60B9F-F1CE-440B-BA3F-2B9977AE0148}"/>
              </a:ext>
            </a:extLst>
          </p:cNvPr>
          <p:cNvSpPr txBox="1"/>
          <p:nvPr/>
        </p:nvSpPr>
        <p:spPr>
          <a:xfrm>
            <a:off x="6687717" y="2730579"/>
            <a:ext cx="47329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Дебютировал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печати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1980-х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поэзию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относят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постмодернизму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соц-арту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концептуализму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Кибирова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имя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Тимур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Юрьевич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Запоев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характерно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пересмешничество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пародия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скрытое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цитирование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классической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советских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идеологических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рекламных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штампов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760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78B5AC-21DE-48D9-958A-744A283DC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385" y="1451039"/>
            <a:ext cx="4880956" cy="4398385"/>
          </a:xfrm>
        </p:spPr>
        <p:txBody>
          <a:bodyPr>
            <a:normAutofit fontScale="25000" lnSpcReduction="20000"/>
          </a:bodyPr>
          <a:lstStyle/>
          <a:p>
            <a:pPr marL="228600" indent="0">
              <a:buNone/>
            </a:pPr>
            <a:r>
              <a:rPr lang="cs-CZ" sz="5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ru-RU" sz="5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 проходит. Все проходит.</a:t>
            </a:r>
            <a:b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Опадает маков цвет.</a:t>
            </a:r>
            <a:b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Безобразья нет в природе.</a:t>
            </a:r>
            <a:b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 и нас в природе нет.</a:t>
            </a:r>
            <a:b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Нет как нет, и быть не может!</a:t>
            </a:r>
            <a:b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Впереди и позади!</a:t>
            </a:r>
            <a:b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Страшно, Лева! Ну и рожи!</a:t>
            </a:r>
            <a:b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 их на фиг! Не гляди!</a:t>
            </a:r>
            <a:b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Тише, тише, Лева, милый.</a:t>
            </a:r>
            <a:b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Лев Семеныч, </a:t>
            </a:r>
            <a:r>
              <a:rPr lang="ru-RU" sz="5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любера</a:t>
            </a:r>
            <a:r>
              <a:rPr lang="ru-RU" sz="5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Энтропии свет постылый</a:t>
            </a:r>
            <a:b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заливает вечера.</a:t>
            </a:r>
            <a:b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Надвигается, послушай,</a:t>
            </a:r>
            <a:b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надвигается пиздец.</a:t>
            </a:r>
            <a:b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Тише, тише, глуше, глуше</a:t>
            </a:r>
            <a:b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колыхания сердец.</a:t>
            </a:r>
            <a:b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Тише, тише. Глуше, глуше.</a:t>
            </a:r>
            <a:b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Глубже, глубже. Навсегда.</a:t>
            </a:r>
            <a:b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Лев Семеныч! Наши души</a:t>
            </a:r>
            <a:b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быстротечны, как вода…</a:t>
            </a:r>
            <a:r>
              <a:rPr lang="cs-CZ" sz="5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5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26934AC-D391-4FEE-8F77-6C1A25ACC3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822" y="663343"/>
            <a:ext cx="487363" cy="48736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41F5297-43F6-4E77-B5B9-34C77DA1429B}"/>
              </a:ext>
            </a:extLst>
          </p:cNvPr>
          <p:cNvSpPr txBox="1"/>
          <p:nvPr/>
        </p:nvSpPr>
        <p:spPr>
          <a:xfrm>
            <a:off x="1275961" y="779903"/>
            <a:ext cx="60975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Послание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Льву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Рубинштейну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cs-CZ" sz="2000" b="0" i="0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F0E45973-1C67-4748-BE4F-86098E606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406" y="908986"/>
            <a:ext cx="2544924" cy="342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A2EE34EA-45CD-48AE-BCBF-3416CC7FCD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6" t="3538" r="6093" b="5170"/>
          <a:stretch/>
        </p:blipFill>
        <p:spPr bwMode="auto">
          <a:xfrm>
            <a:off x="8593495" y="2286001"/>
            <a:ext cx="2929812" cy="394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13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3C3A7C-E816-4396-9A61-77BDC577A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384" y="681037"/>
            <a:ext cx="10383416" cy="1325563"/>
          </a:xfrm>
        </p:spPr>
        <p:txBody>
          <a:bodyPr>
            <a:normAutofit fontScale="90000"/>
          </a:bodyPr>
          <a:lstStyle/>
          <a:p>
            <a:r>
              <a:rPr lang="cs-CZ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Поэзия</a:t>
            </a:r>
            <a:r>
              <a:rPr lang="cs-CZ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необарокко</a:t>
            </a:r>
            <a:r>
              <a:rPr lang="cs-CZ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br>
              <a:rPr lang="cs-CZ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2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cs-CZ" sz="2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И.ЖДАНОВ, Е.ШВАРЦ, А.ЕРЕМЕНКО, А.ПАРЩИКОВ)</a:t>
            </a:r>
            <a:br>
              <a:rPr lang="cs-CZ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4000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F23994-5720-4AA3-AC04-0D1ED2BD5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ru-RU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Концептуализм и необарокко формируются как течения фактически одновременно, на излёте "оттепели", как реакции на кризис идеологического языка в целом, с одной стороны, и как попытки восстановить прерванные традиции Серебряного века и авангарда - с другой.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ru-RU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 тенденции параллельно развиваются в </a:t>
            </a:r>
            <a:r>
              <a:rPr lang="ru-RU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анде-граунде</a:t>
            </a:r>
            <a:r>
              <a:rPr lang="ru-RU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самиздате - в оппозиции к официальной эстетике. Когда в конце 1980-х годов возникает возможность опубликоваться в России, обе тенденции предстают уже полностью сложившимися, с определенной историей, обнажившей скрытые тупики и пределы каждой из них.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ru-RU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 концептуализмом и необарокко не существует непроходимых границ. Так, поэма «Москва-Петушки» представляет собой органичный синтез концептуализма и </a:t>
            </a:r>
            <a:r>
              <a:rPr lang="ru-RU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необарочной</a:t>
            </a:r>
            <a:r>
              <a:rPr lang="ru-RU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тенденции и, может быть, именно поэтому становится "</a:t>
            </a:r>
            <a:r>
              <a:rPr lang="ru-RU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пратекстом</a:t>
            </a:r>
            <a:r>
              <a:rPr lang="ru-RU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русского постмодернизма в целом (по Формулировке Андрея Зорина). Показателен и пример Бродского: крупнейший поэт необарокко, он создает такой образцовый концептуалистский текст, как поэма «Представление» (1986). На границах концептуализма и необарокко построили свои поэтики и Виктор Пелевин, и Тимур </a:t>
            </a:r>
            <a:r>
              <a:rPr lang="ru-RU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Кибиров</a:t>
            </a:r>
            <a:r>
              <a:rPr lang="ru-RU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DE5B16D-6E84-49E9-A7CB-ED2FA84AD6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518" y="6685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0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ame 35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8C41D0-BA44-4A7A-8AE7-D6817C317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76" y="2194560"/>
            <a:ext cx="10287000" cy="204524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cs-CZ" sz="6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Постмодернистская</a:t>
            </a:r>
            <a:r>
              <a:rPr lang="cs-CZ" sz="6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6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проза</a:t>
            </a:r>
            <a:endParaRPr lang="en-US" sz="66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549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4A7151B-4D15-4325-9BBC-61A0AC0B1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578" y="855852"/>
            <a:ext cx="6858000" cy="82442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 err="1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Постмодернизм</a:t>
            </a:r>
            <a:endParaRPr lang="en-US" sz="5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F155B6-ACA8-4C58-AAB6-CAFC981FF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7200" y="0"/>
            <a:ext cx="4114800" cy="6858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C31099-1BBD-40CE-BC60-FCE507419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7200" y="0"/>
            <a:ext cx="4110228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3392DA1-F1D5-4C13-AD8D-F9338CF5E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166075" y="1255390"/>
            <a:ext cx="4008678" cy="4034028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263907F-C4DA-4A1D-A3A1-35810C16F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9024429" y="720055"/>
            <a:ext cx="3094425" cy="3113994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1">
                  <a:lumMod val="20000"/>
                  <a:lumOff val="80000"/>
                  <a:alpha val="69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B050DE-BFD9-4E83-83D6-5DEF8BB96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522" y="159621"/>
            <a:ext cx="3767583" cy="335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7D917D3-4DF1-4AD2-A2B8-4165B1F57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160" y="3578942"/>
            <a:ext cx="1917254" cy="320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101F61E-4330-4F74-9472-8B2DAB9D4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6" t="11756" r="27771" b="12831"/>
          <a:stretch/>
        </p:blipFill>
        <p:spPr bwMode="auto">
          <a:xfrm>
            <a:off x="10232768" y="3829205"/>
            <a:ext cx="1783337" cy="271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16ACF5F7-762E-4A07-9B43-E773456997EF}"/>
              </a:ext>
            </a:extLst>
          </p:cNvPr>
          <p:cNvSpPr txBox="1"/>
          <p:nvPr/>
        </p:nvSpPr>
        <p:spPr>
          <a:xfrm>
            <a:off x="317241" y="2097719"/>
            <a:ext cx="766483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0" i="0" dirty="0">
                <a:solidFill>
                  <a:srgbClr val="343A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Наступает предел, когда авангарду (модернизму) дальше идти некуда, поскольку он пришёл к созданию метаязыка, описывающего невозможные тексты (что есть концептуальное искусство). Постмодернизм — это ответ модернизму: раз уж прошлое невозможно уничтожить, ибо его уничтожение ведёт к немоте, его нужно переосмыслить, иронично, без наивности.</a:t>
            </a:r>
          </a:p>
          <a:p>
            <a:pPr algn="r"/>
            <a:r>
              <a:rPr lang="ru-RU" sz="16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Умберто Эко</a:t>
            </a: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229B8A50-9932-4113-A2B4-E4AC2A805958}"/>
              </a:ext>
            </a:extLst>
          </p:cNvPr>
          <p:cNvSpPr txBox="1"/>
          <p:nvPr/>
        </p:nvSpPr>
        <p:spPr>
          <a:xfrm>
            <a:off x="458771" y="4115600"/>
            <a:ext cx="744710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0" i="0" dirty="0">
                <a:solidFill>
                  <a:srgbClr val="343A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Что это такое — постмодернизм? — подозрительно спросил Стёпа. — Это когда ты делаешь куклу куклы. И сам при этом кукла. — Да? А что актуально? — Актуально, когда кукла делает деньги.</a:t>
            </a:r>
          </a:p>
          <a:p>
            <a:pPr algn="r"/>
            <a:r>
              <a:rPr lang="ru-RU" sz="16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Виктор Пелевин</a:t>
            </a: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DB25B3D7-29FC-4926-B119-67B69350F34D}"/>
              </a:ext>
            </a:extLst>
          </p:cNvPr>
          <p:cNvSpPr txBox="1"/>
          <p:nvPr/>
        </p:nvSpPr>
        <p:spPr>
          <a:xfrm>
            <a:off x="4730621" y="6390918"/>
            <a:ext cx="34100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chemeClr val="accent1"/>
              </a:buClr>
            </a:pPr>
            <a:r>
              <a:rPr lang="ru-RU" sz="1400" b="1" i="0" dirty="0">
                <a:solidFill>
                  <a:schemeClr val="accent3"/>
                </a:solidFill>
                <a:effectLst/>
                <a:latin typeface="Times New Roman Cyr" panose="02020603050405020304" pitchFamily="18" charset="0"/>
                <a:sym typeface="Wingdings" panose="05000000000000000000" pitchFamily="2" charset="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</a:t>
            </a:r>
            <a:r>
              <a:rPr lang="ru-RU" sz="1400" b="1" i="0" dirty="0">
                <a:solidFill>
                  <a:schemeClr val="accent3"/>
                </a:solidFill>
                <a:effectLst/>
                <a:latin typeface="Times New Roman Cyr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Литература постмодернизма</a:t>
            </a:r>
            <a:r>
              <a:rPr lang="cs-CZ" sz="1400" b="1" i="0" dirty="0">
                <a:solidFill>
                  <a:schemeClr val="accent3"/>
                </a:solidFill>
                <a:effectLst/>
                <a:latin typeface="Times New Roman Cyr" panose="02020603050405020304" pitchFamily="18" charset="0"/>
              </a:rPr>
              <a:t> - </a:t>
            </a:r>
            <a:r>
              <a:rPr lang="ru-RU" sz="1400" b="1" i="0" dirty="0">
                <a:solidFill>
                  <a:schemeClr val="accent3"/>
                </a:solidFill>
                <a:effectLst/>
                <a:latin typeface="Times New Roman Cyr" panose="02020603050405020304" pitchFamily="18" charset="0"/>
              </a:rPr>
              <a:t>черты</a:t>
            </a:r>
          </a:p>
        </p:txBody>
      </p:sp>
    </p:spTree>
    <p:extLst>
      <p:ext uri="{BB962C8B-B14F-4D97-AF65-F5344CB8AC3E}">
        <p14:creationId xmlns:p14="http://schemas.microsoft.com/office/powerpoint/2010/main" val="22338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5C5A19-3AE7-4A17-8650-D7F693E0D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Венедикт Ерофеев (1938 - 1990)</a:t>
            </a:r>
            <a:endParaRPr lang="cs-CZ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F68A863-ADE5-4859-ABBB-3A4E3072F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738" y="2859282"/>
            <a:ext cx="3548062" cy="225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5FB18BC-7C47-456F-AB58-17B02692DB50}"/>
              </a:ext>
            </a:extLst>
          </p:cNvPr>
          <p:cNvSpPr txBox="1"/>
          <p:nvPr/>
        </p:nvSpPr>
        <p:spPr>
          <a:xfrm>
            <a:off x="918469" y="2190509"/>
            <a:ext cx="672330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Ерофеев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был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одним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первых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русских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постмодернистов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чем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оказал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существенное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дальнейшее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жанра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полны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сатиры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днем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сегодняшним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днем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советского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них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форме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наблюдаются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отсылки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русским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философам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Библии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отечественной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мировой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литературе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Среди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произведений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Clr>
                <a:schemeClr val="accent1"/>
              </a:buClr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chemeClr val="accent1"/>
              </a:buClr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Записки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психопата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>
              <a:buClr>
                <a:schemeClr val="accent1"/>
              </a:buClr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Моя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маленькая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лениниана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just">
              <a:buClr>
                <a:schemeClr val="accent1"/>
              </a:buClr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Василий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Розанов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глазами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эксцентрика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безусловно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самым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известным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творением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поэма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прозе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Петушки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258872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027377-A769-46FB-9BD7-C042E9145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Саша Сокол</a:t>
            </a:r>
            <a:r>
              <a:rPr lang="ru-RU" u="sng" dirty="0"/>
              <a:t>о</a:t>
            </a:r>
            <a:r>
              <a:rPr lang="ru-RU" dirty="0"/>
              <a:t>в (род. 1946)</a:t>
            </a:r>
            <a:endParaRPr lang="cs-CZ" dirty="0"/>
          </a:p>
        </p:txBody>
      </p:sp>
      <p:pic>
        <p:nvPicPr>
          <p:cNvPr id="3074" name="Picture 2" descr="Саша Соколов">
            <a:extLst>
              <a:ext uri="{FF2B5EF4-FFF2-40B4-BE49-F238E27FC236}">
                <a16:creationId xmlns:a16="http://schemas.microsoft.com/office/drawing/2014/main" id="{EAF06808-278C-417E-AA89-025CA44F0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31" y="2116655"/>
            <a:ext cx="2894045" cy="405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Řečová bublina: obdélníkový bublinový popisek se zakulacenými rohy 4">
            <a:extLst>
              <a:ext uri="{FF2B5EF4-FFF2-40B4-BE49-F238E27FC236}">
                <a16:creationId xmlns:a16="http://schemas.microsoft.com/office/drawing/2014/main" id="{F00F954A-532F-437C-96DD-EF5619456F19}"/>
              </a:ext>
            </a:extLst>
          </p:cNvPr>
          <p:cNvSpPr/>
          <p:nvPr/>
        </p:nvSpPr>
        <p:spPr>
          <a:xfrm>
            <a:off x="4086807" y="2515380"/>
            <a:ext cx="5206483" cy="2667001"/>
          </a:xfrm>
          <a:prstGeom prst="wedgeRoundRectCallout">
            <a:avLst>
              <a:gd name="adj1" fmla="val -72525"/>
              <a:gd name="adj2" fmla="val 18170"/>
              <a:gd name="adj3" fmla="val 16667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«Стихи и прозу я начал писать одновременно. </a:t>
            </a:r>
            <a:b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придумал этот термин –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проэзия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чтобы обозначить то, что я делаю, потому что это и не проза, как её сейчас понимают, и не лирика. Вот Гоголь, он для меня образец: это проза, поэзия, это возвышенная речь. Если б мне вдруг предложили писать такую прозу, какой заполнены толстые журналы, то я бы просто перестал писать, мне это неинтересно. Проза ничем не хуже поэзии, она должна быть такой же красивой...»</a:t>
            </a: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85331C1B-DCE0-4B7D-A969-735B3C262D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" r="5287"/>
          <a:stretch/>
        </p:blipFill>
        <p:spPr bwMode="auto">
          <a:xfrm>
            <a:off x="9647852" y="3429000"/>
            <a:ext cx="1808017" cy="287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8B64AED6-EFE1-4743-9D36-46B151416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5"/>
          <a:stretch/>
        </p:blipFill>
        <p:spPr bwMode="auto">
          <a:xfrm>
            <a:off x="9647852" y="570982"/>
            <a:ext cx="1808017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8D3B23C-FEE0-4809-8326-82577F54F6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6131" y="5709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4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7DAA72-1475-4EF9-85C9-1EFE48D86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Владимир Сорокин (р. 1955) </a:t>
            </a:r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7832535-CF31-4C50-A317-6A78A21F52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3" t="1577" r="20179" b="2939"/>
          <a:stretch/>
        </p:blipFill>
        <p:spPr bwMode="auto">
          <a:xfrm>
            <a:off x="962332" y="2006600"/>
            <a:ext cx="2589571" cy="421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364884A-CA50-4392-B64B-2DBCB7533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967" y="2006600"/>
            <a:ext cx="3178791" cy="211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EC0A86B-FD5B-4332-B2B6-55D6751E28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518" y="612774"/>
            <a:ext cx="487363" cy="48736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EF5F4C2-131E-4B72-8A02-B2F4B25C0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585" y="2006600"/>
            <a:ext cx="2614648" cy="417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3491783B-2C03-44D6-96EE-63938E960F58}"/>
              </a:ext>
            </a:extLst>
          </p:cNvPr>
          <p:cNvSpPr txBox="1"/>
          <p:nvPr/>
        </p:nvSpPr>
        <p:spPr>
          <a:xfrm>
            <a:off x="8050877" y="5642555"/>
            <a:ext cx="3803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accent2"/>
                </a:solidFill>
                <a:sym typeface="Wingdings" panose="05000000000000000000" pitchFamily="2" charset="2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</a:t>
            </a:r>
            <a:r>
              <a:rPr lang="cs-CZ" dirty="0" err="1">
                <a:solidFill>
                  <a:schemeClr val="accent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Официальный</a:t>
            </a:r>
            <a:r>
              <a:rPr lang="cs-CZ" dirty="0">
                <a:solidFill>
                  <a:schemeClr val="accent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dirty="0" err="1">
                <a:solidFill>
                  <a:schemeClr val="accent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сайт</a:t>
            </a:r>
            <a:r>
              <a:rPr lang="cs-CZ" dirty="0">
                <a:solidFill>
                  <a:schemeClr val="accent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dirty="0" err="1">
                <a:solidFill>
                  <a:schemeClr val="accent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В.Сорокина</a:t>
            </a:r>
            <a:endParaRPr lang="cs-CZ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27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4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15915B-CEF1-4015-AEF7-672305A26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580" y="541176"/>
            <a:ext cx="10515600" cy="5486400"/>
          </a:xfrm>
        </p:spPr>
        <p:txBody>
          <a:bodyPr>
            <a:normAutofit fontScale="25000" lnSpcReduction="20000"/>
          </a:bodyPr>
          <a:lstStyle/>
          <a:p>
            <a:pPr marL="228600" indent="0" algn="just">
              <a:buNone/>
            </a:pPr>
            <a:r>
              <a:rPr lang="ru-RU" sz="31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5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угодно ли господину опричнику приобрести последние новинки российской изящной словесности?</a:t>
            </a:r>
          </a:p>
          <a:p>
            <a:pPr marL="228600" indent="0" algn="just">
              <a:buNone/>
            </a:pPr>
            <a:r>
              <a:rPr lang="ru-RU" sz="5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Распахивает передо мною трехстворчатый лоток свой. Книжные лотки тоже стандартные, одобренные Государем и утвержденные Словесной Палатой. Народ у нас книгу уважает. В левой створе – православная литература, в правой – классика русская, а посередь – новинки современных писателей. Сперва разглядываю новинки прозы отечественной: Иван Коробов «Береза белая», Николай </a:t>
            </a:r>
            <a:r>
              <a:rPr lang="ru-RU" sz="5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Воропаевский</a:t>
            </a:r>
            <a:r>
              <a:rPr lang="ru-RU" sz="5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«Отцы наши», Исаак Эпштейн «Покорение тундры», Рашид </a:t>
            </a:r>
            <a:r>
              <a:rPr lang="ru-RU" sz="5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Заметдинов</a:t>
            </a:r>
            <a:r>
              <a:rPr lang="ru-RU" sz="5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«Россия – родина моя», Павел Олегов «Нижегородские десятины», Савватий Шаркунов «Будни Западной Стены», </a:t>
            </a:r>
            <a:r>
              <a:rPr lang="ru-RU" sz="5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Иродиада</a:t>
            </a:r>
            <a:r>
              <a:rPr lang="ru-RU" sz="5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Денюжкина</a:t>
            </a:r>
            <a:r>
              <a:rPr lang="ru-RU" sz="5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«Друг мой сердечный», Оксана </a:t>
            </a:r>
            <a:r>
              <a:rPr lang="ru-RU" sz="5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Подробская</a:t>
            </a:r>
            <a:r>
              <a:rPr lang="ru-RU" sz="5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«Нравы детей новых китайцев». Этих авторов я хорошо знаю. Известны они, заслуженны. Любовью народной и Государевой обласканы.</a:t>
            </a:r>
          </a:p>
          <a:p>
            <a:pPr marL="228600" indent="0" algn="just">
              <a:buNone/>
            </a:pPr>
            <a:r>
              <a:rPr lang="ru-RU" sz="5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Так… а это чего здесь? – в уголке лотка замечаю учебник Михаила Швеллера по столярному воспитанию для церковно-приходских школ.</a:t>
            </a:r>
          </a:p>
          <a:p>
            <a:pPr marL="228600" indent="0" algn="just">
              <a:buNone/>
            </a:pPr>
            <a:r>
              <a:rPr lang="ru-RU" sz="5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под ним – учебник по слесарному воспитанию, того же автора.</a:t>
            </a:r>
          </a:p>
          <a:p>
            <a:pPr marL="228600" indent="0" algn="just">
              <a:buNone/>
            </a:pPr>
            <a:r>
              <a:rPr lang="ru-RU" sz="5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Тут две школы неподалеку, господин опричник. Родители берут.</a:t>
            </a:r>
          </a:p>
          <a:p>
            <a:pPr marL="228600" indent="0" algn="just">
              <a:buNone/>
            </a:pPr>
            <a:r>
              <a:rPr lang="ru-RU" sz="5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Ясно. А молодая проза?</a:t>
            </a:r>
          </a:p>
          <a:p>
            <a:pPr marL="228600" indent="0" algn="just">
              <a:buNone/>
            </a:pPr>
            <a:r>
              <a:rPr lang="ru-RU" sz="5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Новинки молодых писателей ожидаем, как всегда, весною, к Пасхальной книжной ярмарке.</a:t>
            </a:r>
          </a:p>
          <a:p>
            <a:pPr marL="228600" indent="0" algn="just">
              <a:buNone/>
            </a:pPr>
            <a:r>
              <a:rPr lang="ru-RU" sz="5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Понятно. Перевожу очи на поэзию российскую: Пафнутий Сибирский «Родные просторы», Иван Мамонт-Белый «Яблоневый цвет», Антонина Иванова «России верные сыны», Петр Иванов «Заливной луг», </a:t>
            </a:r>
            <a:r>
              <a:rPr lang="ru-RU" sz="5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Исай</a:t>
            </a:r>
            <a:r>
              <a:rPr lang="ru-RU" sz="5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Берштейн</a:t>
            </a:r>
            <a:r>
              <a:rPr lang="ru-RU" sz="5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«За все тебя благодарю!», Иван Петровский «Живи, живое!», Салман Басаев «Песня чеченских гор», Владислав Сырков «Детство Государя».</a:t>
            </a:r>
          </a:p>
          <a:p>
            <a:pPr marL="228600" indent="0" algn="just">
              <a:buNone/>
            </a:pPr>
            <a:r>
              <a:rPr lang="ru-RU" sz="5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Беру последнюю книжку, раскрываю: поэма о детстве Государя. О юности и зрелости поэт Сырков уже давно написал. Изящно изданная книжка: переплет дорогой, телячьей кожи, золотое тиснение, розовый обрез, бумага белая, плотная, </a:t>
            </a:r>
            <a:r>
              <a:rPr lang="ru-RU" sz="5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закладочка</a:t>
            </a:r>
            <a:r>
              <a:rPr lang="ru-RU" sz="5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голубого шелка. На авантитуле – подвижное изображение поэта </a:t>
            </a:r>
            <a:r>
              <a:rPr lang="ru-RU" sz="5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Сыркова</a:t>
            </a:r>
            <a:r>
              <a:rPr lang="ru-RU" sz="5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мрачноват, седовлас, сутул. Стоит на берегу морском, на горизонт глядит, а у ног его о камень волны морские бьются и бьются, бьются и бьются. На филина чем-то похож. Видать, сильно в себя погруженный.</a:t>
            </a:r>
          </a:p>
          <a:p>
            <a:pPr marL="228600" indent="0" algn="just">
              <a:buNone/>
            </a:pPr>
            <a:r>
              <a:rPr lang="ru-RU" sz="5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Крайне духоподъемная поэма, господин опричник, – аккуратным голосом говорит лотошник. – Такой выпуклый образ Государя, такой живой язык…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4E9EF83-6E19-4FF3-B072-C3F4BB5A0D23}"/>
              </a:ext>
            </a:extLst>
          </p:cNvPr>
          <p:cNvSpPr txBox="1"/>
          <p:nvPr/>
        </p:nvSpPr>
        <p:spPr>
          <a:xfrm>
            <a:off x="9237307" y="6316824"/>
            <a:ext cx="25752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sz="1600" b="1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День опричника</a:t>
            </a:r>
            <a:r>
              <a:rPr lang="cs-CZ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2006</a:t>
            </a:r>
          </a:p>
        </p:txBody>
      </p:sp>
    </p:spTree>
    <p:extLst>
      <p:ext uri="{BB962C8B-B14F-4D97-AF65-F5344CB8AC3E}">
        <p14:creationId xmlns:p14="http://schemas.microsoft.com/office/powerpoint/2010/main" val="2046919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9B63F0-9BCA-406F-A289-78A800527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Виктор</a:t>
            </a: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Пелевин</a:t>
            </a: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(р. 1962) </a:t>
            </a:r>
            <a:endParaRPr lang="cs-CZ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CED01176-7CD8-4333-84D1-04E93F6F2B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5" t="3297" r="8081" b="3656"/>
          <a:stretch/>
        </p:blipFill>
        <p:spPr bwMode="auto">
          <a:xfrm>
            <a:off x="727587" y="2429799"/>
            <a:ext cx="2280632" cy="374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9961407-7CE3-4C98-9E29-A503D1324C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7587" y="573722"/>
            <a:ext cx="487363" cy="48736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6332D58-4424-49FC-AAC7-68296BD41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9" r="23970"/>
          <a:stretch/>
        </p:blipFill>
        <p:spPr bwMode="auto">
          <a:xfrm>
            <a:off x="5624804" y="2632789"/>
            <a:ext cx="2477194" cy="25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Řečová bublina: obdélníkový bublinový popisek se zakulacenými rohy 7">
            <a:extLst>
              <a:ext uri="{FF2B5EF4-FFF2-40B4-BE49-F238E27FC236}">
                <a16:creationId xmlns:a16="http://schemas.microsoft.com/office/drawing/2014/main" id="{472EF180-2D34-4243-AF48-EBC936B91A46}"/>
              </a:ext>
            </a:extLst>
          </p:cNvPr>
          <p:cNvSpPr/>
          <p:nvPr/>
        </p:nvSpPr>
        <p:spPr>
          <a:xfrm>
            <a:off x="3150962" y="3278698"/>
            <a:ext cx="2331098" cy="765110"/>
          </a:xfrm>
          <a:prstGeom prst="wedgeRoundRectCallout">
            <a:avLst>
              <a:gd name="adj1" fmla="val 83237"/>
              <a:gd name="adj2" fmla="val 32011"/>
              <a:gd name="adj3" fmla="val 16667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Окончательную правду русскому человеку всегда сообщают матом.</a:t>
            </a:r>
            <a:endParaRPr lang="cs-CZ" sz="1400" dirty="0"/>
          </a:p>
        </p:txBody>
      </p:sp>
      <p:sp>
        <p:nvSpPr>
          <p:cNvPr id="10" name="Řečová bublina: obdélníkový bublinový popisek se zakulacenými rohy 9">
            <a:extLst>
              <a:ext uri="{FF2B5EF4-FFF2-40B4-BE49-F238E27FC236}">
                <a16:creationId xmlns:a16="http://schemas.microsoft.com/office/drawing/2014/main" id="{A3F284A5-29F9-4DFB-B834-6F4316EACB65}"/>
              </a:ext>
            </a:extLst>
          </p:cNvPr>
          <p:cNvSpPr/>
          <p:nvPr/>
        </p:nvSpPr>
        <p:spPr>
          <a:xfrm>
            <a:off x="8717082" y="1331686"/>
            <a:ext cx="2636718" cy="2629159"/>
          </a:xfrm>
          <a:prstGeom prst="wedgeRoundRectCallout">
            <a:avLst>
              <a:gd name="adj1" fmla="val -87254"/>
              <a:gd name="adj2" fmla="val 4489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Достаточно было спокойно подумать три секунды, чтобы все понять. Вот только где их взять, эти три спокойных секунды? У кого в жизни они есть? Мы не только живем, но и умираем на бегу — и слишком возбуждены собственными фантазиями, чтобы остановиться хоть на миг.</a:t>
            </a: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Řečová bublina: obdélníkový bublinový popisek se zakulacenými rohy 12">
            <a:extLst>
              <a:ext uri="{FF2B5EF4-FFF2-40B4-BE49-F238E27FC236}">
                <a16:creationId xmlns:a16="http://schemas.microsoft.com/office/drawing/2014/main" id="{FF906147-EF1F-45DC-B671-3AD6B986E5A8}"/>
              </a:ext>
            </a:extLst>
          </p:cNvPr>
          <p:cNvSpPr/>
          <p:nvPr/>
        </p:nvSpPr>
        <p:spPr>
          <a:xfrm>
            <a:off x="8425543" y="4611494"/>
            <a:ext cx="2845837" cy="1481396"/>
          </a:xfrm>
          <a:prstGeom prst="wedgeRoundRectCallout">
            <a:avLst>
              <a:gd name="adj1" fmla="val -74932"/>
              <a:gd name="adj2" fmla="val -60322"/>
              <a:gd name="adj3" fmla="val 16667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 люди все равно занимаются сексом — правда, в последние годы в основном через резиновый мешочек, чтобы ничего не нарушало их одиночества.</a:t>
            </a: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Řečová bublina: obdélníkový bublinový popisek se zakulacenými rohy 14">
            <a:extLst>
              <a:ext uri="{FF2B5EF4-FFF2-40B4-BE49-F238E27FC236}">
                <a16:creationId xmlns:a16="http://schemas.microsoft.com/office/drawing/2014/main" id="{076DD631-5225-479E-A32D-5E1DD8F51198}"/>
              </a:ext>
            </a:extLst>
          </p:cNvPr>
          <p:cNvSpPr/>
          <p:nvPr/>
        </p:nvSpPr>
        <p:spPr>
          <a:xfrm>
            <a:off x="4282341" y="5315907"/>
            <a:ext cx="2145305" cy="914301"/>
          </a:xfrm>
          <a:prstGeom prst="wedgeRoundRectCallout">
            <a:avLst>
              <a:gd name="adj1" fmla="val 55949"/>
              <a:gd name="adj2" fmla="val -142838"/>
              <a:gd name="adj3" fmla="val 16667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привык видеть дьявола везде, кроме зеркала и телевизора.</a:t>
            </a:r>
            <a:b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66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2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F546F1-0198-415C-8B8C-87A38AAD0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99471"/>
            <a:ext cx="11132975" cy="5659057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ru-RU" sz="56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 Я не очень понимаю, — призналась я.</a:t>
            </a:r>
          </a:p>
          <a:p>
            <a:pPr algn="just"/>
            <a:r>
              <a:rPr lang="ru-RU" sz="56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 Я объясню, — сказала Сара. — Знаешь, почему здесь висит этот </a:t>
            </a:r>
            <a:r>
              <a:rPr lang="ru-RU" sz="5600" b="0" i="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плакатик</a:t>
            </a:r>
            <a:r>
              <a:rPr lang="ru-RU" sz="56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про эмодзи? Потому что именно этим они и собираются заниматься… Корпоративные анархисты не воюют со злом. Они делают для него клевые чехлы и обложки, на которых допускается политкорректная атака на менеджмент. Это делает установленный порядок значительно крепче…</a:t>
            </a:r>
          </a:p>
          <a:p>
            <a:pPr algn="just"/>
            <a:r>
              <a:rPr lang="ru-RU" sz="56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 еще раз поглядела на плакат. Хоть я понимала каждую фразу Сары, общий смысл от меня ускользал. Но зато он скользил все веселее и веселее.</a:t>
            </a:r>
          </a:p>
          <a:p>
            <a:pPr algn="just"/>
            <a:r>
              <a:rPr lang="ru-RU" sz="56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 А при чем тут эмодзи?</a:t>
            </a:r>
          </a:p>
          <a:p>
            <a:pPr algn="just"/>
            <a:r>
              <a:rPr lang="ru-RU" sz="56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 Это один из инструментов порабощения человека.</a:t>
            </a:r>
          </a:p>
          <a:p>
            <a:pPr algn="just"/>
            <a:r>
              <a:rPr lang="ru-RU" sz="56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 Опять не понимаю, — пожаловалась я.</a:t>
            </a:r>
          </a:p>
          <a:p>
            <a:pPr algn="just"/>
            <a:r>
              <a:rPr lang="ru-RU" sz="56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 Вот, прочитай…</a:t>
            </a:r>
          </a:p>
          <a:p>
            <a:pPr algn="just"/>
            <a:r>
              <a:rPr lang="ru-RU" sz="56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Сара дала мне самопальную брошюру, раскрытую на развороте. Часть текста была отчеркнута на полях желтым маркером. Я прочла примерно следующее (перевожу очень вольно):</a:t>
            </a:r>
            <a:r>
              <a:rPr lang="cs-CZ" sz="56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Эмодзи — это попытка правящей олигархии сдвинуть человечество еще ближе к стойлу. Почему клавиатура с эмодзи так назойливо вылезает на вашем мобильном? Эмодзи дают куда более убедительные, быстрые и лестные способы </a:t>
            </a:r>
            <a:r>
              <a:rPr lang="ru-RU" sz="5600" b="0" i="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саморепрезентации</a:t>
            </a:r>
            <a:r>
              <a:rPr lang="ru-RU" sz="56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чем слова.</a:t>
            </a:r>
          </a:p>
          <a:p>
            <a:pPr algn="just"/>
            <a:r>
              <a:rPr lang="ru-RU" sz="56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Соблазняют использовать их для интимного самовыражения, хотя не выражают ничего индивидуального. Они предлагают человеку фальшивое отражение его эмоционального состояния («а я такая — - -«), которое нравится ему больше, чем настоящее: фейк-отражение моложе, чище, ярче, гламурней — и потребитель с удовольствием делегирует эмодзи права своей микрофотографии. Эмодзи — это протез селфи, за которым можно временно спрятать свою мерзкую рожу. Эмодзи постепенно выводят человека из </a:t>
            </a:r>
            <a:r>
              <a:rPr lang="ru-RU" sz="5600" b="0" i="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второсигнального</a:t>
            </a:r>
            <a:r>
              <a:rPr lang="ru-RU" sz="56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космоса и помещают его в категорию няшных уточек, управляемых с помощью эмоционально заряженных символов. Команды-слова можно оспорить с помощью других слов. А оспорить эмодзи-скрипт невозможно, поскольку он обращается не к разуму, а к сфере эмоций и секса. Вот так наши новые хозяева планируют командовать нами дальше. Этот способ машинизации человека — стратегическая подготовка к установлению диктатуры искусственного интеллекта. Так называемое «Просвещение» продолжается, но на новом этапе оно отбирает у человека «достоинство свободного разума», выданное ему когда-то, чтобы убить в себе бога. Этот процесс идет в современной культуре сразу по многим направлениям…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1F9D59B-ED7D-4B59-805B-E602EC04D840}"/>
              </a:ext>
            </a:extLst>
          </p:cNvPr>
          <p:cNvSpPr txBox="1"/>
          <p:nvPr/>
        </p:nvSpPr>
        <p:spPr>
          <a:xfrm>
            <a:off x="8705461" y="6258528"/>
            <a:ext cx="28085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cs-CZ" sz="16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Непобедимое</a:t>
            </a:r>
            <a:r>
              <a:rPr lang="cs-CZ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солнце</a:t>
            </a:r>
            <a:r>
              <a:rPr lang="cs-CZ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2020</a:t>
            </a:r>
          </a:p>
        </p:txBody>
      </p:sp>
    </p:spTree>
    <p:extLst>
      <p:ext uri="{BB962C8B-B14F-4D97-AF65-F5344CB8AC3E}">
        <p14:creationId xmlns:p14="http://schemas.microsoft.com/office/powerpoint/2010/main" val="2731484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6F8B9B4D-86F3-4E08-8898-99FC06A18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97" y="929864"/>
            <a:ext cx="3382973" cy="518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21DDE0E1-B257-4154-AA41-0B3044BEC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30" y="929863"/>
            <a:ext cx="3222281" cy="518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D810663A-7AD9-4205-96CB-82859DC80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 t="5799" r="8925" b="5877"/>
          <a:stretch/>
        </p:blipFill>
        <p:spPr bwMode="auto">
          <a:xfrm>
            <a:off x="7842171" y="929863"/>
            <a:ext cx="3620450" cy="517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2806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ame 35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8C41D0-BA44-4A7A-8AE7-D6817C317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76" y="1679832"/>
            <a:ext cx="10287000" cy="25599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</a:rPr>
              <a:t>Драматургия постмодернизма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0203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8785AB-ABF8-457D-99E5-1FF84D80C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Драматургия постмодернизма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8E6EA3-75E4-45F2-8933-25A84621F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театральность</a:t>
            </a:r>
            <a:endParaRPr lang="cs-CZ" sz="1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ролевая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</a:t>
            </a:r>
            <a:endParaRPr lang="cs-CZ" sz="1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демонстративная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иллюзорность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создаваемого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мира</a:t>
            </a:r>
            <a:endParaRPr lang="cs-CZ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возрождение архаических форм театральности</a:t>
            </a:r>
            <a:endParaRPr lang="cs-CZ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развёрнутые авторские ремарки</a:t>
            </a:r>
            <a:endParaRPr lang="cs-CZ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внутренняя</a:t>
            </a:r>
            <a:r>
              <a:rPr lang="cs-CZ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рефлексия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персонажей</a:t>
            </a:r>
            <a:endParaRPr lang="cs-CZ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перенос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внимания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действия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языковую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игру</a:t>
            </a:r>
            <a:endParaRPr lang="cs-CZ" sz="1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интертекстуальные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отсылки</a:t>
            </a:r>
            <a:endParaRPr lang="cs-CZ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72B5D07-A961-40F9-AE0C-66C2021F31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518" y="5463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9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F4EDB9A4-FB04-49E8-B734-1B225143C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16" y="572729"/>
            <a:ext cx="3644390" cy="571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EC518653-376B-44D8-AA6A-941A3D204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642" y="621890"/>
            <a:ext cx="3568668" cy="561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05032203-1C8C-4DB2-8154-CE8F4B60A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409" y="700547"/>
            <a:ext cx="3449475" cy="55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585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ame 35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8C41D0-BA44-4A7A-8AE7-D6817C317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76" y="1679832"/>
            <a:ext cx="10287000" cy="25599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b="1" dirty="0" err="1">
                <a:solidFill>
                  <a:srgbClr val="FFFFFF"/>
                </a:solidFill>
                <a:effectLst/>
              </a:rPr>
              <a:t>Постмодернистские</a:t>
            </a:r>
            <a:r>
              <a:rPr lang="en-US" sz="6600" b="1" dirty="0">
                <a:solidFill>
                  <a:srgbClr val="FFFFFF"/>
                </a:solidFill>
                <a:effectLst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effectLst/>
              </a:rPr>
              <a:t>тенденции</a:t>
            </a:r>
            <a:r>
              <a:rPr lang="en-US" sz="6600" b="1" dirty="0">
                <a:solidFill>
                  <a:srgbClr val="FFFFFF"/>
                </a:solidFill>
                <a:effectLst/>
              </a:rPr>
              <a:t> в </a:t>
            </a:r>
            <a:r>
              <a:rPr lang="en-US" sz="6600" b="1" dirty="0" err="1">
                <a:solidFill>
                  <a:srgbClr val="FFFFFF"/>
                </a:solidFill>
                <a:effectLst/>
              </a:rPr>
              <a:t>поэзии</a:t>
            </a:r>
            <a:endParaRPr lang="en-US" sz="6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637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18EF76-5254-4C84-9E43-6E4A19796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4276" y="3877667"/>
            <a:ext cx="2041708" cy="2155469"/>
          </a:xfrm>
        </p:spPr>
        <p:txBody>
          <a:bodyPr>
            <a:normAutofit fontScale="92500" lnSpcReduction="20000"/>
          </a:bodyPr>
          <a:lstStyle/>
          <a:p>
            <a:pPr marL="228600" indent="0">
              <a:buNone/>
            </a:pPr>
            <a:r>
              <a:rPr lang="cs-CZ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В.Друк</a:t>
            </a:r>
            <a:endParaRPr lang="cs-CZ" sz="1800" dirty="0">
              <a:solidFill>
                <a:schemeClr val="tx1">
                  <a:alpha val="7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28600" indent="0">
              <a:buNone/>
            </a:pPr>
            <a:r>
              <a:rPr lang="cs-CZ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В.Коркия</a:t>
            </a:r>
            <a:endParaRPr lang="cs-CZ" sz="1800" dirty="0">
              <a:solidFill>
                <a:schemeClr val="tx1">
                  <a:alpha val="7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28600" indent="0">
              <a:buNone/>
            </a:pPr>
            <a:r>
              <a:rPr lang="cs-CZ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Н.Искренко</a:t>
            </a:r>
            <a:endParaRPr lang="cs-CZ" sz="1800" dirty="0">
              <a:solidFill>
                <a:schemeClr val="tx1">
                  <a:alpha val="7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28600" indent="0">
              <a:buNone/>
            </a:pPr>
            <a:r>
              <a:rPr lang="cs-CZ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Т. </a:t>
            </a:r>
            <a:r>
              <a:rPr lang="cs-CZ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Щербина</a:t>
            </a:r>
            <a:endParaRPr lang="cs-CZ" sz="1800" dirty="0">
              <a:solidFill>
                <a:schemeClr val="tx1">
                  <a:alpha val="7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28600" indent="0">
              <a:buNone/>
            </a:pPr>
            <a:r>
              <a:rPr lang="cs-CZ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И.Кутик</a:t>
            </a:r>
            <a:endParaRPr lang="cs-CZ" sz="1800" dirty="0">
              <a:solidFill>
                <a:schemeClr val="tx1">
                  <a:alpha val="7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28600" indent="0">
              <a:buNone/>
            </a:pPr>
            <a:r>
              <a:rPr lang="cs-CZ" sz="1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В.Кальпиди</a:t>
            </a:r>
            <a:endParaRPr lang="cs-CZ" dirty="0">
              <a:solidFill>
                <a:schemeClr val="tx1">
                  <a:alpha val="70000"/>
                </a:schemeClr>
              </a:solidFill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E00BA6E-D73E-4221-8364-0E5ACA45E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518" y="508980"/>
            <a:ext cx="487363" cy="48736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1A00309-C899-446C-A140-51BD3C78E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27" y="693988"/>
            <a:ext cx="2130958" cy="229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E6BDD64-A543-47A6-BEB5-78F1965DAB8A}"/>
              </a:ext>
            </a:extLst>
          </p:cNvPr>
          <p:cNvSpPr txBox="1"/>
          <p:nvPr/>
        </p:nvSpPr>
        <p:spPr>
          <a:xfrm>
            <a:off x="1499896" y="3076048"/>
            <a:ext cx="14205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Жд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нов</a:t>
            </a:r>
            <a:endParaRPr lang="cs-CZ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BD9327B-9A5C-471A-BF81-0DA4AAAB3F99}"/>
              </a:ext>
            </a:extLst>
          </p:cNvPr>
          <p:cNvSpPr txBox="1"/>
          <p:nvPr/>
        </p:nvSpPr>
        <p:spPr>
          <a:xfrm>
            <a:off x="4355209" y="3046612"/>
            <a:ext cx="1523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Ерёменко</a:t>
            </a:r>
            <a:endParaRPr lang="cs-CZ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6283E707-5D68-46CE-998A-72ED0B8518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9" r="31851"/>
          <a:stretch/>
        </p:blipFill>
        <p:spPr bwMode="auto">
          <a:xfrm>
            <a:off x="3840329" y="693989"/>
            <a:ext cx="2321623" cy="235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4122E920-F0DF-4CCC-80AC-97595C1ECD29}"/>
              </a:ext>
            </a:extLst>
          </p:cNvPr>
          <p:cNvSpPr txBox="1"/>
          <p:nvPr/>
        </p:nvSpPr>
        <p:spPr>
          <a:xfrm>
            <a:off x="6936695" y="3037953"/>
            <a:ext cx="1626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рщиков</a:t>
            </a:r>
            <a:endParaRPr lang="cs-CZ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3CA32FAF-2E27-4254-8828-3B53B4083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796" y="681038"/>
            <a:ext cx="1767561" cy="236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2D633E41-E934-4EA1-8A55-53173F955DD2}"/>
              </a:ext>
            </a:extLst>
          </p:cNvPr>
          <p:cNvSpPr txBox="1"/>
          <p:nvPr/>
        </p:nvSpPr>
        <p:spPr>
          <a:xfrm>
            <a:off x="9684748" y="3051514"/>
            <a:ext cx="1284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гов</a:t>
            </a:r>
            <a:endParaRPr lang="cs-CZ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98EC94A5-D978-44BF-AA7E-E30DED78BF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9"/>
          <a:stretch/>
        </p:blipFill>
        <p:spPr bwMode="auto">
          <a:xfrm>
            <a:off x="9255008" y="681038"/>
            <a:ext cx="1955362" cy="236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251BF44C-4000-4041-B4DF-7AD9B57AECF0}"/>
              </a:ext>
            </a:extLst>
          </p:cNvPr>
          <p:cNvSpPr txBox="1"/>
          <p:nvPr/>
        </p:nvSpPr>
        <p:spPr>
          <a:xfrm>
            <a:off x="1295419" y="5731428"/>
            <a:ext cx="16911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Рубиншт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йн</a:t>
            </a:r>
            <a:endParaRPr lang="cs-CZ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A2BC8C76-9BB7-484B-A492-5384345EE7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r="10122"/>
          <a:stretch/>
        </p:blipFill>
        <p:spPr bwMode="auto">
          <a:xfrm>
            <a:off x="1081881" y="3877667"/>
            <a:ext cx="2124604" cy="182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914B884E-6531-432A-88AC-3307FD27BDB5}"/>
              </a:ext>
            </a:extLst>
          </p:cNvPr>
          <p:cNvSpPr txBox="1"/>
          <p:nvPr/>
        </p:nvSpPr>
        <p:spPr>
          <a:xfrm>
            <a:off x="4476362" y="5660746"/>
            <a:ext cx="12992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Киб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ров</a:t>
            </a:r>
            <a:endParaRPr lang="cs-CZ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id="{16EF196F-5401-4E39-8181-C3B9108CCD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7" r="7655"/>
          <a:stretch/>
        </p:blipFill>
        <p:spPr bwMode="auto">
          <a:xfrm>
            <a:off x="3937090" y="3845521"/>
            <a:ext cx="2215677" cy="181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3201CCA0-288B-43EE-8F21-3E2E6EE9C3CD}"/>
              </a:ext>
            </a:extLst>
          </p:cNvPr>
          <p:cNvSpPr txBox="1"/>
          <p:nvPr/>
        </p:nvSpPr>
        <p:spPr>
          <a:xfrm>
            <a:off x="7422644" y="5633351"/>
            <a:ext cx="13064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Шварц</a:t>
            </a:r>
            <a:endParaRPr lang="cs-CZ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062" name="Picture 14" descr="Елена Андреевна Шварц./Фото: svoboda.org">
            <a:extLst>
              <a:ext uri="{FF2B5EF4-FFF2-40B4-BE49-F238E27FC236}">
                <a16:creationId xmlns:a16="http://schemas.microsoft.com/office/drawing/2014/main" id="{696F4995-CE31-4833-91F2-CCF0F28AA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359" y="3982119"/>
            <a:ext cx="2391973" cy="153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18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6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1561A5-3752-4F7D-AE46-4F2B20A5D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563" y="1268963"/>
            <a:ext cx="10515600" cy="369332"/>
          </a:xfrm>
        </p:spPr>
        <p:txBody>
          <a:bodyPr>
            <a:noAutofit/>
          </a:bodyPr>
          <a:lstStyle/>
          <a:p>
            <a:r>
              <a:rPr lang="cs-CZ" sz="4900" b="1" dirty="0" err="1"/>
              <a:t>Что</a:t>
            </a:r>
            <a:r>
              <a:rPr lang="cs-CZ" sz="4900" b="1" dirty="0"/>
              <a:t> </a:t>
            </a:r>
            <a:r>
              <a:rPr lang="cs-CZ" sz="4900" b="1" dirty="0" err="1"/>
              <a:t>такое</a:t>
            </a:r>
            <a:r>
              <a:rPr lang="cs-CZ" sz="4900" b="1" dirty="0"/>
              <a:t> </a:t>
            </a:r>
            <a:r>
              <a:rPr lang="cs-CZ" sz="4900" b="1" dirty="0" err="1"/>
              <a:t>концептуализм</a:t>
            </a:r>
            <a:r>
              <a:rPr lang="cs-CZ" sz="4900" b="1" dirty="0"/>
              <a:t>?</a:t>
            </a:r>
            <a:br>
              <a:rPr lang="cs-CZ" sz="4900" b="1" dirty="0"/>
            </a:br>
            <a:endParaRPr lang="cs-CZ" sz="4900" b="1" dirty="0">
              <a:solidFill>
                <a:schemeClr val="tx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9A18865-E81C-4C36-AEFC-059327A217A7}"/>
              </a:ext>
            </a:extLst>
          </p:cNvPr>
          <p:cNvSpPr txBox="1"/>
          <p:nvPr/>
        </p:nvSpPr>
        <p:spPr>
          <a:xfrm>
            <a:off x="3568182" y="3046623"/>
            <a:ext cx="70018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cs-CZ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cs-CZ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</a:t>
            </a:r>
            <a:r>
              <a:rPr lang="cs-CZ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</a:t>
            </a:r>
            <a:r>
              <a:rPr lang="cs-CZ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понятиях</a:t>
            </a:r>
            <a:r>
              <a:rPr lang="cs-CZ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</a:t>
            </a:r>
            <a:r>
              <a:rPr lang="cs-CZ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которое</a:t>
            </a:r>
            <a:r>
              <a:rPr lang="cs-CZ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</a:t>
            </a:r>
            <a:r>
              <a:rPr lang="cs-CZ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</a:t>
            </a:r>
            <a:r>
              <a:rPr lang="cs-CZ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cs-CZ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столько</a:t>
            </a:r>
            <a:r>
              <a:rPr lang="cs-CZ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cs-CZ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предметами</a:t>
            </a:r>
            <a:r>
              <a:rPr lang="cs-CZ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cs-CZ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объектами</a:t>
            </a:r>
            <a:r>
              <a:rPr lang="cs-CZ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</a:t>
            </a:r>
            <a:r>
              <a:rPr lang="cs-CZ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cs-CZ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идеей</a:t>
            </a:r>
            <a:r>
              <a:rPr lang="cs-CZ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которую</a:t>
            </a:r>
            <a:r>
              <a:rPr lang="cs-CZ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хочет</a:t>
            </a:r>
            <a:r>
              <a:rPr lang="cs-CZ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передать</a:t>
            </a:r>
            <a:r>
              <a:rPr lang="cs-CZ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</a:t>
            </a:r>
            <a:r>
              <a:rPr lang="cs-CZ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cs-CZ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</a:t>
            </a:r>
            <a:r>
              <a:rPr lang="cs-CZ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этих</a:t>
            </a:r>
            <a:r>
              <a:rPr lang="cs-CZ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</a:t>
            </a:r>
            <a:r>
              <a:rPr lang="cs-CZ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230817C-6708-4B00-8FC7-248FFF564010}"/>
              </a:ext>
            </a:extLst>
          </p:cNvPr>
          <p:cNvSpPr txBox="1"/>
          <p:nvPr/>
        </p:nvSpPr>
        <p:spPr>
          <a:xfrm>
            <a:off x="1016566" y="4950113"/>
            <a:ext cx="68754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Концептуализм — это не только визуальные искусства. </a:t>
            </a:r>
            <a:endParaRPr lang="cs-CZ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705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E99B807-B439-4027-BEFB-342CBE8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263" y="2664695"/>
            <a:ext cx="4638278" cy="347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F20775A-B874-43E4-8424-4BEE5A47F06F}"/>
              </a:ext>
            </a:extLst>
          </p:cNvPr>
          <p:cNvSpPr txBox="1"/>
          <p:nvPr/>
        </p:nvSpPr>
        <p:spPr>
          <a:xfrm>
            <a:off x="6312082" y="1754093"/>
            <a:ext cx="52531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дно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из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первых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произведений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концептуализма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Фонтан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(1919)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Мориса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Дюшана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—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писсуар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выставленный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b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музее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cs-CZ" sz="16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21D9403-639B-4505-891B-2208622C6CF4}"/>
              </a:ext>
            </a:extLst>
          </p:cNvPr>
          <p:cNvSpPr txBox="1"/>
          <p:nvPr/>
        </p:nvSpPr>
        <p:spPr>
          <a:xfrm>
            <a:off x="725455" y="732117"/>
            <a:ext cx="61791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3200" b="1" i="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озникает</a:t>
            </a:r>
            <a:r>
              <a:rPr lang="ru-RU" sz="3200" b="1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начале XX века</a:t>
            </a:r>
            <a:endParaRPr lang="cs-CZ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BEC94DEA-DB65-44C8-B749-F44D7A082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37"/>
          <a:stretch/>
        </p:blipFill>
        <p:spPr bwMode="auto">
          <a:xfrm>
            <a:off x="913434" y="1752800"/>
            <a:ext cx="3914423" cy="286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Řečová bublina: obdélníkový bublinový popisek se zakulacenými rohy 9">
            <a:extLst>
              <a:ext uri="{FF2B5EF4-FFF2-40B4-BE49-F238E27FC236}">
                <a16:creationId xmlns:a16="http://schemas.microsoft.com/office/drawing/2014/main" id="{3A595370-1E54-4393-8BE4-D70EE86187F1}"/>
              </a:ext>
            </a:extLst>
          </p:cNvPr>
          <p:cNvSpPr/>
          <p:nvPr/>
        </p:nvSpPr>
        <p:spPr>
          <a:xfrm>
            <a:off x="2658903" y="5058252"/>
            <a:ext cx="3069614" cy="965717"/>
          </a:xfrm>
          <a:prstGeom prst="wedgeRoundRectCallout">
            <a:avLst>
              <a:gd name="adj1" fmla="val -51718"/>
              <a:gd name="adj2" fmla="val -172683"/>
              <a:gd name="adj3" fmla="val 16667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cs-CZ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мотрите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как вещь, попадая </a:t>
            </a:r>
            <a:br>
              <a:rPr lang="cs-CZ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музей, наделяется ценностью произведения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искусства. </a:t>
            </a: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Grafický objekt 11" descr="Šipka dolů obrys">
            <a:extLst>
              <a:ext uri="{FF2B5EF4-FFF2-40B4-BE49-F238E27FC236}">
                <a16:creationId xmlns:a16="http://schemas.microsoft.com/office/drawing/2014/main" id="{8E998973-9F2A-4D0B-ACCF-C1B6A63C6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145319">
            <a:off x="8774761" y="5119962"/>
            <a:ext cx="327777" cy="327777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AFC69E68-6CAA-47EC-9A47-B3054E21658E}"/>
              </a:ext>
            </a:extLst>
          </p:cNvPr>
          <p:cNvSpPr txBox="1"/>
          <p:nvPr/>
        </p:nvSpPr>
        <p:spPr>
          <a:xfrm>
            <a:off x="829459" y="4622344"/>
            <a:ext cx="19345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i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Морис</a:t>
            </a:r>
            <a:r>
              <a:rPr lang="cs-CZ" sz="1200" i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200" i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Дюшан</a:t>
            </a:r>
            <a:r>
              <a:rPr lang="cs-CZ" sz="1200" i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cs-CZ" sz="12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425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259F348-200B-4B4A-9575-8B86880450E7}"/>
              </a:ext>
            </a:extLst>
          </p:cNvPr>
          <p:cNvSpPr txBox="1"/>
          <p:nvPr/>
        </p:nvSpPr>
        <p:spPr>
          <a:xfrm>
            <a:off x="873017" y="838400"/>
            <a:ext cx="74598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инструментом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концептуального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60-х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становится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фотография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анализа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французская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художница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Софи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Калль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выявляет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фиктивность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любого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3424C08-1FE9-44E7-925B-479EF643D9E5}"/>
              </a:ext>
            </a:extLst>
          </p:cNvPr>
          <p:cNvSpPr txBox="1"/>
          <p:nvPr/>
        </p:nvSpPr>
        <p:spPr>
          <a:xfrm>
            <a:off x="4066425" y="2452857"/>
            <a:ext cx="3927202" cy="1077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Её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доказывает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оторванного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личной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вообще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потому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тогда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оно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никого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будет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волновать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60DCEF7-5301-4604-A75B-667C89978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85" y="1897245"/>
            <a:ext cx="3074737" cy="400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D02A199-EEC4-41F0-814C-62A7A3A366BB}"/>
              </a:ext>
            </a:extLst>
          </p:cNvPr>
          <p:cNvSpPr txBox="1"/>
          <p:nvPr/>
        </p:nvSpPr>
        <p:spPr>
          <a:xfrm>
            <a:off x="886286" y="5977616"/>
            <a:ext cx="11499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</a:t>
            </a:r>
            <a:r>
              <a:rPr lang="cs-CZ" sz="14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Калль</a:t>
            </a:r>
            <a:r>
              <a:rPr lang="cs-CZ" sz="14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400" i="1" dirty="0">
              <a:solidFill>
                <a:schemeClr val="accent1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E475378-471F-4259-A5C8-0EE88DAA7102}"/>
              </a:ext>
            </a:extLst>
          </p:cNvPr>
          <p:cNvSpPr txBox="1"/>
          <p:nvPr/>
        </p:nvSpPr>
        <p:spPr>
          <a:xfrm>
            <a:off x="9335122" y="5883636"/>
            <a:ext cx="15986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Sleepers</a:t>
            </a:r>
            <a:r>
              <a:rPr lang="cs-CZ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1979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292D1239-6350-43E4-AA07-B03DF51C95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81"/>
          <a:stretch/>
        </p:blipFill>
        <p:spPr bwMode="auto">
          <a:xfrm>
            <a:off x="8672053" y="666587"/>
            <a:ext cx="2909675" cy="468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59A0F57D-0010-45E6-B400-85FDB5C9C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668" y="3668680"/>
            <a:ext cx="3775454" cy="257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810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2A2AA7F-029F-459E-9393-181F885CD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07974"/>
            <a:ext cx="5260951" cy="351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EF2DD02-8FFF-4338-8CF6-05A1CF7DA788}"/>
              </a:ext>
            </a:extLst>
          </p:cNvPr>
          <p:cNvSpPr txBox="1"/>
          <p:nvPr/>
        </p:nvSpPr>
        <p:spPr>
          <a:xfrm>
            <a:off x="3900196" y="5280127"/>
            <a:ext cx="75951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Кошут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утверждал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традиционный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художественно-исторически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дискурс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подошёл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концу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Вместо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него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предложил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радикальное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приобретает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свое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культурное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свой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cs-CZ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Быть</a:t>
            </a:r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художником</a:t>
            </a:r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</a:t>
            </a:r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,» </a:t>
            </a:r>
            <a:r>
              <a:rPr lang="cs-CZ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комментировал</a:t>
            </a:r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Кошут</a:t>
            </a:r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</a:t>
            </a:r>
            <a:r>
              <a:rPr lang="cs-CZ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означает</a:t>
            </a:r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задавать</a:t>
            </a:r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</a:t>
            </a:r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 </a:t>
            </a:r>
            <a:r>
              <a:rPr lang="cs-CZ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природе</a:t>
            </a:r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</a:t>
            </a:r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A09B3AF-6CA8-415B-8809-57C84CB68092}"/>
              </a:ext>
            </a:extLst>
          </p:cNvPr>
          <p:cNvSpPr txBox="1"/>
          <p:nvPr/>
        </p:nvSpPr>
        <p:spPr>
          <a:xfrm>
            <a:off x="585497" y="678676"/>
            <a:ext cx="50875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Важно, что концептуалисты работают с языком. Джозеф Кошут выставляет стул, фотографию стула и словарную статью, объясняющую, что такое стул, — то есть наглядно показывает разные языки, разные способы описания. Наглядно показывать абстракции — одна из практик, отличающих концептуалистов.</a:t>
            </a: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EEC18BEC-E688-4AFE-96ED-B61B5F224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77" y="2624035"/>
            <a:ext cx="2734711" cy="342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068EC3B6-D474-456D-9752-E83201A6654F}"/>
              </a:ext>
            </a:extLst>
          </p:cNvPr>
          <p:cNvSpPr txBox="1"/>
          <p:nvPr/>
        </p:nvSpPr>
        <p:spPr>
          <a:xfrm>
            <a:off x="724677" y="6046385"/>
            <a:ext cx="14952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Джозеф Кошут </a:t>
            </a:r>
            <a:endParaRPr lang="cs-CZ" sz="1400" i="1" dirty="0">
              <a:solidFill>
                <a:schemeClr val="accent1"/>
              </a:solidFill>
            </a:endParaRPr>
          </a:p>
        </p:txBody>
      </p:sp>
      <p:sp>
        <p:nvSpPr>
          <p:cNvPr id="12" name="Řečová bublina: obdélníkový bublinový popisek se zakulacenými rohy 11">
            <a:extLst>
              <a:ext uri="{FF2B5EF4-FFF2-40B4-BE49-F238E27FC236}">
                <a16:creationId xmlns:a16="http://schemas.microsoft.com/office/drawing/2014/main" id="{5E995A08-3D76-404E-B5D5-691A8E244C89}"/>
              </a:ext>
            </a:extLst>
          </p:cNvPr>
          <p:cNvSpPr/>
          <p:nvPr/>
        </p:nvSpPr>
        <p:spPr>
          <a:xfrm>
            <a:off x="3726026" y="3196398"/>
            <a:ext cx="2833396" cy="1403491"/>
          </a:xfrm>
          <a:prstGeom prst="wedgeRoundRectCallout">
            <a:avLst>
              <a:gd name="adj1" fmla="val -90646"/>
              <a:gd name="adj2" fmla="val 69813"/>
              <a:gd name="adj3" fmla="val 16667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cs-CZ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</a:t>
            </a:r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</a:t>
            </a:r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Дюшана</a:t>
            </a:r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— </a:t>
            </a:r>
            <a:r>
              <a:rPr lang="cs-CZ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концептуально</a:t>
            </a:r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своей</a:t>
            </a:r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природе</a:t>
            </a:r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потому</a:t>
            </a:r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</a:t>
            </a:r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cs-CZ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</a:t>
            </a:r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лишь</a:t>
            </a:r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cs-CZ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</a:t>
            </a:r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идеи</a:t>
            </a:r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cs-CZ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521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84C9FC-B666-46B6-B431-F0CC215A2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425" y="690270"/>
            <a:ext cx="10515600" cy="1325563"/>
          </a:xfrm>
        </p:spPr>
        <p:txBody>
          <a:bodyPr>
            <a:normAutofit/>
          </a:bodyPr>
          <a:lstStyle/>
          <a:p>
            <a:r>
              <a:rPr lang="cs-CZ" sz="4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Московский</a:t>
            </a:r>
            <a:r>
              <a:rPr lang="cs-CZ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4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концептуализм</a:t>
            </a:r>
            <a:br>
              <a:rPr lang="cs-CZ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cs-CZ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Д. А. ПРИГОВ, Л. РУБИНШТЕЙН, Т. КИБИРОВ)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0BB872-4B13-4FCA-A473-2A079C521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514" y="2503196"/>
            <a:ext cx="10515600" cy="3524898"/>
          </a:xfrm>
        </p:spPr>
        <p:txBody>
          <a:bodyPr/>
          <a:lstStyle/>
          <a:p>
            <a:pPr marL="228600" indent="0">
              <a:buNone/>
            </a:pPr>
            <a:r>
              <a:rPr lang="cs-CZ" sz="2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Важные</a:t>
            </a:r>
            <a:r>
              <a:rPr lang="cs-CZ" sz="2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компоненты</a:t>
            </a:r>
            <a:r>
              <a:rPr lang="cs-CZ" sz="2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русского</a:t>
            </a:r>
            <a:r>
              <a:rPr lang="cs-CZ" sz="2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литературного</a:t>
            </a:r>
            <a:r>
              <a:rPr lang="cs-CZ" sz="2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концептуализма</a:t>
            </a:r>
            <a:r>
              <a:rPr lang="cs-CZ" sz="2800" dirty="0">
                <a:solidFill>
                  <a:schemeClr val="tx1">
                    <a:alpha val="7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cs-CZ" dirty="0">
              <a:solidFill>
                <a:schemeClr val="tx1">
                  <a:alpha val="7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1"/>
              </a:buClr>
            </a:pPr>
            <a:r>
              <a:rPr lang="ru-RU" dirty="0">
                <a:solidFill>
                  <a:schemeClr val="tx1"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герой = язык, его метаморфозы</a:t>
            </a:r>
          </a:p>
          <a:p>
            <a:pPr>
              <a:buClr>
                <a:schemeClr val="accent1"/>
              </a:buClr>
            </a:pPr>
            <a:r>
              <a:rPr lang="ru-RU" dirty="0" err="1">
                <a:solidFill>
                  <a:schemeClr val="tx1"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метатекстовость</a:t>
            </a:r>
            <a:r>
              <a:rPr lang="ru-RU" dirty="0">
                <a:solidFill>
                  <a:schemeClr val="tx1"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рефлексия </a:t>
            </a:r>
          </a:p>
          <a:p>
            <a:pPr>
              <a:buClr>
                <a:schemeClr val="accent1"/>
              </a:buClr>
            </a:pPr>
            <a:r>
              <a:rPr lang="ru-RU" dirty="0">
                <a:solidFill>
                  <a:schemeClr val="tx1"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ru-RU" dirty="0" err="1">
                <a:solidFill>
                  <a:schemeClr val="tx1"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деиндивидуализируется</a:t>
            </a:r>
            <a:r>
              <a:rPr lang="ru-RU" dirty="0">
                <a:solidFill>
                  <a:schemeClr val="tx1"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Clr>
                <a:schemeClr val="accent1"/>
              </a:buClr>
            </a:pPr>
            <a:r>
              <a:rPr lang="ru-RU" dirty="0">
                <a:solidFill>
                  <a:schemeClr val="tx1"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непричастность к изображённому</a:t>
            </a:r>
            <a:endParaRPr lang="cs-CZ" dirty="0">
              <a:solidFill>
                <a:schemeClr val="tx1">
                  <a:alpha val="7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CDF1952-CC5D-483B-9E3D-1E0786C0E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518" y="2015833"/>
            <a:ext cx="487363" cy="487363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2045287-EF61-46EF-B01B-129BBA3B06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518" y="6810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3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263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uminousVTI">
  <a:themeElements>
    <a:clrScheme name="AnalogousFromRegularSeedRightStep">
      <a:dk1>
        <a:srgbClr val="000000"/>
      </a:dk1>
      <a:lt1>
        <a:srgbClr val="FFFFFF"/>
      </a:lt1>
      <a:dk2>
        <a:srgbClr val="233A3E"/>
      </a:dk2>
      <a:lt2>
        <a:srgbClr val="E2E8E8"/>
      </a:lt2>
      <a:accent1>
        <a:srgbClr val="D93737"/>
      </a:accent1>
      <a:accent2>
        <a:srgbClr val="C76825"/>
      </a:accent2>
      <a:accent3>
        <a:srgbClr val="BBA32F"/>
      </a:accent3>
      <a:accent4>
        <a:srgbClr val="8CAF20"/>
      </a:accent4>
      <a:accent5>
        <a:srgbClr val="5DB92E"/>
      </a:accent5>
      <a:accent6>
        <a:srgbClr val="23BC2F"/>
      </a:accent6>
      <a:hlink>
        <a:srgbClr val="309191"/>
      </a:hlink>
      <a:folHlink>
        <a:srgbClr val="7F7F7F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2873</Words>
  <Application>Microsoft Office PowerPoint</Application>
  <PresentationFormat>Širokoúhlá obrazovka</PresentationFormat>
  <Paragraphs>144</Paragraphs>
  <Slides>29</Slides>
  <Notes>0</Notes>
  <HiddenSlides>0</HiddenSlides>
  <MMClips>15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8" baseType="lpstr">
      <vt:lpstr>Arial</vt:lpstr>
      <vt:lpstr>Avenir Next LT Pro</vt:lpstr>
      <vt:lpstr>Calibri</vt:lpstr>
      <vt:lpstr>ProximaNova</vt:lpstr>
      <vt:lpstr>Sabon Next LT</vt:lpstr>
      <vt:lpstr>Times New Roman</vt:lpstr>
      <vt:lpstr>Times New Roman Cyr</vt:lpstr>
      <vt:lpstr>Wingdings</vt:lpstr>
      <vt:lpstr>LuminousVTI</vt:lpstr>
      <vt:lpstr>Постмодернизм  в поэзии, прозе  и драматургии</vt:lpstr>
      <vt:lpstr>Постмодернизм</vt:lpstr>
      <vt:lpstr>Постмодернистские тенденции в поэзии</vt:lpstr>
      <vt:lpstr>Prezentace aplikace PowerPoint</vt:lpstr>
      <vt:lpstr>Что такое концептуализм? </vt:lpstr>
      <vt:lpstr>Prezentace aplikace PowerPoint</vt:lpstr>
      <vt:lpstr>Prezentace aplikace PowerPoint</vt:lpstr>
      <vt:lpstr>Prezentace aplikace PowerPoint</vt:lpstr>
      <vt:lpstr>Московский концептуализм (Д. А. ПРИГОВ, Л. РУБИНШТЕЙН, Т. КИБИРОВ)</vt:lpstr>
      <vt:lpstr>Дмитрий Пригов (1940 - 2007)</vt:lpstr>
      <vt:lpstr>Prezentace aplikace PowerPoint</vt:lpstr>
      <vt:lpstr>Лев Рубинштейн (p. 1947) </vt:lpstr>
      <vt:lpstr>Prezentace aplikace PowerPoint</vt:lpstr>
      <vt:lpstr>Prezentace aplikace PowerPoint</vt:lpstr>
      <vt:lpstr>Prezentace aplikace PowerPoint</vt:lpstr>
      <vt:lpstr>Тимур Кибиров (р. 1955) </vt:lpstr>
      <vt:lpstr>Prezentace aplikace PowerPoint</vt:lpstr>
      <vt:lpstr>Поэзия необарокко  (И.ЖДАНОВ, Е.ШВАРЦ, А.ЕРЕМЕНКО, А.ПАРЩИКОВ) </vt:lpstr>
      <vt:lpstr>Постмодернистская проза</vt:lpstr>
      <vt:lpstr>Венедикт Ерофеев (1938 - 1990)</vt:lpstr>
      <vt:lpstr>Саша Соколов (род. 1946)</vt:lpstr>
      <vt:lpstr>Владимир Сорокин (р. 1955) </vt:lpstr>
      <vt:lpstr>Prezentace aplikace PowerPoint</vt:lpstr>
      <vt:lpstr>Виктор Пелевин (р. 1962) </vt:lpstr>
      <vt:lpstr>Prezentace aplikace PowerPoint</vt:lpstr>
      <vt:lpstr>Prezentace aplikace PowerPoint</vt:lpstr>
      <vt:lpstr>Драматургия постмодернизма</vt:lpstr>
      <vt:lpstr>Драматургия постмодернизма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Постмодернизм  в поэзии, прозе  и драме</dc:title>
  <dc:creator>Alexandra Gončarenko</dc:creator>
  <cp:lastModifiedBy>Alexandra Gončarenko</cp:lastModifiedBy>
  <cp:revision>28</cp:revision>
  <dcterms:created xsi:type="dcterms:W3CDTF">2020-12-19T14:39:26Z</dcterms:created>
  <dcterms:modified xsi:type="dcterms:W3CDTF">2020-12-19T20:26:25Z</dcterms:modified>
</cp:coreProperties>
</file>