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082EC-5490-427C-9CDA-3733F12A671D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7B4BE-596C-4961-BCA1-F351EB42C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29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41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87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556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242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278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21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572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14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78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24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00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35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20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63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78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29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78131-5E0C-4CAF-9A7E-FF740A15CFC4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186915-9A2C-4C0A-B60D-CAA87C51C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5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5B419-7835-458D-B058-DA3D5BFBE7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b="0" i="0" dirty="0">
                <a:solidFill>
                  <a:srgbClr val="0A0A0A"/>
                </a:solidFill>
                <a:effectLst/>
                <a:latin typeface="Mongolian Baiti" panose="03000500000000000000" pitchFamily="66" charset="0"/>
                <a:cs typeface="Mongolian Baiti" panose="03000500000000000000" pitchFamily="66" charset="0"/>
              </a:rPr>
              <a:t>Metody aplikovaného dramatu v práci sociálního pedagoga (SOk</a:t>
            </a:r>
            <a:r>
              <a:rPr lang="cs-CZ" sz="6600" dirty="0">
                <a:solidFill>
                  <a:srgbClr val="0A0A0A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115)</a:t>
            </a:r>
            <a:endParaRPr lang="cs-CZ" sz="6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2C749C-E9BE-44AC-8743-CC58E4A6B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Martina </a:t>
            </a:r>
            <a:r>
              <a:rPr lang="cs-CZ" dirty="0" err="1"/>
              <a:t>Pejcharová</a:t>
            </a:r>
            <a:r>
              <a:rPr lang="cs-CZ" dirty="0"/>
              <a:t>, </a:t>
            </a:r>
            <a:r>
              <a:rPr lang="cs-CZ" dirty="0" err="1"/>
              <a:t>DiS</a:t>
            </a:r>
            <a:r>
              <a:rPr lang="cs-CZ" dirty="0"/>
              <a:t>.</a:t>
            </a:r>
          </a:p>
          <a:p>
            <a:r>
              <a:rPr lang="cs-CZ" dirty="0"/>
              <a:t>1. semestr </a:t>
            </a:r>
          </a:p>
          <a:p>
            <a:r>
              <a:rPr lang="cs-CZ" dirty="0"/>
              <a:t>Sociální pedagogika</a:t>
            </a:r>
          </a:p>
        </p:txBody>
      </p:sp>
    </p:spTree>
    <p:extLst>
      <p:ext uri="{BB962C8B-B14F-4D97-AF65-F5344CB8AC3E}">
        <p14:creationId xmlns:p14="http://schemas.microsoft.com/office/powerpoint/2010/main" val="302262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681AB-5C67-4624-9A63-518B915C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Rytmus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A7B34-567B-4890-98BF-32A9AB01D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219" y="1264555"/>
            <a:ext cx="3169749" cy="5276922"/>
          </a:xfrm>
        </p:spPr>
        <p:txBody>
          <a:bodyPr>
            <a:normAutofit/>
          </a:bodyPr>
          <a:lstStyle/>
          <a:p>
            <a:r>
              <a:rPr lang="cs-CZ" sz="2400" dirty="0"/>
              <a:t>Rytmus je jednou ze základních kvalit života, začíná to rytmem srdce a pokračuje biorytmy, včetně rytmu bdění a spánku, ročních období, proměn životních fází.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F447D2-D891-443C-88CD-66C8700B8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12" y="528896"/>
            <a:ext cx="3080334" cy="34520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18A7DD-12B3-4F89-8723-80CA5906C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61" y="3979017"/>
            <a:ext cx="3795731" cy="25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6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F02F5-82C6-43F2-B758-E731B8E9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Skupina, práce ve skupině a kooperace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6DB50-8615-4E55-A048-080F7171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5060096" cy="4425462"/>
          </a:xfrm>
        </p:spPr>
        <p:txBody>
          <a:bodyPr/>
          <a:lstStyle/>
          <a:p>
            <a:r>
              <a:rPr lang="cs-CZ" dirty="0"/>
              <a:t>Skupina nabízí svým členům interakci, komunikaci a vnitřní organizaci, v níž se meziosobní vztahy naplňují v hierarchii pozic a skupinových rolí.</a:t>
            </a:r>
          </a:p>
          <a:p>
            <a:r>
              <a:rPr lang="cs-CZ" dirty="0"/>
              <a:t>Ve skupinové práci v dramatice nemá místo </a:t>
            </a:r>
            <a:r>
              <a:rPr lang="cs-CZ" b="1" dirty="0"/>
              <a:t>manipulace</a:t>
            </a:r>
            <a:r>
              <a:rPr lang="cs-CZ" dirty="0"/>
              <a:t>, je však třeba, aby se hráči s ní seznámili a dokázali rozlišit mezi vedením a manipulací. Manipulace je komunikace asymetrická, </a:t>
            </a:r>
            <a:r>
              <a:rPr lang="cs-CZ" b="1" dirty="0"/>
              <a:t>jedna strana zneužívá druhou, </a:t>
            </a:r>
            <a:r>
              <a:rPr lang="cs-CZ" dirty="0"/>
              <a:t>je to „způsob ovlivňování jiných lidí, při němž se tito lidé (resp. jejich chování a jednání) stávají prostředkem dosahování osobních cílů manipulátora.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0C1D3E-B2E5-4E03-B85E-FEA869AA5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32" y="1619439"/>
            <a:ext cx="4230886" cy="473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8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538A2-67F4-4847-9E49-5D385B48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09" y="1433002"/>
            <a:ext cx="8911687" cy="5011759"/>
          </a:xfrm>
        </p:spPr>
        <p:txBody>
          <a:bodyPr>
            <a:normAutofit fontScale="90000"/>
          </a:bodyPr>
          <a:lstStyle/>
          <a:p>
            <a:r>
              <a:rPr lang="cs-CZ" sz="11500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68863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FF783-DD1D-47C6-8F65-524FB1C0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Tvořivá dramatika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2C6D17-A0A0-4A8C-95EE-607CFE455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378854"/>
            <a:ext cx="5985607" cy="48550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Vybrala jsem si časopis tvořivá dramatika – časopis o dramatické výchově, literatuře a divadle pro děti a mládež</a:t>
            </a:r>
          </a:p>
          <a:p>
            <a:r>
              <a:rPr lang="cs-CZ" dirty="0"/>
              <a:t>Vzhledem k tomu, že bych byla ráda, kdyby moje budoucí zaměření bylo pedagog volného času (tanec), mě právě zajímá, jak rozvíjet děti co nejefektivněji</a:t>
            </a:r>
          </a:p>
          <a:p>
            <a:r>
              <a:rPr lang="cs-CZ" dirty="0"/>
              <a:t>Asociace </a:t>
            </a:r>
            <a:r>
              <a:rPr lang="cs-CZ" dirty="0" err="1"/>
              <a:t>dramacenter</a:t>
            </a:r>
            <a:r>
              <a:rPr lang="cs-CZ" dirty="0"/>
              <a:t> České republiky – je popisována hned na začátku časopisu, vznikla v roce 2011, protože tady chybělo něco konkrétního pro podporu rozvoje dětí a mládeže. </a:t>
            </a:r>
          </a:p>
          <a:p>
            <a:r>
              <a:rPr lang="cs-CZ" dirty="0"/>
              <a:t>Programy </a:t>
            </a:r>
            <a:r>
              <a:rPr lang="cs-CZ" dirty="0" err="1"/>
              <a:t>dramacenter</a:t>
            </a:r>
            <a:r>
              <a:rPr lang="cs-CZ" dirty="0"/>
              <a:t> nenahrazují školní výuku, mohou jí ovšem doplnit a rozšířit např. o učení zkušeností a prostřednictvím prožitků.</a:t>
            </a:r>
          </a:p>
          <a:p>
            <a:r>
              <a:rPr lang="cs-CZ" dirty="0"/>
              <a:t>Na stranách 12 – 27 jsou popsány různé hry a aktivity, což mě zaujalo nejvíce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915C43-7756-42DE-94F4-3293A68C9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14" y="1493520"/>
            <a:ext cx="2926080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09116-6E53-467A-85E3-C7AFD1B8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E4977-7F98-4084-A854-4C4EEF97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817" y="1905000"/>
            <a:ext cx="3363180" cy="4249615"/>
          </a:xfrm>
        </p:spPr>
        <p:txBody>
          <a:bodyPr/>
          <a:lstStyle/>
          <a:p>
            <a:r>
              <a:rPr lang="cs-CZ" dirty="0"/>
              <a:t>Pozornost je zaměřena na jevy vnímané smysly</a:t>
            </a:r>
          </a:p>
          <a:p>
            <a:r>
              <a:rPr lang="cs-CZ" dirty="0"/>
              <a:t>Důležitý je fakt, že vnímání je selektivní, tj. </a:t>
            </a:r>
            <a:r>
              <a:rPr lang="cs-CZ" b="1" dirty="0"/>
              <a:t>že vnímáme, co vnímat chceme, vjemy třídíme a uvědomujeme si zejména ty, které z nějakého důvodu potřebujeme a které pro nás mají význam.</a:t>
            </a:r>
          </a:p>
          <a:p>
            <a:r>
              <a:rPr lang="cs-CZ" dirty="0"/>
              <a:t>Příklady cvičení pozornosti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4B2D30-EFB0-4699-B3DD-4C4A12E7E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97" y="391954"/>
            <a:ext cx="3162095" cy="302609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81BFB8F-5243-410B-9769-3AED71FE2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92" y="1690623"/>
            <a:ext cx="3363180" cy="50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1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06ADE-3BE8-4131-83B2-A9E39EEF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Smyslové vnímání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9C2DAA-E0BE-47A1-A589-9958148BF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142" y="1283678"/>
            <a:ext cx="4910627" cy="52665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 proces, který umožňuje přísun </a:t>
            </a:r>
            <a:r>
              <a:rPr lang="cs-CZ" b="1" dirty="0"/>
              <a:t>veškerých informací zvnějšku</a:t>
            </a:r>
            <a:r>
              <a:rPr lang="cs-CZ" dirty="0"/>
              <a:t>, ale i z vlastního těla.</a:t>
            </a:r>
          </a:p>
          <a:p>
            <a:r>
              <a:rPr lang="cs-CZ" dirty="0"/>
              <a:t>Vnímání umožňuje orientaci v prostředí a praktickou činnost, na základě vjemů se utvářejí představy a pojmy. </a:t>
            </a:r>
          </a:p>
          <a:p>
            <a:r>
              <a:rPr lang="cs-CZ" b="1" dirty="0"/>
              <a:t>Zrakem</a:t>
            </a:r>
            <a:r>
              <a:rPr lang="cs-CZ" dirty="0"/>
              <a:t> vnímáme předměty, ale i vzdálenost, pohyb a čas tím, že pozorujeme změny. </a:t>
            </a:r>
          </a:p>
          <a:p>
            <a:r>
              <a:rPr lang="cs-CZ" b="1" dirty="0"/>
              <a:t>Sluch</a:t>
            </a:r>
            <a:r>
              <a:rPr lang="cs-CZ" dirty="0"/>
              <a:t> umožňuje mj. vnímání i velmi vzdálených jevů a dějů. </a:t>
            </a:r>
          </a:p>
          <a:p>
            <a:r>
              <a:rPr lang="cs-CZ" b="1" dirty="0"/>
              <a:t>Hmat</a:t>
            </a:r>
            <a:r>
              <a:rPr lang="cs-CZ" dirty="0"/>
              <a:t> je syntézou dotyku a pohybu, tedy vnímáním vlastností předmětů, jako je měkkost, tvrdost, hladkost, drsnost, a jejich tvar. </a:t>
            </a:r>
          </a:p>
          <a:p>
            <a:r>
              <a:rPr lang="cs-CZ" b="1" dirty="0"/>
              <a:t>Čich a chuť </a:t>
            </a:r>
            <a:r>
              <a:rPr lang="cs-CZ" dirty="0"/>
              <a:t>se podílejí především na přijímání potravy.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6A4387-EE28-4D93-BDAE-A5014188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03" y="1800469"/>
            <a:ext cx="4850943" cy="3257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77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9D15E-DC19-4D26-AC8D-CADDC73F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cvičení smyslového vnímání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F7C226E-7447-4680-B4F2-C4D5DC26CFF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35" y="1215023"/>
            <a:ext cx="3082925" cy="157956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C88ED2-82B8-4898-B323-B2213E03E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08" y="1215024"/>
            <a:ext cx="2637785" cy="56429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9A2782E-DAD9-4D65-B1AB-4D4DC0C51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29" y="2905350"/>
            <a:ext cx="2283282" cy="384118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1AD961E-598C-498B-979E-7331CCF5E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6" y="1215023"/>
            <a:ext cx="2303749" cy="286725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8358C89-C9F6-43C2-ADD3-67544BEBC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41" y="4101641"/>
            <a:ext cx="3777028" cy="203066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29E556B-2B50-408C-93A7-A651206DE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41" y="6132301"/>
            <a:ext cx="3777028" cy="3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5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BBEDC-14D7-4208-BB68-9DD0F590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City a vůle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B0A81E-7E81-4FC7-9548-33FA613A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52" y="1271810"/>
            <a:ext cx="3794003" cy="4390292"/>
          </a:xfrm>
        </p:spPr>
        <p:txBody>
          <a:bodyPr/>
          <a:lstStyle/>
          <a:p>
            <a:r>
              <a:rPr lang="cs-CZ" dirty="0"/>
              <a:t>Bývají v psychologii spojovány jako motivační procesy. </a:t>
            </a:r>
          </a:p>
          <a:p>
            <a:r>
              <a:rPr lang="cs-CZ" dirty="0"/>
              <a:t>City a vůle se bezprostředně týkají chování jedince, nejvýrazněji se proto v dramatické výchově </a:t>
            </a:r>
            <a:r>
              <a:rPr lang="cs-CZ" b="1" dirty="0"/>
              <a:t>rozvíjejí v komplexnějších aktivitách, než jsou jen cvičení a hry</a:t>
            </a:r>
            <a:r>
              <a:rPr lang="cs-CZ" dirty="0"/>
              <a:t>; výrazně se spojují s tématy a složitějšími strukturami činností, jako jsou </a:t>
            </a:r>
            <a:r>
              <a:rPr lang="cs-CZ" b="1" dirty="0"/>
              <a:t>improvizace, strukturovaná dramata, divadelní vystoupení.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49B200-3C9F-45B2-92C3-13DF69E0A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56" y="1010899"/>
            <a:ext cx="3354944" cy="50143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EEE903-885B-4F71-B33C-E87BB89B4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401" y="1010900"/>
            <a:ext cx="2965494" cy="50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9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4A85D-FDAB-4BEF-8BC8-DCA53BC10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02" y="624109"/>
            <a:ext cx="8911687" cy="1280890"/>
          </a:xfrm>
        </p:spPr>
        <p:txBody>
          <a:bodyPr/>
          <a:lstStyle/>
          <a:p>
            <a:r>
              <a:rPr lang="cs-CZ" b="1" dirty="0"/>
              <a:t>Tvořivost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6C2435-DBC2-49CA-89E4-6AE8686DD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374" y="1264554"/>
            <a:ext cx="3011488" cy="54175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Stejně jako</a:t>
            </a:r>
            <a:r>
              <a:rPr lang="cs-CZ" b="1" dirty="0"/>
              <a:t> inteligence je i tvořivost univerzální schopnost, </a:t>
            </a:r>
            <a:r>
              <a:rPr lang="cs-CZ" dirty="0"/>
              <a:t>uplatňující se v nejrůznějších oblastech lidských činností – v umění, vědě, praktických činnostech, v oblasti sociálních vztahů a dovedností</a:t>
            </a:r>
          </a:p>
          <a:p>
            <a:r>
              <a:rPr lang="cs-CZ" dirty="0"/>
              <a:t>Pro rozvoj tvořivosti je důležité klima skupiny a chování pedagoga k žákům, zejména to, aby se v jeho práci i ve vztazích uvnitř skupiny neobjevovaly momenty </a:t>
            </a:r>
            <a:r>
              <a:rPr lang="cs-CZ" dirty="0" err="1"/>
              <a:t>antikreativní</a:t>
            </a:r>
            <a:r>
              <a:rPr lang="cs-CZ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2D11CE-FF15-4723-9975-B6803FD6C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28" y="499064"/>
            <a:ext cx="2811872" cy="14059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CEAAFA-BC2C-4177-A19C-ABC8E5ED8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499064"/>
            <a:ext cx="2587869" cy="63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9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70075-B735-4848-9F1E-1B6301E6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Pohyb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98330E-5E02-418A-A4A2-C5BFD88E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112" y="1264555"/>
            <a:ext cx="10098088" cy="5443976"/>
          </a:xfrm>
        </p:spPr>
        <p:txBody>
          <a:bodyPr>
            <a:normAutofit/>
          </a:bodyPr>
          <a:lstStyle/>
          <a:p>
            <a:r>
              <a:rPr lang="cs-CZ" sz="2000" dirty="0"/>
              <a:t>V dramatické výchově slouží pohyb nejen tomu, čemu slouží i každá jiná pohybová aktivita – tanec, tělocvik, sport, tj. povzbuzení pohybového ústrojí a výměny látkové, ovlivňující i mozkovou kůru; neslouží však ani jen naplnění potřeby pohybu u dětí jakožto protiváhy převážně sedavého zaměstnání ve škole. </a:t>
            </a:r>
          </a:p>
          <a:p>
            <a:r>
              <a:rPr lang="cs-CZ" sz="2000" b="1" dirty="0"/>
              <a:t>V souvislosti s dramatickými aktivitami je pohyb zaměřen i na výraz, na neverbální sdělení vnitřních obsahů lidské mysli. </a:t>
            </a:r>
            <a:r>
              <a:rPr lang="cs-CZ" sz="2000" dirty="0"/>
              <a:t>Je samozřejmou a nezbytnou složkou hereckého projevu.</a:t>
            </a:r>
          </a:p>
          <a:p>
            <a:r>
              <a:rPr lang="cs-CZ" sz="2000" dirty="0"/>
              <a:t>Taneční hodiny (improvizace); taneční soutěže</a:t>
            </a:r>
          </a:p>
          <a:p>
            <a:r>
              <a:rPr lang="cs-CZ" sz="2000" dirty="0"/>
              <a:t>Pohybová průprava, která je </a:t>
            </a:r>
            <a:r>
              <a:rPr lang="cs-CZ" sz="2000" b="1" dirty="0"/>
              <a:t>velmi blízká pohybové průpravě taneční, zahrnuje správné držení těla, práci s dechem, uvolnění a zpevnění svalstva, zvýšení pohyblivosti a uvolnění pohybu páteře a kloubů. </a:t>
            </a:r>
            <a:r>
              <a:rPr lang="cs-CZ" sz="2000" dirty="0"/>
              <a:t>Úzce souvisí s cítěním rytmickým a dynamickým a také s prostorovým cítěním a zvládnutím prostoru, a to jak prostoru neohraničeného, volného (v přírodě), tak</a:t>
            </a:r>
            <a:r>
              <a:rPr lang="pl-PL" sz="2000" dirty="0"/>
              <a:t> prostoru uzavřeného, v místnosti.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2250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D0C99-96EE-4885-BE89-0219286D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25" y="272418"/>
            <a:ext cx="8911687" cy="1280890"/>
          </a:xfrm>
        </p:spPr>
        <p:txBody>
          <a:bodyPr/>
          <a:lstStyle/>
          <a:p>
            <a:r>
              <a:rPr lang="cs-CZ" b="1" dirty="0"/>
              <a:t>Příklad cvičení na pohyb a pantomimu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2B40C2-0C3D-4DE4-9669-D9D62895E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93" y="1216761"/>
            <a:ext cx="3294570" cy="22122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708511-7DA9-48BE-8F1A-3CD6F84B5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156891"/>
            <a:ext cx="2925293" cy="563937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4DC4C61-3776-4687-9264-A3390F6C7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71" y="1268330"/>
            <a:ext cx="2428013" cy="558967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8406F4D-013D-42AE-8788-D3C84249524E}"/>
              </a:ext>
            </a:extLst>
          </p:cNvPr>
          <p:cNvSpPr txBox="1"/>
          <p:nvPr/>
        </p:nvSpPr>
        <p:spPr>
          <a:xfrm>
            <a:off x="1659293" y="3604846"/>
            <a:ext cx="3219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Osobní zkušenost – kurz lektor tance MŠMT ČR</a:t>
            </a:r>
          </a:p>
          <a:p>
            <a:pPr marL="285750" indent="-285750">
              <a:buFontTx/>
              <a:buChar char="-"/>
            </a:pPr>
            <a:r>
              <a:rPr lang="cs-CZ" dirty="0"/>
              <a:t>Orientace v prostoru ve skupině</a:t>
            </a:r>
          </a:p>
          <a:p>
            <a:pPr marL="285750" indent="-285750">
              <a:buFontTx/>
              <a:buChar char="-"/>
            </a:pPr>
            <a:r>
              <a:rPr lang="cs-CZ" dirty="0"/>
              <a:t>Stavění choreografie</a:t>
            </a:r>
          </a:p>
          <a:p>
            <a:pPr marL="285750" indent="-285750">
              <a:buFontTx/>
              <a:buChar char="-"/>
            </a:pPr>
            <a:r>
              <a:rPr lang="cs-CZ" dirty="0"/>
              <a:t>Využívání maximálního prostoru soutěžního sálu </a:t>
            </a:r>
          </a:p>
          <a:p>
            <a:pPr marL="285750" indent="-285750">
              <a:buFontTx/>
              <a:buChar char="-"/>
            </a:pP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5815040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</TotalTime>
  <Words>725</Words>
  <Application>Microsoft Office PowerPoint</Application>
  <PresentationFormat>Širokoúhlá obrazovka</PresentationFormat>
  <Paragraphs>45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Mongolian Baiti</vt:lpstr>
      <vt:lpstr>Wingdings 3</vt:lpstr>
      <vt:lpstr>Stébla</vt:lpstr>
      <vt:lpstr>Metody aplikovaného dramatu v práci sociálního pedagoga (SOk115)</vt:lpstr>
      <vt:lpstr>Tvořivá dramatika 1</vt:lpstr>
      <vt:lpstr>Pozornost</vt:lpstr>
      <vt:lpstr>Smyslové vnímání</vt:lpstr>
      <vt:lpstr>Příklady cvičení smyslového vnímání</vt:lpstr>
      <vt:lpstr>City a vůle</vt:lpstr>
      <vt:lpstr>Tvořivost</vt:lpstr>
      <vt:lpstr>Pohyb</vt:lpstr>
      <vt:lpstr>Příklad cvičení na pohyb a pantomimu</vt:lpstr>
      <vt:lpstr>Rytmus</vt:lpstr>
      <vt:lpstr>Skupina, práce ve skupině a kooperace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</dc:creator>
  <cp:lastModifiedBy>Martina</cp:lastModifiedBy>
  <cp:revision>9</cp:revision>
  <dcterms:created xsi:type="dcterms:W3CDTF">2021-01-13T14:56:48Z</dcterms:created>
  <dcterms:modified xsi:type="dcterms:W3CDTF">2021-01-13T16:39:08Z</dcterms:modified>
</cp:coreProperties>
</file>