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25"/>
  </p:notesMasterIdLst>
  <p:sldIdLst>
    <p:sldId id="256" r:id="rId5"/>
    <p:sldId id="267" r:id="rId6"/>
    <p:sldId id="258" r:id="rId7"/>
    <p:sldId id="259" r:id="rId8"/>
    <p:sldId id="260" r:id="rId9"/>
    <p:sldId id="269" r:id="rId10"/>
    <p:sldId id="271" r:id="rId11"/>
    <p:sldId id="270" r:id="rId12"/>
    <p:sldId id="261" r:id="rId13"/>
    <p:sldId id="278" r:id="rId14"/>
    <p:sldId id="262" r:id="rId15"/>
    <p:sldId id="265" r:id="rId16"/>
    <p:sldId id="279" r:id="rId17"/>
    <p:sldId id="266" r:id="rId18"/>
    <p:sldId id="264" r:id="rId19"/>
    <p:sldId id="272" r:id="rId20"/>
    <p:sldId id="273" r:id="rId21"/>
    <p:sldId id="274" r:id="rId22"/>
    <p:sldId id="275" r:id="rId23"/>
    <p:sldId id="276" r:id="rId24"/>
  </p:sldIdLst>
  <p:sldSz cx="9144000" cy="5143500" type="screen16x9"/>
  <p:notesSz cx="6858000" cy="9144000"/>
  <p:embeddedFontLst>
    <p:embeddedFont>
      <p:font typeface="Old Standard TT" panose="020B0604020202020204" charset="0"/>
      <p:regular r:id="rId26"/>
      <p:bold r:id="rId27"/>
      <p: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3466C3-1EC0-42CF-8F04-E87530FC3F59}" v="547" dt="2020-12-01T10:24:12.598"/>
    <p1510:client id="{24C950DD-EF09-42EA-AD87-8126899B2432}" v="165" dt="2020-12-01T10:19:12.747"/>
    <p1510:client id="{761928AB-07A1-4B4D-8B7F-62ECC9700527}" v="39" dt="2020-12-01T08:24:19.117"/>
    <p1510:client id="{B345FB8F-23CB-4B8C-8892-EEEFC353749F}" v="46" dt="2020-12-01T09:19:07.541"/>
    <p1510:client id="{D1BC70B1-DCEE-4E67-BB8A-C2CA701A5B89}" v="4" dt="2020-12-01T10:25:32.597"/>
    <p1510:client id="{E2750414-8921-48C1-BB75-1D2F71998E4D}" v="2" dt="2020-12-07T09:30:57.007"/>
    <p1510:client id="{FFC17F6F-2A1E-475F-9FC2-CF496CC0D076}" v="341" dt="2020-12-01T10:24:05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1.fntdata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font" Target="fonts/font3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font" Target="fonts/font2.fntdata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nka Žíhová" userId="S::494481@muni.cz::2d3a5994-36fd-41cf-8652-0518c6ff4ce6" providerId="AD" clId="Web-{1C3466C3-1EC0-42CF-8F04-E87530FC3F59}"/>
    <pc:docChg chg="addSld modSld">
      <pc:chgData name="Blanka Žíhová" userId="S::494481@muni.cz::2d3a5994-36fd-41cf-8652-0518c6ff4ce6" providerId="AD" clId="Web-{1C3466C3-1EC0-42CF-8F04-E87530FC3F59}" dt="2020-12-01T10:24:12.598" v="542" actId="20577"/>
      <pc:docMkLst>
        <pc:docMk/>
      </pc:docMkLst>
      <pc:sldChg chg="modSp">
        <pc:chgData name="Blanka Žíhová" userId="S::494481@muni.cz::2d3a5994-36fd-41cf-8652-0518c6ff4ce6" providerId="AD" clId="Web-{1C3466C3-1EC0-42CF-8F04-E87530FC3F59}" dt="2020-12-01T10:24:12.598" v="542" actId="20577"/>
        <pc:sldMkLst>
          <pc:docMk/>
          <pc:sldMk cId="3789308523" sldId="272"/>
        </pc:sldMkLst>
        <pc:spChg chg="mod">
          <ac:chgData name="Blanka Žíhová" userId="S::494481@muni.cz::2d3a5994-36fd-41cf-8652-0518c6ff4ce6" providerId="AD" clId="Web-{1C3466C3-1EC0-42CF-8F04-E87530FC3F59}" dt="2020-12-01T09:31:33.249" v="168" actId="20577"/>
          <ac:spMkLst>
            <pc:docMk/>
            <pc:sldMk cId="3789308523" sldId="272"/>
            <ac:spMk id="5" creationId="{00000000-0000-0000-0000-000000000000}"/>
          </ac:spMkLst>
        </pc:spChg>
        <pc:spChg chg="mod">
          <ac:chgData name="Blanka Žíhová" userId="S::494481@muni.cz::2d3a5994-36fd-41cf-8652-0518c6ff4ce6" providerId="AD" clId="Web-{1C3466C3-1EC0-42CF-8F04-E87530FC3F59}" dt="2020-12-01T10:24:12.598" v="542" actId="20577"/>
          <ac:spMkLst>
            <pc:docMk/>
            <pc:sldMk cId="3789308523" sldId="272"/>
            <ac:spMk id="6" creationId="{00000000-0000-0000-0000-000000000000}"/>
          </ac:spMkLst>
        </pc:spChg>
      </pc:sldChg>
      <pc:sldChg chg="add replId">
        <pc:chgData name="Blanka Žíhová" userId="S::494481@muni.cz::2d3a5994-36fd-41cf-8652-0518c6ff4ce6" providerId="AD" clId="Web-{1C3466C3-1EC0-42CF-8F04-E87530FC3F59}" dt="2020-12-01T09:54:46.837" v="169"/>
        <pc:sldMkLst>
          <pc:docMk/>
          <pc:sldMk cId="2983817677" sldId="278"/>
        </pc:sldMkLst>
      </pc:sldChg>
    </pc:docChg>
  </pc:docChgLst>
  <pc:docChgLst>
    <pc:chgData name="David Neděla" userId="S::494875@muni.cz::f8d90d16-4e72-4e32-b6c1-b745f73fc2a5" providerId="AD" clId="Web-{D1BC70B1-DCEE-4E67-BB8A-C2CA701A5B89}"/>
    <pc:docChg chg="modSld">
      <pc:chgData name="David Neděla" userId="S::494875@muni.cz::f8d90d16-4e72-4e32-b6c1-b745f73fc2a5" providerId="AD" clId="Web-{D1BC70B1-DCEE-4E67-BB8A-C2CA701A5B89}" dt="2020-12-01T10:25:32.597" v="3" actId="20577"/>
      <pc:docMkLst>
        <pc:docMk/>
      </pc:docMkLst>
      <pc:sldChg chg="modSp">
        <pc:chgData name="David Neděla" userId="S::494875@muni.cz::f8d90d16-4e72-4e32-b6c1-b745f73fc2a5" providerId="AD" clId="Web-{D1BC70B1-DCEE-4E67-BB8A-C2CA701A5B89}" dt="2020-12-01T10:25:32.597" v="3" actId="20577"/>
        <pc:sldMkLst>
          <pc:docMk/>
          <pc:sldMk cId="2446194874" sldId="275"/>
        </pc:sldMkLst>
        <pc:spChg chg="mod">
          <ac:chgData name="David Neděla" userId="S::494875@muni.cz::f8d90d16-4e72-4e32-b6c1-b745f73fc2a5" providerId="AD" clId="Web-{D1BC70B1-DCEE-4E67-BB8A-C2CA701A5B89}" dt="2020-12-01T10:25:32.597" v="3" actId="20577"/>
          <ac:spMkLst>
            <pc:docMk/>
            <pc:sldMk cId="2446194874" sldId="275"/>
            <ac:spMk id="5" creationId="{00000000-0000-0000-0000-000000000000}"/>
          </ac:spMkLst>
        </pc:spChg>
      </pc:sldChg>
    </pc:docChg>
  </pc:docChgLst>
  <pc:docChgLst>
    <pc:chgData name="Zuzana Kročáková" userId="S::7477@muni.cz::bc58d140-0d06-4f9d-8636-32a7e1e9e216" providerId="AD" clId="Web-{761928AB-07A1-4B4D-8B7F-62ECC9700527}"/>
    <pc:docChg chg="modSld">
      <pc:chgData name="Zuzana Kročáková" userId="S::7477@muni.cz::bc58d140-0d06-4f9d-8636-32a7e1e9e216" providerId="AD" clId="Web-{761928AB-07A1-4B4D-8B7F-62ECC9700527}" dt="2020-12-01T08:24:19.117" v="38" actId="20577"/>
      <pc:docMkLst>
        <pc:docMk/>
      </pc:docMkLst>
      <pc:sldChg chg="modSp">
        <pc:chgData name="Zuzana Kročáková" userId="S::7477@muni.cz::bc58d140-0d06-4f9d-8636-32a7e1e9e216" providerId="AD" clId="Web-{761928AB-07A1-4B4D-8B7F-62ECC9700527}" dt="2020-12-01T08:24:19.117" v="38" actId="20577"/>
        <pc:sldMkLst>
          <pc:docMk/>
          <pc:sldMk cId="2001114065" sldId="269"/>
        </pc:sldMkLst>
        <pc:spChg chg="mod">
          <ac:chgData name="Zuzana Kročáková" userId="S::7477@muni.cz::bc58d140-0d06-4f9d-8636-32a7e1e9e216" providerId="AD" clId="Web-{761928AB-07A1-4B4D-8B7F-62ECC9700527}" dt="2020-12-01T08:24:19.117" v="38" actId="20577"/>
          <ac:spMkLst>
            <pc:docMk/>
            <pc:sldMk cId="2001114065" sldId="269"/>
            <ac:spMk id="84" creationId="{00000000-0000-0000-0000-000000000000}"/>
          </ac:spMkLst>
        </pc:spChg>
      </pc:sldChg>
    </pc:docChg>
  </pc:docChgLst>
  <pc:docChgLst>
    <pc:chgData name="Lucie Žáčková" userId="S::495326@muni.cz::27811232-f10d-4601-a791-480ad20589c0" providerId="AD" clId="Web-{24C950DD-EF09-42EA-AD87-8126899B2432}"/>
    <pc:docChg chg="modSld">
      <pc:chgData name="Lucie Žáčková" userId="S::495326@muni.cz::27811232-f10d-4601-a791-480ad20589c0" providerId="AD" clId="Web-{24C950DD-EF09-42EA-AD87-8126899B2432}" dt="2020-12-01T10:19:12.747" v="164" actId="20577"/>
      <pc:docMkLst>
        <pc:docMk/>
      </pc:docMkLst>
      <pc:sldChg chg="modSp">
        <pc:chgData name="Lucie Žáčková" userId="S::495326@muni.cz::27811232-f10d-4601-a791-480ad20589c0" providerId="AD" clId="Web-{24C950DD-EF09-42EA-AD87-8126899B2432}" dt="2020-12-01T10:19:12.747" v="164" actId="20577"/>
        <pc:sldMkLst>
          <pc:docMk/>
          <pc:sldMk cId="1024271137" sldId="273"/>
        </pc:sldMkLst>
        <pc:spChg chg="mod">
          <ac:chgData name="Lucie Žáčková" userId="S::495326@muni.cz::27811232-f10d-4601-a791-480ad20589c0" providerId="AD" clId="Web-{24C950DD-EF09-42EA-AD87-8126899B2432}" dt="2020-12-01T10:19:12.747" v="164" actId="20577"/>
          <ac:spMkLst>
            <pc:docMk/>
            <pc:sldMk cId="1024271137" sldId="273"/>
            <ac:spMk id="5" creationId="{00000000-0000-0000-0000-000000000000}"/>
          </ac:spMkLst>
        </pc:spChg>
        <pc:spChg chg="mod">
          <ac:chgData name="Lucie Žáčková" userId="S::495326@muni.cz::27811232-f10d-4601-a791-480ad20589c0" providerId="AD" clId="Web-{24C950DD-EF09-42EA-AD87-8126899B2432}" dt="2020-12-01T10:18:14.715" v="132" actId="20577"/>
          <ac:spMkLst>
            <pc:docMk/>
            <pc:sldMk cId="1024271137" sldId="273"/>
            <ac:spMk id="6" creationId="{00000000-0000-0000-0000-000000000000}"/>
          </ac:spMkLst>
        </pc:spChg>
      </pc:sldChg>
    </pc:docChg>
  </pc:docChgLst>
  <pc:docChgLst>
    <pc:chgData name="Tereza Klapalová" userId="S::495096@muni.cz::48af6e4e-8126-416f-b494-4e9d2cf6f4d8" providerId="AD" clId="Web-{FFC17F6F-2A1E-475F-9FC2-CF496CC0D076}"/>
    <pc:docChg chg="modSld">
      <pc:chgData name="Tereza Klapalová" userId="S::495096@muni.cz::48af6e4e-8126-416f-b494-4e9d2cf6f4d8" providerId="AD" clId="Web-{FFC17F6F-2A1E-475F-9FC2-CF496CC0D076}" dt="2020-12-01T10:24:05.267" v="340" actId="20577"/>
      <pc:docMkLst>
        <pc:docMk/>
      </pc:docMkLst>
      <pc:sldChg chg="modSp">
        <pc:chgData name="Tereza Klapalová" userId="S::495096@muni.cz::48af6e4e-8126-416f-b494-4e9d2cf6f4d8" providerId="AD" clId="Web-{FFC17F6F-2A1E-475F-9FC2-CF496CC0D076}" dt="2020-12-01T10:24:05.267" v="340" actId="20577"/>
        <pc:sldMkLst>
          <pc:docMk/>
          <pc:sldMk cId="3516227756" sldId="276"/>
        </pc:sldMkLst>
        <pc:spChg chg="mod">
          <ac:chgData name="Tereza Klapalová" userId="S::495096@muni.cz::48af6e4e-8126-416f-b494-4e9d2cf6f4d8" providerId="AD" clId="Web-{FFC17F6F-2A1E-475F-9FC2-CF496CC0D076}" dt="2020-12-01T09:44:12.919" v="177" actId="20577"/>
          <ac:spMkLst>
            <pc:docMk/>
            <pc:sldMk cId="3516227756" sldId="276"/>
            <ac:spMk id="5" creationId="{00000000-0000-0000-0000-000000000000}"/>
          </ac:spMkLst>
        </pc:spChg>
        <pc:spChg chg="mod">
          <ac:chgData name="Tereza Klapalová" userId="S::495096@muni.cz::48af6e4e-8126-416f-b494-4e9d2cf6f4d8" providerId="AD" clId="Web-{FFC17F6F-2A1E-475F-9FC2-CF496CC0D076}" dt="2020-12-01T10:24:05.267" v="340" actId="20577"/>
          <ac:spMkLst>
            <pc:docMk/>
            <pc:sldMk cId="3516227756" sldId="276"/>
            <ac:spMk id="6" creationId="{00000000-0000-0000-0000-000000000000}"/>
          </ac:spMkLst>
        </pc:spChg>
      </pc:sldChg>
    </pc:docChg>
  </pc:docChgLst>
  <pc:docChgLst>
    <pc:chgData name="Zuzana Kročáková" userId="S::7477@muni.cz::bc58d140-0d06-4f9d-8636-32a7e1e9e216" providerId="AD" clId="Web-{E2750414-8921-48C1-BB75-1D2F71998E4D}"/>
    <pc:docChg chg="addSld delSld">
      <pc:chgData name="Zuzana Kročáková" userId="S::7477@muni.cz::bc58d140-0d06-4f9d-8636-32a7e1e9e216" providerId="AD" clId="Web-{E2750414-8921-48C1-BB75-1D2F71998E4D}" dt="2020-12-07T09:30:57.007" v="1"/>
      <pc:docMkLst>
        <pc:docMk/>
      </pc:docMkLst>
      <pc:sldChg chg="del">
        <pc:chgData name="Zuzana Kročáková" userId="S::7477@muni.cz::bc58d140-0d06-4f9d-8636-32a7e1e9e216" providerId="AD" clId="Web-{E2750414-8921-48C1-BB75-1D2F71998E4D}" dt="2020-12-07T09:30:39.569" v="0"/>
        <pc:sldMkLst>
          <pc:docMk/>
          <pc:sldMk cId="1358221474" sldId="277"/>
        </pc:sldMkLst>
      </pc:sldChg>
      <pc:sldChg chg="add">
        <pc:chgData name="Zuzana Kročáková" userId="S::7477@muni.cz::bc58d140-0d06-4f9d-8636-32a7e1e9e216" providerId="AD" clId="Web-{E2750414-8921-48C1-BB75-1D2F71998E4D}" dt="2020-12-07T09:30:57.007" v="1"/>
        <pc:sldMkLst>
          <pc:docMk/>
          <pc:sldMk cId="4279539249" sldId="279"/>
        </pc:sldMkLst>
      </pc:sldChg>
    </pc:docChg>
  </pc:docChgLst>
  <pc:docChgLst>
    <pc:chgData name="Zuzana Kročáková" userId="S::7477@muni.cz::bc58d140-0d06-4f9d-8636-32a7e1e9e216" providerId="AD" clId="Web-{B345FB8F-23CB-4B8C-8892-EEEFC353749F}"/>
    <pc:docChg chg="addSld modSld sldOrd">
      <pc:chgData name="Zuzana Kročáková" userId="S::7477@muni.cz::bc58d140-0d06-4f9d-8636-32a7e1e9e216" providerId="AD" clId="Web-{B345FB8F-23CB-4B8C-8892-EEEFC353749F}" dt="2020-12-01T09:19:05.916" v="44" actId="20577"/>
      <pc:docMkLst>
        <pc:docMk/>
      </pc:docMkLst>
      <pc:sldChg chg="modSp new ord">
        <pc:chgData name="Zuzana Kročáková" userId="S::7477@muni.cz::bc58d140-0d06-4f9d-8636-32a7e1e9e216" providerId="AD" clId="Web-{B345FB8F-23CB-4B8C-8892-EEEFC353749F}" dt="2020-12-01T09:19:05.916" v="44" actId="20577"/>
        <pc:sldMkLst>
          <pc:docMk/>
          <pc:sldMk cId="1358221474" sldId="277"/>
        </pc:sldMkLst>
        <pc:spChg chg="mod">
          <ac:chgData name="Zuzana Kročáková" userId="S::7477@muni.cz::bc58d140-0d06-4f9d-8636-32a7e1e9e216" providerId="AD" clId="Web-{B345FB8F-23CB-4B8C-8892-EEEFC353749F}" dt="2020-12-01T09:19:05.916" v="44" actId="20577"/>
          <ac:spMkLst>
            <pc:docMk/>
            <pc:sldMk cId="1358221474" sldId="277"/>
            <ac:spMk id="2" creationId="{BE697620-DB58-4E80-ABDA-44F56C6EF7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06ee79bec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06ee79bec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0269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06ee79bec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06ee79bec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ca6f52437ca06dd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ca6f52437ca06dd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06ee79bec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06ee79bec_0_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06ee79bec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06ee79bec_0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06ee79bec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06ee79bec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3217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06ee79bec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06ee79bec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06ee79bec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06ee79bec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06ee79bec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06ee79bec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06ee79bec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06ee79bec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7120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06ee79bec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06ee79bec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2075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06ee79bec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06ee79bec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9300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06ee79bec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06ee79bec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sWWGf8VsO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cs.wikipedia.org/wiki/F%C3%A1ze_v%C3%BDvoje_skupiny" TargetMode="External"/><Relationship Id="rId4" Type="http://schemas.openxmlformats.org/officeDocument/2006/relationships/hyperlink" Target="https://youtu.be/2QbXc6E08H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rchis.brontosaurus.cz/akce/ohb0506/dynamika_socialni_skupiny_tisk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is.muni.cz/auth/el/ped/jaro2020/SZ6009/um/Faze_vyvoje_Dubec.pdf" TargetMode="External"/><Relationship Id="rId3" Type="http://schemas.openxmlformats.org/officeDocument/2006/relationships/hyperlink" Target="https://cs.wikipedia.org/wiki/F%C3%A1ze_v%C3%BDvoje_skupiny" TargetMode="External"/><Relationship Id="rId7" Type="http://schemas.openxmlformats.org/officeDocument/2006/relationships/hyperlink" Target="https://youtu.be/2QbXc6E08H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youtu.be/ysWWGf8VsOg" TargetMode="External"/><Relationship Id="rId5" Type="http://schemas.openxmlformats.org/officeDocument/2006/relationships/hyperlink" Target="http://www.odyssea.cz/localImages/jak_zlepsit_vztahy_v_nasi_tride_2_stupen_zs.pdf" TargetMode="External"/><Relationship Id="rId4" Type="http://schemas.openxmlformats.org/officeDocument/2006/relationships/hyperlink" Target="http://orchis.brontosaurus.cz/akce/ohb0506/dynamika_socialni_skupiny_tisk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dyssea.cz/localImages/jak_zlepsit_vztahy_v_nasi_tride_2_stupen_zs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amboard.google.com/d/1BfsAPN2iYwO0J5QhAmBGi5TxhdurxqzGqwLDgMmmm4w/edit?usp=sharing" TargetMode="External"/><Relationship Id="rId7" Type="http://schemas.openxmlformats.org/officeDocument/2006/relationships/hyperlink" Target="https://jamboard.google.com/d/1EqjBKXX78Mv9eU_5Rt7L2_sEi8iGDPH7fFgjzoAMevw/edit?usp=shar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jamboard.google.com/d/1_SKYf6Me1cZ0yenOzxHZzgRcZgD7i7nZZVTzk6-ZU6U/edit?usp=sharing" TargetMode="External"/><Relationship Id="rId5" Type="http://schemas.openxmlformats.org/officeDocument/2006/relationships/hyperlink" Target="https://jamboard.google.com/d/1HKxFqy83v6BkXjuk-8GwaVFhCE55Z9JaKTx6Dbo7H64/edit?usp=sharing" TargetMode="External"/><Relationship Id="rId4" Type="http://schemas.openxmlformats.org/officeDocument/2006/relationships/hyperlink" Target="https://jamboard.google.com/d/1eON5bjOiFX1haVCpptRAEm-ODWI0kXnIsADi348ok8o/edit?usp=sharin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sWWGf8VsO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cs.wikipedia.org/wiki/F%C3%A1ze_v%C3%BDvoje_skupiny" TargetMode="External"/><Relationship Id="rId4" Type="http://schemas.openxmlformats.org/officeDocument/2006/relationships/hyperlink" Target="https://youtu.be/2QbXc6E08H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Skupinová dynamika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centrum aktivit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Úkol č. 6a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Aby se skupina dostala do stádia </a:t>
            </a:r>
            <a:r>
              <a:rPr lang="cs" i="1"/>
              <a:t>performingu</a:t>
            </a:r>
            <a:r>
              <a:rPr lang="cs"/>
              <a:t>, tedy stadia, v němž kolektiv </a:t>
            </a:r>
            <a:r>
              <a:rPr lang="cs">
                <a:solidFill>
                  <a:schemeClr val="accent4">
                    <a:lumMod val="75000"/>
                  </a:schemeClr>
                </a:solidFill>
              </a:rPr>
              <a:t>funguje ke spokojenosti všech,</a:t>
            </a:r>
            <a:r>
              <a:rPr lang="cs"/>
              <a:t> musí projít všemi předchozími stádii.</a:t>
            </a:r>
            <a:br>
              <a:rPr lang="cs"/>
            </a:br>
            <a:r>
              <a:rPr lang="cs"/>
              <a:t>Seznamte se nyní s jednotlivými stádii vývoje skupiny, tak jak jsou zachyceny v</a:t>
            </a:r>
            <a:r>
              <a:rPr lang="cs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cs" b="1"/>
              <a:t>Tuckmanově modelu</a:t>
            </a:r>
            <a:r>
              <a:rPr lang="cs"/>
              <a:t>:</a:t>
            </a:r>
            <a:br>
              <a:rPr lang="cs"/>
            </a:br>
            <a:r>
              <a:rPr lang="cs-CZ"/>
              <a:t>Jak to prakticky vypadá, můžete najít např. v tomto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videu</a:t>
            </a:r>
            <a:r>
              <a:rPr lang="cs-CZ"/>
              <a:t> </a:t>
            </a:r>
            <a:r>
              <a:rPr lang="cs-CZ" sz="1400"/>
              <a:t>(5 min, doporučuji zejména fanouškům </a:t>
            </a:r>
            <a:r>
              <a:rPr lang="cs-CZ" sz="1400" err="1"/>
              <a:t>LOTRa</a:t>
            </a:r>
            <a:r>
              <a:rPr lang="cs-CZ" sz="1400"/>
              <a:t>) </a:t>
            </a:r>
            <a:r>
              <a:rPr lang="cs-CZ"/>
              <a:t>či názorně v </a:t>
            </a:r>
            <a:r>
              <a:rPr lang="cs-CZ" u="sng">
                <a:solidFill>
                  <a:schemeClr val="hlink"/>
                </a:solidFill>
                <a:hlinkClick r:id="rId4"/>
              </a:rPr>
              <a:t>tomto</a:t>
            </a:r>
            <a:r>
              <a:rPr lang="cs-CZ"/>
              <a:t> (6.50 min). </a:t>
            </a:r>
            <a:r>
              <a:rPr lang="cs-CZ" i="1"/>
              <a:t>Jedno si vyberte a podívejte se na něj.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-CZ">
                <a:solidFill>
                  <a:schemeClr val="tx2">
                    <a:lumMod val="75000"/>
                  </a:schemeClr>
                </a:solidFill>
              </a:rPr>
              <a:t>Na závěr srovnejte tento model se svými úvahami na základě zážitků z kreslení. 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>
              <a:spcBef>
                <a:spcPts val="1600"/>
              </a:spcBef>
              <a:buNone/>
            </a:pPr>
            <a:r>
              <a:rPr lang="cs" sz="1400"/>
              <a:t>Český text o různých modelech fází vývoje skupiny pro základní orientaci najdete na </a:t>
            </a:r>
            <a:r>
              <a:rPr lang="cs" sz="1400" u="sng">
                <a:solidFill>
                  <a:schemeClr val="hlink"/>
                </a:solidFill>
                <a:hlinkClick r:id="rId5"/>
              </a:rPr>
              <a:t>Wikipedii</a:t>
            </a:r>
            <a:r>
              <a:rPr lang="cs" sz="1400"/>
              <a:t>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3817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"/>
              <a:t>Úkol č. 6b</a:t>
            </a:r>
            <a:r>
              <a:rPr lang="cs-CZ"/>
              <a:t>					</a:t>
            </a:r>
            <a:r>
              <a:rPr lang="cs">
                <a:solidFill>
                  <a:schemeClr val="tx2">
                    <a:lumMod val="75000"/>
                  </a:schemeClr>
                </a:solidFill>
              </a:rPr>
              <a:t>15 min na a) i b)</a:t>
            </a:r>
            <a:r>
              <a:rPr lang="cs-CZ"/>
              <a:t>					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988741"/>
            <a:ext cx="8520600" cy="35800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Přečtěte si podrobnosti o jednotlivých fázích Tuckmanova modelu </a:t>
            </a:r>
            <a:r>
              <a:rPr lang="cs" u="sng">
                <a:solidFill>
                  <a:schemeClr val="hlink"/>
                </a:solidFill>
                <a:hlinkClick r:id="rId3"/>
              </a:rPr>
              <a:t>zde</a:t>
            </a:r>
            <a:r>
              <a:rPr lang="cs"/>
              <a:t>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Najděte v něm odpovědi na následující otázky: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Jak se vyvíjejí </a:t>
            </a:r>
            <a:r>
              <a:rPr lang="cs" b="1"/>
              <a:t>vztahy</a:t>
            </a:r>
            <a:r>
              <a:rPr lang="cs"/>
              <a:t> ve skupině?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Co jsou </a:t>
            </a:r>
            <a:r>
              <a:rPr lang="cs" b="1"/>
              <a:t>cíle</a:t>
            </a:r>
            <a:r>
              <a:rPr lang="cs"/>
              <a:t> jednotlivých fází? Co se musí stát/odehrát, aby se skupina mohla posunout do další fáze?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 b="1"/>
              <a:t>Jak dlouho </a:t>
            </a:r>
            <a:r>
              <a:rPr lang="cs"/>
              <a:t>jednotlivé fáze trvají?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/>
              <a:t>Co se stane, pokud skupina prodělá nějakou větší </a:t>
            </a:r>
            <a:r>
              <a:rPr lang="cs" b="1"/>
              <a:t>změnu</a:t>
            </a:r>
            <a:r>
              <a:rPr lang="cs"/>
              <a:t> (odejde část členů, změní se vnější autorita, přijde někdo nový…)?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c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"/>
              <a:t>Úkol č. 7 Rekapitulace			</a:t>
            </a:r>
            <a:r>
              <a:rPr lang="cs">
                <a:solidFill>
                  <a:schemeClr val="tx2">
                    <a:lumMod val="75000"/>
                  </a:schemeClr>
                </a:solidFill>
              </a:rPr>
              <a:t> 10 min</a:t>
            </a:r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240604" y="17463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-CZ"/>
              <a:t>Společně formulujte zákonitosti vývoje skupiny. Měli byste přijít alespoň na tři. Zapište je na sdílený </a:t>
            </a:r>
            <a:r>
              <a:rPr lang="cs-CZ" err="1"/>
              <a:t>slide</a:t>
            </a:r>
            <a:r>
              <a:rPr lang="cs-CZ"/>
              <a:t>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-CZ"/>
              <a:t>Řekněte ostatním, co užitečného z dnešní lekce vám pomůže lépe pracovat se skupinou?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lang="cs-CZ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434B2-2DAD-4F30-864B-6531194F0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Zákonitosti vývoje skupiny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3D6D8A-B6C5-4744-BF42-96048683AB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...na co jste mohli přijít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FB33F-3E8F-42A5-8C62-65BD2B6E2A1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749001" y="458861"/>
            <a:ext cx="4047910" cy="4225778"/>
          </a:xfrm>
        </p:spPr>
        <p:txBody>
          <a:bodyPr/>
          <a:lstStyle/>
          <a:p>
            <a:pPr>
              <a:buFont typeface="Courier New"/>
              <a:buChar char="o"/>
            </a:pPr>
            <a:r>
              <a:rPr lang="cs-CZ" sz="1400" dirty="0"/>
              <a:t>Fáze vývoje jdou v daném pořadí a nelze je přeskakovat.</a:t>
            </a:r>
          </a:p>
          <a:p>
            <a:pPr>
              <a:lnSpc>
                <a:spcPct val="114999"/>
              </a:lnSpc>
              <a:buFont typeface="Courier New"/>
              <a:buChar char="o"/>
            </a:pPr>
            <a:r>
              <a:rPr lang="cs-CZ" sz="1400" dirty="0"/>
              <a:t>Při podstatnějších změnách se skupina může "vrátit" ve vývoji o fázi až dvě.</a:t>
            </a:r>
          </a:p>
          <a:p>
            <a:pPr>
              <a:lnSpc>
                <a:spcPct val="114999"/>
              </a:lnSpc>
              <a:buFont typeface="Courier New"/>
              <a:buChar char="o"/>
            </a:pPr>
            <a:r>
              <a:rPr lang="cs-CZ" sz="1400" dirty="0"/>
              <a:t>Čas trvání jednotlivých fází je velmi proměnlivý (od dnů až po roky).</a:t>
            </a:r>
          </a:p>
          <a:p>
            <a:pPr>
              <a:lnSpc>
                <a:spcPct val="114999"/>
              </a:lnSpc>
              <a:buFont typeface="Courier New"/>
              <a:buChar char="o"/>
            </a:pPr>
            <a:r>
              <a:rPr lang="cs-CZ" sz="1400" dirty="0"/>
              <a:t>Rychlost vývoje skupiny závisí mj. na množství a typu společných aktivit.</a:t>
            </a:r>
          </a:p>
          <a:p>
            <a:pPr>
              <a:lnSpc>
                <a:spcPct val="114999"/>
              </a:lnSpc>
              <a:buFont typeface="Courier New"/>
              <a:buChar char="o"/>
            </a:pPr>
            <a:r>
              <a:rPr lang="cs-CZ" sz="1400" dirty="0"/>
              <a:t>Vnější autorita může pozitivně i negativně ovlivňovat vývoj skupiny.</a:t>
            </a:r>
          </a:p>
          <a:p>
            <a:pPr>
              <a:lnSpc>
                <a:spcPct val="114999"/>
              </a:lnSpc>
              <a:buFont typeface="Courier New"/>
              <a:buChar char="o"/>
            </a:pPr>
            <a:r>
              <a:rPr lang="cs-CZ" sz="1400" dirty="0"/>
              <a:t>Přechod z fáze do další je možný, když je předchozí fáze završena, je naplněn její cíl.</a:t>
            </a:r>
          </a:p>
          <a:p>
            <a:pPr>
              <a:lnSpc>
                <a:spcPct val="114999"/>
              </a:lnSpc>
              <a:buFont typeface="Courier New"/>
              <a:buChar char="o"/>
            </a:pPr>
            <a:r>
              <a:rPr lang="cs-CZ" sz="1400" dirty="0"/>
              <a:t>Každá fáze je dána charakterem vztahů, hierarchií, vývojem norem, vztahem skupiny k úkolu, kvalitou spolupráce, vztahem k vnější autoritě, mírou identifikace jedince s skupinou. </a:t>
            </a:r>
          </a:p>
          <a:p>
            <a:pPr>
              <a:lnSpc>
                <a:spcPct val="114999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539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Seznam odkazů použitých v centru</a:t>
            </a:r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Wikipedie, heslo </a:t>
            </a:r>
            <a:r>
              <a:rPr lang="cs" u="sng">
                <a:solidFill>
                  <a:schemeClr val="hlink"/>
                </a:solidFill>
                <a:hlinkClick r:id="rId3"/>
              </a:rPr>
              <a:t>Fáze vývoje skupiny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u="sng">
                <a:solidFill>
                  <a:schemeClr val="hlink"/>
                </a:solidFill>
                <a:hlinkClick r:id="rId4"/>
              </a:rPr>
              <a:t>Dynamika sociální skupiny</a:t>
            </a:r>
            <a:r>
              <a:rPr lang="cs"/>
              <a:t>, metodický materiál zážitkové pedagogiky.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u="sng">
                <a:solidFill>
                  <a:schemeClr val="hlink"/>
                </a:solidFill>
                <a:hlinkClick r:id="rId5"/>
              </a:rPr>
              <a:t>Jak zlepšit vztahy v naší třídě</a:t>
            </a:r>
            <a:r>
              <a:rPr lang="cs"/>
              <a:t> - metodický materiál pro učitele s popisem aktivit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Videa na Youtube ukazujících Tuckmanův model např. </a:t>
            </a:r>
            <a:r>
              <a:rPr lang="cs" u="sng">
                <a:solidFill>
                  <a:schemeClr val="hlink"/>
                </a:solidFill>
                <a:hlinkClick r:id="rId6"/>
              </a:rPr>
              <a:t>na filmech LOTR</a:t>
            </a:r>
            <a:r>
              <a:rPr lang="cs"/>
              <a:t>, </a:t>
            </a:r>
            <a:r>
              <a:rPr lang="cs" u="sng">
                <a:solidFill>
                  <a:schemeClr val="hlink"/>
                </a:solidFill>
                <a:hlinkClick r:id="rId7"/>
              </a:rPr>
              <a:t>kresbou</a:t>
            </a:r>
            <a:r>
              <a:rPr lang="cs"/>
              <a:t> a najdete tam i spoustu dalších.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hlinkClick r:id="rId8"/>
              </a:rPr>
              <a:t>Materiál</a:t>
            </a:r>
            <a:r>
              <a:rPr lang="cs"/>
              <a:t> o vývoji skupiny.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"/>
              <a:t>Úkol č. 8 BONUS PRO RYCHLÍKY a praktiky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058225"/>
            <a:ext cx="8520600" cy="3510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Na základě poznatků, které jste v tomto centru získali, a s využitím vlastních zkušeností navrhněte aktivitu </a:t>
            </a:r>
            <a:r>
              <a:rPr lang="cs" b="1"/>
              <a:t>pro některou z fází </a:t>
            </a:r>
            <a:r>
              <a:rPr lang="cs"/>
              <a:t>vývoje skupiny. Cílem aktivity je vždy pomoci skupině posunout se ve skupinové dynamice tak, aby dosáhla další fáze (v případě performingu, aby upevnila své kvality).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U aktivity uveďte zdůvodnění, proč je vhodná právě do této fáze. Jak konkrétně pomáhá rozvoji skupiny?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tx2">
                    <a:lumMod val="75000"/>
                  </a:schemeClr>
                </a:solidFill>
              </a:rPr>
              <a:t>Stručný popis alespoň jedné aktivity spolu s tím, ke které fázi se hodí, vložte na slide své skupiny. </a:t>
            </a:r>
            <a:endParaRPr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 sz="1400"/>
              <a:t>Inspirovat se můžete třeba </a:t>
            </a:r>
            <a:r>
              <a:rPr lang="cs" sz="1400" u="sng">
                <a:solidFill>
                  <a:schemeClr val="hlink"/>
                </a:solidFill>
                <a:hlinkClick r:id="rId3"/>
              </a:rPr>
              <a:t>tady</a:t>
            </a:r>
            <a:r>
              <a:rPr lang="cs" sz="1400"/>
              <a:t>. Také si můžete najít materiály (bakalářky, diplomky, metodické materiály různých organizací) popisující adaptační kurzy, jsou to zásobárny aktivit cílených na klima třídy.</a:t>
            </a:r>
            <a:br>
              <a:rPr lang="cs"/>
            </a:br>
            <a:endParaRPr lang="cs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Mirek </a:t>
            </a:r>
            <a:r>
              <a:rPr lang="cs-CZ" err="1"/>
              <a:t>Dušín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cs-CZ"/>
              <a:t>Hypotéza</a:t>
            </a:r>
          </a:p>
          <a:p>
            <a:pPr>
              <a:lnSpc>
                <a:spcPct val="114999"/>
              </a:lnSpc>
            </a:pPr>
            <a:r>
              <a:rPr lang="cs-CZ"/>
              <a:t>Heterogenní x homogenní skupiny</a:t>
            </a:r>
          </a:p>
          <a:p>
            <a:pPr>
              <a:lnSpc>
                <a:spcPct val="114999"/>
              </a:lnSpc>
            </a:pPr>
            <a:r>
              <a:rPr lang="cs-CZ"/>
              <a:t>Obor vzdělání (gympl, pedagogická, strojírenská...)</a:t>
            </a:r>
          </a:p>
          <a:p>
            <a:pPr>
              <a:lnSpc>
                <a:spcPct val="114999"/>
              </a:lnSpc>
            </a:pPr>
            <a:r>
              <a:rPr lang="cs-CZ"/>
              <a:t>Typy učitelů</a:t>
            </a:r>
          </a:p>
          <a:p>
            <a:pPr>
              <a:lnSpc>
                <a:spcPct val="114999"/>
              </a:lnSpc>
            </a:pPr>
            <a:r>
              <a:rPr lang="cs-CZ"/>
              <a:t>Moje role ve třídě</a:t>
            </a:r>
          </a:p>
          <a:p>
            <a:pPr>
              <a:lnSpc>
                <a:spcPct val="114999"/>
              </a:lnSpc>
            </a:pPr>
            <a:r>
              <a:rPr lang="cs-CZ"/>
              <a:t>Klima třída</a:t>
            </a:r>
          </a:p>
          <a:p>
            <a:pPr>
              <a:lnSpc>
                <a:spcPct val="114999"/>
              </a:lnSpc>
            </a:pPr>
            <a:r>
              <a:rPr lang="cs-CZ"/>
              <a:t>"Staré" kontakty</a:t>
            </a:r>
          </a:p>
          <a:p>
            <a:pPr>
              <a:lnSpc>
                <a:spcPct val="114999"/>
              </a:lnSpc>
            </a:pPr>
            <a:r>
              <a:rPr lang="cs-CZ"/>
              <a:t>Osobní ambice /cíle</a:t>
            </a:r>
          </a:p>
          <a:p>
            <a:pPr>
              <a:lnSpc>
                <a:spcPct val="114999"/>
              </a:lnSpc>
            </a:pP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cs-CZ"/>
              <a:t>zákonitosti vývoje skupiny</a:t>
            </a:r>
          </a:p>
          <a:p>
            <a:pPr marL="139700" indent="0">
              <a:lnSpc>
                <a:spcPct val="114999"/>
              </a:lnSpc>
              <a:buNone/>
            </a:pPr>
            <a:endParaRPr lang="cs-CZ"/>
          </a:p>
          <a:p>
            <a:pPr marL="482600" indent="-342900">
              <a:lnSpc>
                <a:spcPct val="114999"/>
              </a:lnSpc>
              <a:buAutoNum type="arabicPeriod"/>
            </a:pPr>
            <a:r>
              <a:rPr lang="cs-CZ" b="1"/>
              <a:t>Vývojové fáze</a:t>
            </a:r>
          </a:p>
          <a:p>
            <a:pPr marL="482600" indent="-342900">
              <a:lnSpc>
                <a:spcPct val="114999"/>
              </a:lnSpc>
              <a:buAutoNum type="arabicPeriod"/>
            </a:pPr>
            <a:r>
              <a:rPr lang="cs-CZ" b="1"/>
              <a:t>Fungující skupina</a:t>
            </a:r>
          </a:p>
          <a:p>
            <a:pPr marL="482600" indent="-342900">
              <a:lnSpc>
                <a:spcPct val="114999"/>
              </a:lnSpc>
              <a:buAutoNum type="arabicPeriod"/>
            </a:pPr>
            <a:r>
              <a:rPr lang="cs-CZ" b="1"/>
              <a:t>Vývojové fáze nejsou časově omezené</a:t>
            </a:r>
          </a:p>
          <a:p>
            <a:pPr marL="482600" indent="-342900">
              <a:lnSpc>
                <a:spcPct val="114999"/>
              </a:lnSpc>
              <a:buAutoNum type="arabicPeriod"/>
            </a:pPr>
            <a:endParaRPr lang="cs-CZ"/>
          </a:p>
          <a:p>
            <a:pPr marL="482600" indent="-342900">
              <a:lnSpc>
                <a:spcPct val="114999"/>
              </a:lnSpc>
              <a:buAutoNum type="arabicPeriod"/>
            </a:pPr>
            <a:endParaRPr lang="cs-CZ"/>
          </a:p>
          <a:p>
            <a:pPr marL="482600" indent="-342900">
              <a:lnSpc>
                <a:spcPct val="114999"/>
              </a:lnSpc>
              <a:buAutoNum type="arabicPeriod"/>
            </a:pPr>
            <a:endParaRPr lang="cs-CZ"/>
          </a:p>
          <a:p>
            <a:pPr marL="139700" indent="0">
              <a:lnSpc>
                <a:spcPct val="114999"/>
              </a:lnSpc>
              <a:buNone/>
            </a:pPr>
            <a:r>
              <a:rPr lang="cs-CZ" sz="1000" err="1"/>
              <a:t>Forming</a:t>
            </a:r>
            <a:r>
              <a:rPr lang="cs-CZ" sz="1000"/>
              <a:t>: seznamování skupiny, vytváření příjemného prostředí, </a:t>
            </a:r>
            <a:r>
              <a:rPr lang="cs-CZ" sz="1000" err="1"/>
              <a:t>icebreakers</a:t>
            </a:r>
            <a:r>
              <a:rPr lang="cs-CZ" sz="1000"/>
              <a:t> </a:t>
            </a:r>
            <a:endParaRPr lang="en-US" sz="1000"/>
          </a:p>
          <a:p>
            <a:pPr marL="139700" indent="0">
              <a:lnSpc>
                <a:spcPct val="114999"/>
              </a:lnSpc>
              <a:buNone/>
            </a:pPr>
            <a:r>
              <a:rPr lang="cs-CZ" sz="1000" err="1"/>
              <a:t>Strorming</a:t>
            </a:r>
            <a:r>
              <a:rPr lang="cs-CZ" sz="1000"/>
              <a:t>:  konflikt,  krize, nespolupráce</a:t>
            </a:r>
            <a:endParaRPr lang="en-US" sz="1000"/>
          </a:p>
          <a:p>
            <a:pPr marL="139700" indent="0">
              <a:lnSpc>
                <a:spcPct val="114999"/>
              </a:lnSpc>
              <a:buNone/>
            </a:pPr>
            <a:r>
              <a:rPr lang="cs-CZ" sz="1000" err="1"/>
              <a:t>Norming</a:t>
            </a:r>
            <a:r>
              <a:rPr lang="cs-CZ" sz="1000"/>
              <a:t>: vyvíjí se spolupráce a soudržnost, začátek fungujících vztahů, vznikají skupinové normy</a:t>
            </a:r>
            <a:endParaRPr lang="en-US" sz="1000"/>
          </a:p>
          <a:p>
            <a:pPr marL="139700" indent="0">
              <a:lnSpc>
                <a:spcPct val="114999"/>
              </a:lnSpc>
              <a:buNone/>
            </a:pPr>
            <a:r>
              <a:rPr lang="cs-CZ" sz="1000" err="1"/>
              <a:t>Performing</a:t>
            </a:r>
            <a:r>
              <a:rPr lang="cs-CZ" sz="1000"/>
              <a:t>: schopnost řešit problémy</a:t>
            </a:r>
          </a:p>
          <a:p>
            <a:pPr marL="482600" indent="-342900">
              <a:lnSpc>
                <a:spcPct val="114999"/>
              </a:lnSpc>
              <a:buAutoNum type="arabicPeriod"/>
            </a:pPr>
            <a:endParaRPr lang="cs-CZ"/>
          </a:p>
          <a:p>
            <a:pPr>
              <a:lnSpc>
                <a:spcPct val="114999"/>
              </a:lnSpc>
            </a:pPr>
            <a:endParaRPr lang="cs-CZ"/>
          </a:p>
          <a:p>
            <a:pPr>
              <a:lnSpc>
                <a:spcPct val="114999"/>
              </a:lnSpc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308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Jarka Metelka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cs-CZ"/>
              <a:t>Hypotéza</a:t>
            </a:r>
          </a:p>
          <a:p>
            <a:pPr marL="139700" indent="0">
              <a:lnSpc>
                <a:spcPct val="114999"/>
              </a:lnSpc>
              <a:buNone/>
            </a:pPr>
            <a:r>
              <a:rPr lang="cs-CZ"/>
              <a:t>- složení třídy</a:t>
            </a:r>
          </a:p>
          <a:p>
            <a:pPr marL="139700" indent="0">
              <a:lnSpc>
                <a:spcPct val="114999"/>
              </a:lnSpc>
              <a:buNone/>
            </a:pPr>
            <a:r>
              <a:rPr lang="cs-CZ"/>
              <a:t>- role ve třídě</a:t>
            </a:r>
          </a:p>
          <a:p>
            <a:pPr marL="139700" indent="0">
              <a:lnSpc>
                <a:spcPct val="114999"/>
              </a:lnSpc>
              <a:buNone/>
            </a:pPr>
            <a:r>
              <a:rPr lang="cs-CZ"/>
              <a:t>- čas, jak dlouho spolu skupina pracuje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cs-CZ"/>
              <a:t>zákonitosti vývoje skupiny</a:t>
            </a:r>
          </a:p>
          <a:p>
            <a:pPr marL="139700" indent="0">
              <a:lnSpc>
                <a:spcPct val="114999"/>
              </a:lnSpc>
              <a:buNone/>
            </a:pPr>
            <a:r>
              <a:rPr lang="cs-CZ"/>
              <a:t>- probíhají vývojové fáze skupiny</a:t>
            </a:r>
          </a:p>
          <a:p>
            <a:pPr>
              <a:lnSpc>
                <a:spcPct val="114999"/>
              </a:lnSpc>
            </a:pPr>
            <a:r>
              <a:rPr lang="cs-CZ" sz="1050" err="1"/>
              <a:t>forming</a:t>
            </a:r>
            <a:r>
              <a:rPr lang="cs-CZ" sz="1050"/>
              <a:t>: setkání skupiny</a:t>
            </a:r>
          </a:p>
          <a:p>
            <a:pPr>
              <a:lnSpc>
                <a:spcPct val="114999"/>
              </a:lnSpc>
            </a:pPr>
            <a:r>
              <a:rPr lang="cs-CZ" sz="1050" err="1"/>
              <a:t>storming</a:t>
            </a:r>
            <a:r>
              <a:rPr lang="cs-CZ" sz="1050"/>
              <a:t>: vyjednávání pozic, procesů a struktury</a:t>
            </a:r>
          </a:p>
          <a:p>
            <a:pPr>
              <a:lnSpc>
                <a:spcPct val="114999"/>
              </a:lnSpc>
            </a:pPr>
            <a:r>
              <a:rPr lang="cs-CZ" sz="1050" err="1"/>
              <a:t>norming</a:t>
            </a:r>
            <a:r>
              <a:rPr lang="cs-CZ" sz="1050"/>
              <a:t>: shoda na základních normách skupiny</a:t>
            </a:r>
          </a:p>
          <a:p>
            <a:pPr>
              <a:lnSpc>
                <a:spcPct val="114999"/>
              </a:lnSpc>
            </a:pPr>
            <a:r>
              <a:rPr lang="cs-CZ" sz="1050" err="1"/>
              <a:t>performing</a:t>
            </a:r>
            <a:r>
              <a:rPr lang="cs-CZ" sz="1050"/>
              <a:t>: výkonná skupina</a:t>
            </a:r>
          </a:p>
          <a:p>
            <a:pPr>
              <a:lnSpc>
                <a:spcPct val="114999"/>
              </a:lnSpc>
            </a:pPr>
            <a:r>
              <a:rPr lang="cs-CZ" sz="1050" err="1"/>
              <a:t>adjourning</a:t>
            </a:r>
            <a:r>
              <a:rPr lang="cs-CZ" sz="1050"/>
              <a:t>: skupina ukončující svoji činnost </a:t>
            </a:r>
          </a:p>
          <a:p>
            <a:pPr marL="139700" indent="0">
              <a:lnSpc>
                <a:spcPct val="114999"/>
              </a:lnSpc>
              <a:buNone/>
            </a:pPr>
            <a:r>
              <a:rPr lang="cs-CZ"/>
              <a:t>- stupně nejsou časově podmíněné</a:t>
            </a:r>
          </a:p>
          <a:p>
            <a:pPr marL="139700" indent="0">
              <a:lnSpc>
                <a:spcPct val="114999"/>
              </a:lnSpc>
              <a:buNone/>
            </a:pPr>
            <a:r>
              <a:rPr lang="cs-CZ"/>
              <a:t>- fungující tým:</a:t>
            </a:r>
          </a:p>
          <a:p>
            <a:pPr>
              <a:lnSpc>
                <a:spcPct val="114999"/>
              </a:lnSpc>
            </a:pPr>
            <a:r>
              <a:rPr lang="cs-CZ" sz="1050"/>
              <a:t>společný cíl a zájem</a:t>
            </a:r>
          </a:p>
          <a:p>
            <a:pPr>
              <a:lnSpc>
                <a:spcPct val="114999"/>
              </a:lnSpc>
            </a:pPr>
            <a:r>
              <a:rPr lang="cs-CZ" sz="1050"/>
              <a:t>atraktivita a koheze týmu</a:t>
            </a:r>
          </a:p>
          <a:p>
            <a:pPr>
              <a:lnSpc>
                <a:spcPct val="114999"/>
              </a:lnSpc>
            </a:pPr>
            <a:r>
              <a:rPr lang="cs-CZ" sz="1050"/>
              <a:t>silné skupinové procesy</a:t>
            </a:r>
          </a:p>
          <a:p>
            <a:pPr>
              <a:lnSpc>
                <a:spcPct val="114999"/>
              </a:lnSpc>
            </a:pPr>
            <a:r>
              <a:rPr lang="cs-CZ" sz="1050"/>
              <a:t>zodpovědnost za tvorbu rozhodnutí a řízení skupinových procesů </a:t>
            </a:r>
          </a:p>
        </p:txBody>
      </p:sp>
    </p:spTree>
    <p:extLst>
      <p:ext uri="{BB962C8B-B14F-4D97-AF65-F5344CB8AC3E}">
        <p14:creationId xmlns:p14="http://schemas.microsoft.com/office/powerpoint/2010/main" val="1024271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Jindra </a:t>
            </a:r>
            <a:r>
              <a:rPr lang="cs-CZ" err="1"/>
              <a:t>Hojer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cs-CZ"/>
              <a:t>hypotéza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cs-CZ"/>
              <a:t>zákonitosti vývoje skupiny</a:t>
            </a:r>
          </a:p>
        </p:txBody>
      </p:sp>
    </p:spTree>
    <p:extLst>
      <p:ext uri="{BB962C8B-B14F-4D97-AF65-F5344CB8AC3E}">
        <p14:creationId xmlns:p14="http://schemas.microsoft.com/office/powerpoint/2010/main" val="2248730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Rychlonožka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cs-CZ"/>
              <a:t>Hypotéza</a:t>
            </a:r>
          </a:p>
          <a:p>
            <a:pPr marL="139700" indent="0">
              <a:lnSpc>
                <a:spcPct val="114999"/>
              </a:lnSpc>
              <a:buNone/>
            </a:pPr>
            <a:endParaRPr lang="cs-CZ"/>
          </a:p>
          <a:p>
            <a:pPr marL="139700" indent="0">
              <a:lnSpc>
                <a:spcPct val="114999"/>
              </a:lnSpc>
              <a:buNone/>
            </a:pPr>
            <a:r>
              <a:rPr lang="cs-CZ"/>
              <a:t>Úkol 2: Skupinky se vytvářejí podle zájmů, názorů, vůdčích osobností.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cs-CZ"/>
              <a:t>zákonitosti vývoje skupiny</a:t>
            </a:r>
          </a:p>
        </p:txBody>
      </p:sp>
    </p:spTree>
    <p:extLst>
      <p:ext uri="{BB962C8B-B14F-4D97-AF65-F5344CB8AC3E}">
        <p14:creationId xmlns:p14="http://schemas.microsoft.com/office/powerpoint/2010/main" val="244619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Centrum aktivit</a:t>
            </a:r>
            <a:r>
              <a:rPr lang="cs-CZ"/>
              <a:t>: Dynamika sociální skupiny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cs-CZ"/>
              <a:t>Cílem tohoto centra je obeznámit se s fázemi vývoje skupiny natolik, abychom byli schopni tyto poznatky účelně využít při své práci s třídními (a jinými) kolektivy.</a:t>
            </a:r>
          </a:p>
          <a:p>
            <a:pPr marL="0" lvl="0" indent="0">
              <a:spcBef>
                <a:spcPts val="1600"/>
              </a:spcBef>
              <a:buNone/>
            </a:pPr>
            <a:r>
              <a:rPr lang="cs-CZ"/>
              <a:t>Centrum nesupluje odbornou literaturu na toto téma, nýbrž je s ní ve vzájemně doplňujícím se vztahu.</a:t>
            </a:r>
          </a:p>
          <a:p>
            <a:pPr marL="0" lvl="0" indent="0">
              <a:spcBef>
                <a:spcPts val="1600"/>
              </a:spcBef>
              <a:buNone/>
            </a:pPr>
            <a:r>
              <a:rPr lang="cs-CZ"/>
              <a:t>Rozdělte si prosím role, jako při předchozí práci ve skupinách:</a:t>
            </a:r>
          </a:p>
          <a:p>
            <a:pPr marL="0" lvl="0" indent="0">
              <a:spcBef>
                <a:spcPts val="1600"/>
              </a:spcBef>
              <a:buNone/>
            </a:pPr>
            <a:r>
              <a:rPr lang="cs-CZ"/>
              <a:t>ČASOPES + MODERÁTOR + ZAPISOVATEL + STRÁŽCE ZADÁNÍ</a:t>
            </a:r>
          </a:p>
          <a:p>
            <a:pPr marL="0" lvl="0" indent="0">
              <a:spcBef>
                <a:spcPts val="1600"/>
              </a:spcBef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222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Červenáček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cs-CZ"/>
              <a:t>Hypotéza</a:t>
            </a:r>
          </a:p>
          <a:p>
            <a:pPr marL="139700" indent="0">
              <a:lnSpc>
                <a:spcPct val="114999"/>
              </a:lnSpc>
              <a:buNone/>
            </a:pPr>
            <a:r>
              <a:rPr lang="cs-CZ"/>
              <a:t>- záleží na odlišnosti vlastností (když jsou všichni hodně odlišní, moc si nerozumí)</a:t>
            </a:r>
          </a:p>
          <a:p>
            <a:pPr marL="139700" indent="0">
              <a:lnSpc>
                <a:spcPct val="114999"/>
              </a:lnSpc>
              <a:buNone/>
            </a:pPr>
            <a:r>
              <a:rPr lang="cs-CZ"/>
              <a:t>- může záležet i na typu školy (gympl, nějaké zaměření...)</a:t>
            </a:r>
          </a:p>
          <a:p>
            <a:pPr marL="139700" indent="0">
              <a:lnSpc>
                <a:spcPct val="114999"/>
              </a:lnSpc>
              <a:buNone/>
            </a:pPr>
            <a:r>
              <a:rPr lang="cs-CZ"/>
              <a:t>- přístup - někdo jede sám na sebe, někdo jedná radši v kolektivu</a:t>
            </a:r>
          </a:p>
          <a:p>
            <a:pPr marL="139700" indent="0">
              <a:lnSpc>
                <a:spcPct val="114999"/>
              </a:lnSpc>
              <a:buNone/>
            </a:pPr>
            <a:r>
              <a:rPr lang="cs-CZ"/>
              <a:t>- vzájemná pomoc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cs-CZ"/>
              <a:t>zákonitosti vývoje skupiny</a:t>
            </a:r>
          </a:p>
          <a:p>
            <a:pPr marL="139700" indent="0">
              <a:lnSpc>
                <a:spcPct val="114999"/>
              </a:lnSpc>
              <a:buNone/>
            </a:pPr>
            <a:r>
              <a:rPr lang="cs-CZ"/>
              <a:t>- </a:t>
            </a:r>
            <a:r>
              <a:rPr lang="cs-CZ" err="1"/>
              <a:t>forming</a:t>
            </a:r>
            <a:r>
              <a:rPr lang="cs-CZ"/>
              <a:t> - setkání skupiny, seznámení, představení</a:t>
            </a:r>
          </a:p>
          <a:p>
            <a:pPr marL="139700" indent="0">
              <a:lnSpc>
                <a:spcPct val="114999"/>
              </a:lnSpc>
              <a:buNone/>
            </a:pPr>
            <a:r>
              <a:rPr lang="cs-CZ"/>
              <a:t>- </a:t>
            </a:r>
            <a:r>
              <a:rPr lang="cs-CZ" err="1"/>
              <a:t>storming</a:t>
            </a:r>
            <a:r>
              <a:rPr lang="cs-CZ"/>
              <a:t> - řešení rozdílů v přístupech</a:t>
            </a:r>
          </a:p>
          <a:p>
            <a:pPr marL="139700" indent="0">
              <a:lnSpc>
                <a:spcPct val="114999"/>
              </a:lnSpc>
              <a:buNone/>
            </a:pPr>
            <a:r>
              <a:rPr lang="cs-CZ"/>
              <a:t>- </a:t>
            </a:r>
            <a:r>
              <a:rPr lang="cs-CZ" err="1"/>
              <a:t>norming</a:t>
            </a:r>
            <a:r>
              <a:rPr lang="cs-CZ"/>
              <a:t> – shoda ohledně norem, cílů a potřebných rolí</a:t>
            </a:r>
          </a:p>
          <a:p>
            <a:pPr marL="139700" indent="0">
              <a:lnSpc>
                <a:spcPct val="114999"/>
              </a:lnSpc>
              <a:buNone/>
            </a:pPr>
            <a:r>
              <a:rPr lang="cs-CZ"/>
              <a:t>- </a:t>
            </a:r>
            <a:r>
              <a:rPr lang="cs-CZ" err="1"/>
              <a:t>performing</a:t>
            </a:r>
            <a:r>
              <a:rPr lang="cs-CZ"/>
              <a:t> - nejvýkonnější fáze</a:t>
            </a:r>
          </a:p>
        </p:txBody>
      </p:sp>
    </p:spTree>
    <p:extLst>
      <p:ext uri="{BB962C8B-B14F-4D97-AF65-F5344CB8AC3E}">
        <p14:creationId xmlns:p14="http://schemas.microsoft.com/office/powerpoint/2010/main" val="351622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Úkol č. 1					</a:t>
            </a:r>
            <a:r>
              <a:rPr lang="cs">
                <a:solidFill>
                  <a:schemeClr val="tx2">
                    <a:lumMod val="75000"/>
                  </a:schemeClr>
                </a:solidFill>
              </a:rPr>
              <a:t>5 + 4x2 min</a:t>
            </a:r>
            <a:endParaRPr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50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Na chvíli se každý v mysli vraťte do středoškolských časů.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Vzpomeňte si, s kým jste kamarádil/a, jakou muziku jste poslouchal/a a co vám tehdy přišlo důležité.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Nakreslete či najděte obrázek, který by metaforicky vyjadřoval, </a:t>
            </a:r>
            <a:r>
              <a:rPr lang="cs" b="1"/>
              <a:t>jak jste se tehdy cítil/a ve třídě?</a:t>
            </a:r>
            <a:r>
              <a:rPr lang="cs"/>
              <a:t> </a:t>
            </a:r>
            <a:r>
              <a:rPr lang="cs" b="1"/>
              <a:t>Jaké jste měli vztahy, s jakou náladou jste tam chodil/a?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Sdílejte ve skupině komentáře k obrázku.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Úkol č. 2						</a:t>
            </a:r>
            <a:r>
              <a:rPr lang="cs">
                <a:solidFill>
                  <a:schemeClr val="tx2">
                    <a:lumMod val="75000"/>
                  </a:schemeClr>
                </a:solidFill>
              </a:rPr>
              <a:t>5 min</a:t>
            </a:r>
            <a:endParaRPr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50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cs-CZ"/>
              <a:t>Diskutujte o rozdílech ve fungování skupiny/třídy, které jste vnímali při komentování svých obrázků. </a:t>
            </a:r>
          </a:p>
          <a:p>
            <a:pPr marL="0" indent="0">
              <a:buNone/>
            </a:pPr>
            <a:endParaRPr lang="cs-CZ" sz="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Pokud zkušenosti vyjádřené v odpovědích ostatních nebyly moc rozdílné, zkuste si sám/sama vzpomenout na různé skupiny, jejichž jste (byl/a) členem, a jak různě jste se v nich cítil/a a jak různě se v nich (spolu)pracovalo.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Pokuste se vytvořit hypotézu, </a:t>
            </a:r>
            <a:r>
              <a:rPr lang="cs" b="1"/>
              <a:t>čím mohou být odlišnosti způsobeny</a:t>
            </a:r>
            <a:r>
              <a:rPr lang="cs"/>
              <a:t>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Co ovlivňuje to, jak se v nějaké skupině cítíme, jaké v ní máme vztahy a jak se nám v ní pracuje?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i="1">
                <a:solidFill>
                  <a:schemeClr val="tx2">
                    <a:lumMod val="75000"/>
                  </a:schemeClr>
                </a:solidFill>
              </a:rPr>
              <a:t>Hypotézu zapište na </a:t>
            </a:r>
            <a:r>
              <a:rPr lang="cs-CZ" i="1" err="1">
                <a:solidFill>
                  <a:schemeClr val="tx2">
                    <a:lumMod val="75000"/>
                  </a:schemeClr>
                </a:solidFill>
              </a:rPr>
              <a:t>slide</a:t>
            </a:r>
            <a:r>
              <a:rPr lang="cs-CZ" i="1">
                <a:solidFill>
                  <a:schemeClr val="tx2">
                    <a:lumMod val="75000"/>
                  </a:schemeClr>
                </a:solidFill>
              </a:rPr>
              <a:t> své skupiny.</a:t>
            </a:r>
            <a:endParaRPr i="1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"/>
              <a:t>Úkol č. 3						</a:t>
            </a:r>
            <a:r>
              <a:rPr lang="cs">
                <a:solidFill>
                  <a:schemeClr val="tx2">
                    <a:lumMod val="75000"/>
                  </a:schemeClr>
                </a:solidFill>
              </a:rPr>
              <a:t>7 min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Představte si (ideální) třídu, ve které kolektiv „funguje”, všechno je, jak má být. Prodiskutujte své odpovědi ve skupině, zapište si nejdůležitejší body (budete je potřebovat k další práci).</a:t>
            </a:r>
            <a:endParaRPr/>
          </a:p>
          <a:p>
            <a:pPr marL="342900" lvl="0" algn="l" rtl="0">
              <a:spcBef>
                <a:spcPts val="1600"/>
              </a:spcBef>
              <a:spcAft>
                <a:spcPts val="0"/>
              </a:spcAft>
              <a:buFont typeface="+mj-lt"/>
              <a:buAutoNum type="arabicParenR"/>
            </a:pPr>
            <a:r>
              <a:rPr lang="cs"/>
              <a:t>Jaké má taková třída charakteristiky?</a:t>
            </a:r>
            <a:endParaRPr/>
          </a:p>
          <a:p>
            <a:pPr marL="342900" lvl="0" algn="l" rtl="0">
              <a:spcBef>
                <a:spcPts val="1600"/>
              </a:spcBef>
              <a:spcAft>
                <a:spcPts val="0"/>
              </a:spcAft>
              <a:buFont typeface="+mj-lt"/>
              <a:buAutoNum type="arabicParenR"/>
            </a:pPr>
            <a:r>
              <a:rPr lang="cs"/>
              <a:t>Co se v ní děje a neděje?</a:t>
            </a:r>
            <a:endParaRPr/>
          </a:p>
          <a:p>
            <a:pPr marL="342900" lvl="0" algn="l" rtl="0">
              <a:spcBef>
                <a:spcPts val="1600"/>
              </a:spcBef>
              <a:spcAft>
                <a:spcPts val="0"/>
              </a:spcAft>
              <a:buFont typeface="+mj-lt"/>
              <a:buAutoNum type="arabicParenR"/>
            </a:pPr>
            <a:r>
              <a:rPr lang="cs"/>
              <a:t>Jaké vztahy děti mají?</a:t>
            </a:r>
            <a:endParaRPr/>
          </a:p>
          <a:p>
            <a:pPr marL="342900" lvl="0" algn="l" rtl="0">
              <a:spcBef>
                <a:spcPts val="1600"/>
              </a:spcBef>
              <a:spcAft>
                <a:spcPts val="0"/>
              </a:spcAft>
              <a:buFont typeface="+mj-lt"/>
              <a:buAutoNum type="arabicParenR"/>
            </a:pPr>
            <a:r>
              <a:rPr lang="cs"/>
              <a:t>Jak je to tam s konflikty a jak se řeší?</a:t>
            </a:r>
            <a:endParaRPr/>
          </a:p>
          <a:p>
            <a:pPr marL="342900" lvl="0" algn="l" rtl="0">
              <a:spcBef>
                <a:spcPts val="1600"/>
              </a:spcBef>
              <a:spcAft>
                <a:spcPts val="0"/>
              </a:spcAft>
              <a:buFont typeface="+mj-lt"/>
              <a:buAutoNum type="arabicParenR"/>
            </a:pPr>
            <a:r>
              <a:rPr lang="cs"/>
              <a:t>Jaký má skupina vztah k učiteli?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">
                <a:solidFill>
                  <a:schemeClr val="tx1">
                    <a:lumMod val="85000"/>
                    <a:lumOff val="15000"/>
                  </a:schemeClr>
                </a:solidFill>
              </a:rPr>
              <a:t>Úkol č. 4</a:t>
            </a:r>
            <a:r>
              <a:rPr lang="cs"/>
              <a:t>						</a:t>
            </a:r>
            <a:r>
              <a:rPr lang="cs">
                <a:solidFill>
                  <a:schemeClr val="tx2">
                    <a:lumMod val="75000"/>
                  </a:schemeClr>
                </a:solidFill>
              </a:rPr>
              <a:t>10 min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609276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 následujícím úkolu budeme technicky experimentovat s nejasným výsledkem. Je potřeba, aby všichni ve skupině mohli kreslit na jeden „papír“.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Varianta 1: </a:t>
            </a:r>
            <a:r>
              <a:rPr lang="cs-CZ" b="1"/>
              <a:t>Jde to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Otevřete si podle své skupiny příslušný odkaz na </a:t>
            </a:r>
            <a:r>
              <a:rPr lang="cs-CZ" err="1"/>
              <a:t>Jamboardu</a:t>
            </a:r>
            <a:r>
              <a:rPr lang="cs-CZ"/>
              <a:t> a pracujte podle pokynů, které tam najdete. Jsou tam 4 stránky, 4 úkoly. Každý kreslí jen jednou barvou.</a:t>
            </a:r>
          </a:p>
          <a:p>
            <a:pPr marL="0" lvl="0" indent="0">
              <a:buNone/>
            </a:pPr>
            <a:r>
              <a:rPr lang="cs-CZ"/>
              <a:t>Mirek: </a:t>
            </a:r>
            <a:r>
              <a:rPr lang="cs-CZ" sz="1300">
                <a:hlinkClick r:id="rId3"/>
              </a:rPr>
              <a:t>https://jamboard.google.com/d/1BfsAPN2iYwO0J5QhAmBGi5TxhdurxqzGqwLDgMmmm4w/edit?usp=sharing</a:t>
            </a:r>
          </a:p>
          <a:p>
            <a:pPr marL="0" lvl="0" indent="0">
              <a:buNone/>
            </a:pPr>
            <a:r>
              <a:rPr lang="cs-CZ"/>
              <a:t>Jindra: </a:t>
            </a:r>
            <a:r>
              <a:rPr lang="cs-CZ" sz="1200">
                <a:hlinkClick r:id="rId4"/>
              </a:rPr>
              <a:t>https://jamboard.google.com/d/1eON5bjOiFX1haVCpptRAEm-ODWI0kXnIsADi348ok8o/edit?usp=sharing</a:t>
            </a:r>
            <a:endParaRPr lang="cs-CZ" sz="1200"/>
          </a:p>
          <a:p>
            <a:pPr marL="0" lvl="0" indent="0">
              <a:buNone/>
            </a:pPr>
            <a:r>
              <a:rPr lang="cs-CZ" err="1"/>
              <a:t>Červenáček</a:t>
            </a:r>
            <a:r>
              <a:rPr lang="cs-CZ"/>
              <a:t>: </a:t>
            </a:r>
            <a:r>
              <a:rPr lang="cs-CZ" sz="1200">
                <a:hlinkClick r:id="rId5"/>
              </a:rPr>
              <a:t>https://jamboard.google.com/d/1HKxFqy83v6BkXjuk-8GwaVFhCE55Z9JaKTx6Dbo7H64/edit?usp=sharing</a:t>
            </a:r>
          </a:p>
          <a:p>
            <a:pPr marL="0" lvl="0" indent="0">
              <a:buNone/>
            </a:pPr>
            <a:r>
              <a:rPr lang="cs-CZ"/>
              <a:t>Jarka: </a:t>
            </a:r>
            <a:r>
              <a:rPr lang="cs-CZ" sz="1300">
                <a:hlinkClick r:id="rId6"/>
              </a:rPr>
              <a:t>https://jamboard.google.com/d/1_SKYf6Me1cZ0yenOzxHZzgRcZgD7i7nZZVTzk6-ZU6U/edit?usp=sharing</a:t>
            </a:r>
          </a:p>
          <a:p>
            <a:pPr marL="0" lvl="0" indent="0">
              <a:buNone/>
            </a:pPr>
            <a:r>
              <a:rPr lang="cs-CZ" err="1"/>
              <a:t>Rychlonožka</a:t>
            </a:r>
            <a:r>
              <a:rPr lang="cs-CZ"/>
              <a:t>: </a:t>
            </a:r>
            <a:r>
              <a:rPr lang="cs-CZ" sz="1100">
                <a:hlinkClick r:id="rId7"/>
              </a:rPr>
              <a:t>https://jamboard.google.com/d/1EqjBKXX78Mv9eU_5Rt7L2_sEi8iGDPH7fFgjzoAMevw/edit?usp=sharing</a:t>
            </a:r>
            <a:endParaRPr lang="cs-CZ" sz="1100"/>
          </a:p>
          <a:p>
            <a:pPr marL="0" lv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1114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">
                <a:solidFill>
                  <a:schemeClr val="tx1">
                    <a:lumMod val="85000"/>
                    <a:lumOff val="15000"/>
                  </a:schemeClr>
                </a:solidFill>
              </a:rPr>
              <a:t>Úkol č. 4</a:t>
            </a:r>
            <a:r>
              <a:rPr lang="cs"/>
              <a:t>						</a:t>
            </a:r>
            <a:r>
              <a:rPr lang="cs">
                <a:solidFill>
                  <a:schemeClr val="tx2">
                    <a:lumMod val="75000"/>
                  </a:schemeClr>
                </a:solidFill>
              </a:rPr>
              <a:t>10 min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609276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Varianta: </a:t>
            </a:r>
            <a:r>
              <a:rPr lang="cs-CZ" b="1" err="1">
                <a:solidFill>
                  <a:schemeClr val="tx1">
                    <a:lumMod val="85000"/>
                    <a:lumOff val="15000"/>
                  </a:schemeClr>
                </a:solidFill>
              </a:rPr>
              <a:t>Nende</a:t>
            </a:r>
            <a:r>
              <a:rPr lang="cs-CZ" b="1">
                <a:solidFill>
                  <a:schemeClr val="tx1">
                    <a:lumMod val="85000"/>
                    <a:lumOff val="15000"/>
                  </a:schemeClr>
                </a:solidFill>
              </a:rPr>
              <a:t> to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Pokud se někomu z vás nedaří dostat do </a:t>
            </a:r>
            <a:r>
              <a:rPr lang="cs-CZ" err="1"/>
              <a:t>Jamboardu</a:t>
            </a:r>
            <a:r>
              <a:rPr lang="cs-CZ"/>
              <a:t>, nemůžete kreslit, nefunguje to… Nelamte si hlavu, budete muset spoléhat na svou fantazii a těch 10 minut využít na povídání si o tom, jak by to asi mohlo vypadat, co byste při tom mohli prožívat.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i="1"/>
              <a:t>Každý má svou pastelku a celá vaše skupina kreslí postupně na 4 listy papíru s tímto zadáním: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/>
              <a:t>Na první list kreslí každý za sebe kresbu, kterou se představí ostatním ve skupině.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/>
              <a:t>Na druhém listu papíru se během 20 sekund snaží každý zabrat co nejvíce místa svou barvou.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/>
              <a:t>Na třetím listu papíru kreslí všichni jeden společný obrázek, ale v každém okamžiku kreslí vždy jen jeden.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/>
              <a:t>Na čtvrtém listu papíru kreslí všichni jeden společný obrázek a kreslí ho všichni zároveň.</a:t>
            </a:r>
          </a:p>
        </p:txBody>
      </p:sp>
    </p:spTree>
    <p:extLst>
      <p:ext uri="{BB962C8B-B14F-4D97-AF65-F5344CB8AC3E}">
        <p14:creationId xmlns:p14="http://schemas.microsoft.com/office/powerpoint/2010/main" val="598693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"/>
              <a:t>Úkol č. 5						</a:t>
            </a:r>
            <a:r>
              <a:rPr lang="cs">
                <a:solidFill>
                  <a:schemeClr val="tx2">
                    <a:lumMod val="75000"/>
                  </a:schemeClr>
                </a:solidFill>
              </a:rPr>
              <a:t>7 min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Pokud bychom vzali vaše čtyři obrázky jako paralelu k vývoji skupiny,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jaké jsou charakteristiky jednotlivých fází?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/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s-CZ"/>
              <a:t>obrázek: fáze seznámení</a:t>
            </a:r>
          </a:p>
          <a:p>
            <a:pPr marL="342900" lvl="0">
              <a:buAutoNum type="arabicPeriod"/>
            </a:pPr>
            <a:r>
              <a:rPr lang="cs-CZ"/>
              <a:t>obrázek: fáze bouření</a:t>
            </a:r>
          </a:p>
          <a:p>
            <a:pPr marL="342900" lvl="0">
              <a:buAutoNum type="arabicPeriod"/>
            </a:pPr>
            <a:r>
              <a:rPr lang="cs-CZ"/>
              <a:t>obrázek: fáze utváření spolupráce</a:t>
            </a:r>
          </a:p>
          <a:p>
            <a:pPr marL="342900" lvl="0">
              <a:buAutoNum type="arabicPeriod"/>
            </a:pPr>
            <a:r>
              <a:rPr lang="cs-CZ"/>
              <a:t>obrázek: harmonická spolupráce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cs-CZ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Diskutujte o těchto fázích z hlediska chování členů, jejich vzájemných vztahů, hierarchie a vůdcovství… </a:t>
            </a:r>
            <a:br>
              <a:rPr lang="cs-CZ"/>
            </a:br>
            <a:r>
              <a:rPr lang="cs-CZ"/>
              <a:t>Zapište si nejdůležitější myšlenky, využijete je v následujícím úkolu.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33275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Úkol č. 6a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Aby se skupina dostala do stádia </a:t>
            </a:r>
            <a:r>
              <a:rPr lang="cs" i="1"/>
              <a:t>performingu</a:t>
            </a:r>
            <a:r>
              <a:rPr lang="cs"/>
              <a:t>, tedy stadia, v němž kolektiv </a:t>
            </a:r>
            <a:r>
              <a:rPr lang="cs">
                <a:solidFill>
                  <a:schemeClr val="accent4">
                    <a:lumMod val="75000"/>
                  </a:schemeClr>
                </a:solidFill>
              </a:rPr>
              <a:t>funguje ke spokojenosti všech,</a:t>
            </a:r>
            <a:r>
              <a:rPr lang="cs"/>
              <a:t> musí projít všemi předchozími stádii.</a:t>
            </a:r>
            <a:br>
              <a:rPr lang="cs"/>
            </a:br>
            <a:r>
              <a:rPr lang="cs"/>
              <a:t>Seznamte se nyní s jednotlivými stádii vývoje skupiny, tak jak jsou zachyceny v</a:t>
            </a:r>
            <a:r>
              <a:rPr lang="cs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cs" b="1"/>
              <a:t>Tuckmanově modelu</a:t>
            </a:r>
            <a:r>
              <a:rPr lang="cs"/>
              <a:t>:</a:t>
            </a:r>
            <a:br>
              <a:rPr lang="cs"/>
            </a:br>
            <a:r>
              <a:rPr lang="cs-CZ"/>
              <a:t>Jak to prakticky vypadá, můžete najít např. v tomto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videu</a:t>
            </a:r>
            <a:r>
              <a:rPr lang="cs-CZ"/>
              <a:t> </a:t>
            </a:r>
            <a:r>
              <a:rPr lang="cs-CZ" sz="1400"/>
              <a:t>(5 min, doporučuji zejména fanouškům </a:t>
            </a:r>
            <a:r>
              <a:rPr lang="cs-CZ" sz="1400" err="1"/>
              <a:t>LOTRa</a:t>
            </a:r>
            <a:r>
              <a:rPr lang="cs-CZ" sz="1400"/>
              <a:t>) </a:t>
            </a:r>
            <a:r>
              <a:rPr lang="cs-CZ"/>
              <a:t>či názorně v </a:t>
            </a:r>
            <a:r>
              <a:rPr lang="cs-CZ" u="sng">
                <a:solidFill>
                  <a:schemeClr val="hlink"/>
                </a:solidFill>
                <a:hlinkClick r:id="rId4"/>
              </a:rPr>
              <a:t>tomto</a:t>
            </a:r>
            <a:r>
              <a:rPr lang="cs-CZ"/>
              <a:t> (6.50 min). </a:t>
            </a:r>
            <a:r>
              <a:rPr lang="cs-CZ" i="1"/>
              <a:t>Jedno si vyberte a podívejte se na něj.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-CZ">
                <a:solidFill>
                  <a:schemeClr val="tx2">
                    <a:lumMod val="75000"/>
                  </a:schemeClr>
                </a:solidFill>
              </a:rPr>
              <a:t>Na závěr srovnejte tento model se svými úvahami na základě zážitků z kreslení. 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>
              <a:spcBef>
                <a:spcPts val="1600"/>
              </a:spcBef>
              <a:buNone/>
            </a:pPr>
            <a:r>
              <a:rPr lang="cs" sz="1400"/>
              <a:t>Český text o různých modelech fází vývoje skupiny pro základní orientaci najdete na </a:t>
            </a:r>
            <a:r>
              <a:rPr lang="cs" sz="1400" u="sng">
                <a:solidFill>
                  <a:schemeClr val="hlink"/>
                </a:solidFill>
                <a:hlinkClick r:id="rId5"/>
              </a:rPr>
              <a:t>Wikipedii</a:t>
            </a:r>
            <a:r>
              <a:rPr lang="cs" sz="1400"/>
              <a:t>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B89AE9B726E84DBBBF69A881ED4B3A" ma:contentTypeVersion="5" ma:contentTypeDescription="Vytvoří nový dokument" ma:contentTypeScope="" ma:versionID="2998945757ea40d515450ccc0e2f5dc5">
  <xsd:schema xmlns:xsd="http://www.w3.org/2001/XMLSchema" xmlns:xs="http://www.w3.org/2001/XMLSchema" xmlns:p="http://schemas.microsoft.com/office/2006/metadata/properties" xmlns:ns2="bac67ce7-a8d9-4f61-a207-fbb56887332f" targetNamespace="http://schemas.microsoft.com/office/2006/metadata/properties" ma:root="true" ma:fieldsID="d3f2601f7218009700782900882faab4" ns2:_="">
    <xsd:import namespace="bac67ce7-a8d9-4f61-a207-fbb5688733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67ce7-a8d9-4f61-a207-fbb5688733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BA0B23-38C1-47D9-A5BF-B5DB9A8A30B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58832DA-F90C-471D-9EEF-677E6202B4C8}">
  <ds:schemaRefs>
    <ds:schemaRef ds:uri="bac67ce7-a8d9-4f61-a207-fbb56887332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8534137-639F-4ECC-A272-8F26FAAE82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Předvádění na obrazovce (16:9)</PresentationFormat>
  <Slides>20</Slides>
  <Notes>14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Paperback</vt:lpstr>
      <vt:lpstr>Skupinová dynamika</vt:lpstr>
      <vt:lpstr>Centrum aktivit: Dynamika sociální skupiny</vt:lpstr>
      <vt:lpstr>Úkol č. 1     5 + 4x2 min</vt:lpstr>
      <vt:lpstr>Úkol č. 2      5 min</vt:lpstr>
      <vt:lpstr>Úkol č. 3      7 min</vt:lpstr>
      <vt:lpstr>Úkol č. 4      10 min</vt:lpstr>
      <vt:lpstr>Úkol č. 4      10 min</vt:lpstr>
      <vt:lpstr>Úkol č. 5      7 min</vt:lpstr>
      <vt:lpstr>Úkol č. 6a</vt:lpstr>
      <vt:lpstr>Úkol č. 6a</vt:lpstr>
      <vt:lpstr>Úkol č. 6b     15 min na a) i b)     </vt:lpstr>
      <vt:lpstr>Úkol č. 7 Rekapitulace    10 min</vt:lpstr>
      <vt:lpstr>Zákonitosti vývoje skupiny</vt:lpstr>
      <vt:lpstr>Seznam odkazů použitých v centru</vt:lpstr>
      <vt:lpstr>Úkol č. 8 BONUS PRO RYCHLÍKY a praktiky</vt:lpstr>
      <vt:lpstr>Mirek Dušín</vt:lpstr>
      <vt:lpstr>Jarka Metelka</vt:lpstr>
      <vt:lpstr>Jindra Hojer</vt:lpstr>
      <vt:lpstr>Rychlonožka</vt:lpstr>
      <vt:lpstr>Červenáček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Skupinová dynamika</dc:title>
  <dc:creator>Zuza Kroča</dc:creator>
  <cp:revision>3</cp:revision>
  <dcterms:modified xsi:type="dcterms:W3CDTF">2020-12-07T09:30:57Z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0x010100BEB89AE9B726E84DBBBF69A881ED4B3A</vt:lpwstr>
  </property>
</Properties>
</file>