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82" r:id="rId13"/>
    <p:sldId id="277" r:id="rId14"/>
    <p:sldId id="278" r:id="rId15"/>
    <p:sldId id="279" r:id="rId16"/>
    <p:sldId id="280" r:id="rId17"/>
    <p:sldId id="264" r:id="rId18"/>
    <p:sldId id="268" r:id="rId19"/>
    <p:sldId id="269" r:id="rId20"/>
    <p:sldId id="270" r:id="rId21"/>
    <p:sldId id="271" r:id="rId22"/>
    <p:sldId id="272" r:id="rId23"/>
    <p:sldId id="273" r:id="rId24"/>
    <p:sldId id="274" r:id="rId25"/>
    <p:sldId id="275" r:id="rId26"/>
    <p:sldId id="276"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16" name="Zástupný symbol pro datum 15"/>
          <p:cNvSpPr>
            <a:spLocks noGrp="1"/>
          </p:cNvSpPr>
          <p:nvPr>
            <p:ph type="dt" sz="half" idx="10"/>
          </p:nvPr>
        </p:nvSpPr>
        <p:spPr/>
        <p:txBody>
          <a:bodyPr/>
          <a:lstStyle/>
          <a:p>
            <a:fld id="{4D021ED5-A657-4117-A6A4-C1B3AB0B8765}" type="datetimeFigureOut">
              <a:rPr lang="cs-CZ" smtClean="0"/>
              <a:t>21.10.2020</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AB4B1427-5D44-4885-AC0E-FCE5B6C2C7C5}"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4D021ED5-A657-4117-A6A4-C1B3AB0B8765}" type="datetimeFigureOut">
              <a:rPr lang="cs-CZ" smtClean="0"/>
              <a:t>21.10.2020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B4B1427-5D44-4885-AC0E-FCE5B6C2C7C5}"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4D021ED5-A657-4117-A6A4-C1B3AB0B8765}" type="datetimeFigureOut">
              <a:rPr lang="cs-CZ" smtClean="0"/>
              <a:t>21.10.2020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B4B1427-5D44-4885-AC0E-FCE5B6C2C7C5}"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Zástupný symbol pro datum 24"/>
          <p:cNvSpPr>
            <a:spLocks noGrp="1"/>
          </p:cNvSpPr>
          <p:nvPr>
            <p:ph type="dt" sz="half" idx="10"/>
          </p:nvPr>
        </p:nvSpPr>
        <p:spPr/>
        <p:txBody>
          <a:bodyPr/>
          <a:lstStyle/>
          <a:p>
            <a:fld id="{4D021ED5-A657-4117-A6A4-C1B3AB0B8765}" type="datetimeFigureOut">
              <a:rPr lang="cs-CZ" smtClean="0"/>
              <a:t>21.10.2020</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AB4B1427-5D44-4885-AC0E-FCE5B6C2C7C5}"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19" name="Zástupný symbol pro datum 18"/>
          <p:cNvSpPr>
            <a:spLocks noGrp="1"/>
          </p:cNvSpPr>
          <p:nvPr>
            <p:ph type="dt" sz="half" idx="10"/>
          </p:nvPr>
        </p:nvSpPr>
        <p:spPr/>
        <p:txBody>
          <a:bodyPr/>
          <a:lstStyle/>
          <a:p>
            <a:fld id="{4D021ED5-A657-4117-A6A4-C1B3AB0B8765}" type="datetimeFigureOut">
              <a:rPr lang="cs-CZ" smtClean="0"/>
              <a:t>21.10.2020</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AB4B1427-5D44-4885-AC0E-FCE5B6C2C7C5}" type="slidenum">
              <a:rPr lang="cs-CZ" smtClean="0"/>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1" name="Zástupný symbol pro datum 20"/>
          <p:cNvSpPr>
            <a:spLocks noGrp="1"/>
          </p:cNvSpPr>
          <p:nvPr>
            <p:ph type="dt" sz="half" idx="10"/>
          </p:nvPr>
        </p:nvSpPr>
        <p:spPr/>
        <p:txBody>
          <a:bodyPr/>
          <a:lstStyle/>
          <a:p>
            <a:fld id="{4D021ED5-A657-4117-A6A4-C1B3AB0B8765}" type="datetimeFigureOut">
              <a:rPr lang="cs-CZ" smtClean="0"/>
              <a:t>21.10.2020</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AB4B1427-5D44-4885-AC0E-FCE5B6C2C7C5}"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Zástupný symbol pro datum 9"/>
          <p:cNvSpPr>
            <a:spLocks noGrp="1"/>
          </p:cNvSpPr>
          <p:nvPr>
            <p:ph type="dt" sz="half" idx="10"/>
          </p:nvPr>
        </p:nvSpPr>
        <p:spPr/>
        <p:txBody>
          <a:bodyPr/>
          <a:lstStyle/>
          <a:p>
            <a:fld id="{4D021ED5-A657-4117-A6A4-C1B3AB0B8765}" type="datetimeFigureOut">
              <a:rPr lang="cs-CZ" smtClean="0"/>
              <a:t>21.10.2020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AB4B1427-5D44-4885-AC0E-FCE5B6C2C7C5}" type="slidenum">
              <a:rPr lang="cs-CZ" smtClean="0"/>
              <a:t>‹#›</a:t>
            </a:fld>
            <a:endParaRPr lang="cs-CZ"/>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a:t>Kliknutím lze upravit styl.</a:t>
            </a:r>
            <a:endParaRPr kumimoji="0" lang="en-US"/>
          </a:p>
        </p:txBody>
      </p:sp>
      <p:sp>
        <p:nvSpPr>
          <p:cNvPr id="12" name="Zástupný symbol pro datum 11"/>
          <p:cNvSpPr>
            <a:spLocks noGrp="1"/>
          </p:cNvSpPr>
          <p:nvPr>
            <p:ph type="dt" sz="half" idx="10"/>
          </p:nvPr>
        </p:nvSpPr>
        <p:spPr/>
        <p:txBody>
          <a:bodyPr/>
          <a:lstStyle/>
          <a:p>
            <a:fld id="{4D021ED5-A657-4117-A6A4-C1B3AB0B8765}" type="datetimeFigureOut">
              <a:rPr lang="cs-CZ" smtClean="0"/>
              <a:t>21.10.2020</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B4B1427-5D44-4885-AC0E-FCE5B6C2C7C5}"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4D021ED5-A657-4117-A6A4-C1B3AB0B8765}" type="datetimeFigureOut">
              <a:rPr lang="cs-CZ" smtClean="0"/>
              <a:t>21.10.2020</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B4B1427-5D44-4885-AC0E-FCE5B6C2C7C5}"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Zástupný symbol pro datum 24"/>
          <p:cNvSpPr>
            <a:spLocks noGrp="1"/>
          </p:cNvSpPr>
          <p:nvPr>
            <p:ph type="dt" sz="half" idx="10"/>
          </p:nvPr>
        </p:nvSpPr>
        <p:spPr/>
        <p:txBody>
          <a:bodyPr/>
          <a:lstStyle/>
          <a:p>
            <a:fld id="{4D021ED5-A657-4117-A6A4-C1B3AB0B8765}" type="datetimeFigureOut">
              <a:rPr lang="cs-CZ" smtClean="0"/>
              <a:t>21.10.2020</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B4B1427-5D44-4885-AC0E-FCE5B6C2C7C5}"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a:t>Kliknutím na ikonu přidáte obrázek.</a:t>
            </a:r>
            <a:endParaRPr kumimoji="0" lang="en-US" dirty="0"/>
          </a:p>
        </p:txBody>
      </p:sp>
      <p:sp>
        <p:nvSpPr>
          <p:cNvPr id="7" name="Zástupný symbol pro datum 6"/>
          <p:cNvSpPr>
            <a:spLocks noGrp="1"/>
          </p:cNvSpPr>
          <p:nvPr>
            <p:ph type="dt" sz="half" idx="10"/>
          </p:nvPr>
        </p:nvSpPr>
        <p:spPr/>
        <p:txBody>
          <a:bodyPr/>
          <a:lstStyle/>
          <a:p>
            <a:fld id="{4D021ED5-A657-4117-A6A4-C1B3AB0B8765}" type="datetimeFigureOut">
              <a:rPr lang="cs-CZ" smtClean="0"/>
              <a:t>21.10.2020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AB4B1427-5D44-4885-AC0E-FCE5B6C2C7C5}" type="slidenum">
              <a:rPr lang="cs-CZ" smtClean="0"/>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D021ED5-A657-4117-A6A4-C1B3AB0B8765}" type="datetimeFigureOut">
              <a:rPr lang="cs-CZ" smtClean="0"/>
              <a:t>21.10.2020</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B4B1427-5D44-4885-AC0E-FCE5B6C2C7C5}" type="slidenum">
              <a:rPr lang="cs-CZ" smtClean="0"/>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vytvarka.eu/" TargetMode="External"/><Relationship Id="rId2" Type="http://schemas.openxmlformats.org/officeDocument/2006/relationships/hyperlink" Target="http://www.jaktak.cz/" TargetMode="External"/><Relationship Id="rId1" Type="http://schemas.openxmlformats.org/officeDocument/2006/relationships/slideLayout" Target="../slideLayouts/slideLayout2.xml"/><Relationship Id="rId4" Type="http://schemas.openxmlformats.org/officeDocument/2006/relationships/hyperlink" Target="http://www.tvorivyamos.cz/"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a:p>
        </p:txBody>
      </p:sp>
      <p:sp>
        <p:nvSpPr>
          <p:cNvPr id="3" name="Podnadpis 2"/>
          <p:cNvSpPr>
            <a:spLocks noGrp="1"/>
          </p:cNvSpPr>
          <p:nvPr>
            <p:ph type="subTitle" idx="1"/>
          </p:nvPr>
        </p:nvSpPr>
        <p:spPr/>
        <p:txBody>
          <a:bodyPr>
            <a:noAutofit/>
          </a:bodyPr>
          <a:lstStyle/>
          <a:p>
            <a:r>
              <a:rPr lang="cs-CZ" sz="6600" b="1" dirty="0"/>
              <a:t>Aktivizace v praxi</a:t>
            </a:r>
          </a:p>
        </p:txBody>
      </p:sp>
    </p:spTree>
    <p:extLst>
      <p:ext uri="{BB962C8B-B14F-4D97-AF65-F5344CB8AC3E}">
        <p14:creationId xmlns:p14="http://schemas.microsoft.com/office/powerpoint/2010/main" val="2804610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Technika řetězení</a:t>
            </a:r>
          </a:p>
        </p:txBody>
      </p:sp>
      <p:sp>
        <p:nvSpPr>
          <p:cNvPr id="3" name="Zástupný symbol pro obsah 2"/>
          <p:cNvSpPr>
            <a:spLocks noGrp="1"/>
          </p:cNvSpPr>
          <p:nvPr>
            <p:ph idx="1"/>
          </p:nvPr>
        </p:nvSpPr>
        <p:spPr/>
        <p:txBody>
          <a:bodyPr/>
          <a:lstStyle/>
          <a:p>
            <a:r>
              <a:rPr lang="cs-CZ" dirty="0"/>
              <a:t>Příběh si lépe zapamatujeme než jednotlivé pojmy, čísla nebo vzorce.</a:t>
            </a:r>
          </a:p>
          <a:p>
            <a:r>
              <a:rPr lang="cs-CZ" dirty="0"/>
              <a:t>Vytvořte z těchto slov krátký příběh….hruška, jízdenka, kočka, láska, jídelna, kniha</a:t>
            </a:r>
          </a:p>
          <a:p>
            <a:r>
              <a:rPr lang="cs-CZ" dirty="0"/>
              <a:t>Příběh může být bláznivý, příběh si zapište a zapamatujte…pojmy si budete lépe pamatovat</a:t>
            </a:r>
          </a:p>
        </p:txBody>
      </p:sp>
    </p:spTree>
    <p:extLst>
      <p:ext uri="{BB962C8B-B14F-4D97-AF65-F5344CB8AC3E}">
        <p14:creationId xmlns:p14="http://schemas.microsoft.com/office/powerpoint/2010/main" val="51664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Metoda obrazových příběhů</a:t>
            </a:r>
          </a:p>
        </p:txBody>
      </p:sp>
      <p:sp>
        <p:nvSpPr>
          <p:cNvPr id="3" name="Zástupný symbol pro obsah 2"/>
          <p:cNvSpPr>
            <a:spLocks noGrp="1"/>
          </p:cNvSpPr>
          <p:nvPr>
            <p:ph idx="1"/>
          </p:nvPr>
        </p:nvSpPr>
        <p:spPr/>
        <p:txBody>
          <a:bodyPr>
            <a:normAutofit fontScale="77500" lnSpcReduction="20000"/>
          </a:bodyPr>
          <a:lstStyle/>
          <a:p>
            <a:pPr algn="just"/>
            <a:r>
              <a:rPr lang="cs-CZ" dirty="0"/>
              <a:t>Zapamatování čísel</a:t>
            </a:r>
          </a:p>
          <a:p>
            <a:pPr algn="just"/>
            <a:r>
              <a:rPr lang="cs-CZ" dirty="0"/>
              <a:t>5697521475357….zakryjte a zjistěte, kolik si pamatujete čísel</a:t>
            </a:r>
          </a:p>
          <a:p>
            <a:pPr algn="just"/>
            <a:r>
              <a:rPr lang="cs-CZ" dirty="0"/>
              <a:t>Vezměte si číslice 0 až 9 a pro každou vymyslete symbol, který Vám ho bude připomínat…vejce O, hůl pro 1, labuť pro 2, želízka pro 3, loď pro 4, těhotná žena pro 5, sloní chobot pro 6, kosa pro 7, přesýpací hodiny pro 8 a devět kuželek pro 9.</a:t>
            </a:r>
          </a:p>
          <a:p>
            <a:pPr algn="just"/>
            <a:r>
              <a:rPr lang="cs-CZ" dirty="0"/>
              <a:t>Kombinaci čísel si dobře pamatujte….například rok narození 1918…vejce, kuželky, vejce, přesýpací hodiny…na základě těchto slov si vytvořte příběh, čím nejobvyklejší, tím si ho lépe zapamatujete…pak už ho nezapomenete, stačí si ho vybavit, vybavíte si rok narození.</a:t>
            </a:r>
          </a:p>
        </p:txBody>
      </p:sp>
    </p:spTree>
    <p:extLst>
      <p:ext uri="{BB962C8B-B14F-4D97-AF65-F5344CB8AC3E}">
        <p14:creationId xmlns:p14="http://schemas.microsoft.com/office/powerpoint/2010/main" val="4097889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Další příklady tréninku paměti</a:t>
            </a:r>
            <a:br>
              <a:rPr lang="cs-CZ" dirty="0"/>
            </a:br>
            <a:r>
              <a:rPr lang="cs-CZ" dirty="0"/>
              <a:t>(pro klienty s demencí)</a:t>
            </a:r>
          </a:p>
        </p:txBody>
      </p:sp>
      <p:sp>
        <p:nvSpPr>
          <p:cNvPr id="3" name="Zástupný symbol pro obsah 2"/>
          <p:cNvSpPr>
            <a:spLocks noGrp="1"/>
          </p:cNvSpPr>
          <p:nvPr>
            <p:ph idx="1"/>
          </p:nvPr>
        </p:nvSpPr>
        <p:spPr/>
        <p:txBody>
          <a:bodyPr>
            <a:normAutofit fontScale="85000" lnSpcReduction="10000"/>
          </a:bodyPr>
          <a:lstStyle/>
          <a:p>
            <a:pPr algn="just"/>
            <a:r>
              <a:rPr lang="cs-CZ" dirty="0"/>
              <a:t>S běžnými předměty…skupinka účastníků, na každého kolem pět předmětů, vloží se do sáčku, položí na stůl….vzbudit zvědavost, co tam může být…každý účastník si sáhne do sáčku, popíše předmět, nechat kolovat…hádat…pak se všechny předměty vyloží na stůl…účastníci se snaží je zapamatovat…zavřou oči, dva předměty se odstraní, snaží se hádat, které to byly…lze různé varianty…vymyslet si příběhy k předmětům…atd.</a:t>
            </a:r>
          </a:p>
          <a:p>
            <a:pPr algn="just"/>
            <a:r>
              <a:rPr lang="cs-CZ" dirty="0"/>
              <a:t>Pak se všechny znovu položí na stůl, pojmenují a vloží do sáčku….</a:t>
            </a:r>
            <a:r>
              <a:rPr lang="cs-CZ"/>
              <a:t>různé tematické </a:t>
            </a:r>
            <a:r>
              <a:rPr lang="cs-CZ" dirty="0"/>
              <a:t>celky – dílna, kuchyně, koupelna…oblečení</a:t>
            </a:r>
          </a:p>
        </p:txBody>
      </p:sp>
    </p:spTree>
    <p:extLst>
      <p:ext uri="{BB962C8B-B14F-4D97-AF65-F5344CB8AC3E}">
        <p14:creationId xmlns:p14="http://schemas.microsoft.com/office/powerpoint/2010/main" val="1689410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Smyslová aktivizace</a:t>
            </a:r>
          </a:p>
        </p:txBody>
      </p:sp>
      <p:sp>
        <p:nvSpPr>
          <p:cNvPr id="3" name="Zástupný symbol pro obsah 2"/>
          <p:cNvSpPr>
            <a:spLocks noGrp="1"/>
          </p:cNvSpPr>
          <p:nvPr>
            <p:ph idx="1"/>
          </p:nvPr>
        </p:nvSpPr>
        <p:spPr/>
        <p:txBody>
          <a:bodyPr/>
          <a:lstStyle/>
          <a:p>
            <a:pPr algn="just"/>
            <a:r>
              <a:rPr lang="cs-CZ" dirty="0"/>
              <a:t>Každý člověk potřebuje pocit blízkosti a pozornosti – dotyky, komunikace, setkávání.</a:t>
            </a:r>
          </a:p>
          <a:p>
            <a:pPr algn="just"/>
            <a:r>
              <a:rPr lang="cs-CZ" dirty="0"/>
              <a:t>Čtyři pilíře setkávání – dotyk (kůže na kůži), emoční sblížení, verbální a neverbální komunikace, soustředěná pozornost (rozdíl mezi běžným klientem a klientem s demencí /nepřetěžovat/</a:t>
            </a:r>
          </a:p>
          <a:p>
            <a:pPr algn="just"/>
            <a:r>
              <a:rPr lang="cs-CZ" dirty="0"/>
              <a:t>Krátkodobá aktivizace</a:t>
            </a:r>
          </a:p>
        </p:txBody>
      </p:sp>
    </p:spTree>
    <p:extLst>
      <p:ext uri="{BB962C8B-B14F-4D97-AF65-F5344CB8AC3E}">
        <p14:creationId xmlns:p14="http://schemas.microsoft.com/office/powerpoint/2010/main" val="785405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Náměty – </a:t>
            </a:r>
            <a:r>
              <a:rPr lang="cs-CZ" dirty="0" err="1"/>
              <a:t>Montessori</a:t>
            </a:r>
            <a:r>
              <a:rPr lang="cs-CZ" dirty="0"/>
              <a:t> v </a:t>
            </a:r>
            <a:r>
              <a:rPr lang="cs-CZ" dirty="0" err="1"/>
              <a:t>gerogagice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err="1"/>
              <a:t>Montessori</a:t>
            </a:r>
            <a:r>
              <a:rPr lang="cs-CZ" dirty="0"/>
              <a:t> jednotka „Roční období“</a:t>
            </a:r>
          </a:p>
          <a:p>
            <a:r>
              <a:rPr lang="cs-CZ" dirty="0"/>
              <a:t>Prožít charakter aktuálního ročního období</a:t>
            </a:r>
          </a:p>
          <a:p>
            <a:r>
              <a:rPr lang="cs-CZ" dirty="0"/>
              <a:t>Udržet si vědomí průběhu roku, měsíc, </a:t>
            </a:r>
            <a:r>
              <a:rPr lang="cs-CZ" dirty="0" err="1"/>
              <a:t>den..poznat</a:t>
            </a:r>
            <a:r>
              <a:rPr lang="cs-CZ" dirty="0"/>
              <a:t> a pojmenovat roční dobu a přiřadit k ní rituály, činnosti…Povzbudit komunikaci, zlepšit nalézání slov…sociální </a:t>
            </a:r>
            <a:r>
              <a:rPr lang="cs-CZ" dirty="0" err="1"/>
              <a:t>interakce..trénink</a:t>
            </a:r>
            <a:r>
              <a:rPr lang="cs-CZ" dirty="0"/>
              <a:t> paměti, práce se vzpomínkami, podpora jemné motoriky, tužka, psaní</a:t>
            </a:r>
          </a:p>
          <a:p>
            <a:r>
              <a:rPr lang="cs-CZ" dirty="0"/>
              <a:t>Materiál – listy kalendáře Roční období </a:t>
            </a:r>
            <a:r>
              <a:rPr lang="cs-CZ" dirty="0" err="1"/>
              <a:t>Montessori</a:t>
            </a:r>
            <a:r>
              <a:rPr lang="cs-CZ" dirty="0"/>
              <a:t>, barevný papír – charakteristický pro roční období, tužky.</a:t>
            </a:r>
          </a:p>
        </p:txBody>
      </p:sp>
    </p:spTree>
    <p:extLst>
      <p:ext uri="{BB962C8B-B14F-4D97-AF65-F5344CB8AC3E}">
        <p14:creationId xmlns:p14="http://schemas.microsoft.com/office/powerpoint/2010/main" val="2926535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Vlastní realizace</a:t>
            </a:r>
          </a:p>
        </p:txBody>
      </p:sp>
      <p:sp>
        <p:nvSpPr>
          <p:cNvPr id="3" name="Zástupný symbol pro obsah 2"/>
          <p:cNvSpPr>
            <a:spLocks noGrp="1"/>
          </p:cNvSpPr>
          <p:nvPr>
            <p:ph idx="1"/>
          </p:nvPr>
        </p:nvSpPr>
        <p:spPr/>
        <p:txBody>
          <a:bodyPr/>
          <a:lstStyle/>
          <a:p>
            <a:pPr marL="0" indent="0">
              <a:buNone/>
            </a:pPr>
            <a:r>
              <a:rPr lang="cs-CZ" dirty="0"/>
              <a:t>Uvítání – každého jednotlivě (dotyky, oční kontakty, slovní sblížení)</a:t>
            </a:r>
          </a:p>
          <a:p>
            <a:pPr marL="0" indent="0">
              <a:buNone/>
            </a:pPr>
            <a:r>
              <a:rPr lang="cs-CZ" dirty="0"/>
              <a:t>Prohlídka kalendáře, přiřazení příslušných karet o ročních obdobích, pojmenovat dny</a:t>
            </a:r>
          </a:p>
          <a:p>
            <a:pPr marL="0" indent="0">
              <a:buNone/>
            </a:pPr>
            <a:r>
              <a:rPr lang="cs-CZ" dirty="0"/>
              <a:t>Proč se listopadu přiřazuje žlutá, hnědá…kladení otázek…co se dělá na podzim…jaká jídla, zvyky, co jste dělali…může se udělat výstavka barev, listí….Závěrečný pohovor…. </a:t>
            </a:r>
          </a:p>
        </p:txBody>
      </p:sp>
    </p:spTree>
    <p:extLst>
      <p:ext uri="{BB962C8B-B14F-4D97-AF65-F5344CB8AC3E}">
        <p14:creationId xmlns:p14="http://schemas.microsoft.com/office/powerpoint/2010/main" val="1427791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Lze různé varianty, obměny</a:t>
            </a:r>
          </a:p>
        </p:txBody>
      </p:sp>
      <p:sp>
        <p:nvSpPr>
          <p:cNvPr id="3" name="Zástupný symbol pro obsah 2"/>
          <p:cNvSpPr>
            <a:spLocks noGrp="1"/>
          </p:cNvSpPr>
          <p:nvPr>
            <p:ph idx="1"/>
          </p:nvPr>
        </p:nvSpPr>
        <p:spPr/>
        <p:txBody>
          <a:bodyPr/>
          <a:lstStyle/>
          <a:p>
            <a:r>
              <a:rPr lang="cs-CZ" dirty="0"/>
              <a:t>Témata – podzimní povídky….opět orientace v době, slovní zásoba, komunikace, kontakt…</a:t>
            </a:r>
          </a:p>
          <a:p>
            <a:r>
              <a:rPr lang="cs-CZ" dirty="0"/>
              <a:t>Materiál – báseň, povídka, hrozny nebo jablka, švestky….</a:t>
            </a:r>
          </a:p>
          <a:p>
            <a:r>
              <a:rPr lang="cs-CZ" dirty="0"/>
              <a:t>Vybrat si báseň, povídku…přečíst, zopakovat s účastníky, vyprávět znova….položit šest otázek</a:t>
            </a:r>
          </a:p>
          <a:p>
            <a:r>
              <a:rPr lang="cs-CZ" dirty="0"/>
              <a:t>Konzumace ovoce</a:t>
            </a:r>
          </a:p>
          <a:p>
            <a:r>
              <a:rPr lang="cs-CZ" dirty="0"/>
              <a:t>Rozloučit se, kontakt, poděkování…</a:t>
            </a:r>
          </a:p>
        </p:txBody>
      </p:sp>
    </p:spTree>
    <p:extLst>
      <p:ext uri="{BB962C8B-B14F-4D97-AF65-F5344CB8AC3E}">
        <p14:creationId xmlns:p14="http://schemas.microsoft.com/office/powerpoint/2010/main" val="2455007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Reminiscenční techniky</a:t>
            </a:r>
          </a:p>
        </p:txBody>
      </p:sp>
      <p:sp>
        <p:nvSpPr>
          <p:cNvPr id="3" name="Zástupný symbol pro obsah 2"/>
          <p:cNvSpPr>
            <a:spLocks noGrp="1"/>
          </p:cNvSpPr>
          <p:nvPr>
            <p:ph idx="1"/>
          </p:nvPr>
        </p:nvSpPr>
        <p:spPr/>
        <p:txBody>
          <a:bodyPr>
            <a:normAutofit fontScale="70000" lnSpcReduction="20000"/>
          </a:bodyPr>
          <a:lstStyle/>
          <a:p>
            <a:pPr algn="ctr"/>
            <a:r>
              <a:rPr lang="cs-CZ" dirty="0"/>
              <a:t>Potvrzení identity, kontinuity života, bilance</a:t>
            </a:r>
          </a:p>
          <a:p>
            <a:pPr algn="ctr"/>
            <a:r>
              <a:rPr lang="cs-CZ" dirty="0"/>
              <a:t>Zaměstnávají myšlení a paměť, jsou aktivní, procvičují mozek</a:t>
            </a:r>
          </a:p>
          <a:p>
            <a:pPr algn="ctr"/>
            <a:r>
              <a:rPr lang="cs-CZ" dirty="0"/>
              <a:t>Uspokojují potřebu předat zkušenosti mladším, prohloubení mezilidských vztahů</a:t>
            </a:r>
          </a:p>
          <a:p>
            <a:pPr algn="ctr"/>
            <a:r>
              <a:rPr lang="cs-CZ" dirty="0"/>
              <a:t>Vzpomínání usnadňuje komunikace, stimuluje kontakty, ovlivňuje vztahy, setkávání ve skupině, nová přátelství, překonání izolace</a:t>
            </a:r>
          </a:p>
          <a:p>
            <a:pPr algn="ctr"/>
            <a:r>
              <a:rPr lang="cs-CZ" dirty="0"/>
              <a:t>Napomáhá vyrovnat se se změnami, třeba i s humorem</a:t>
            </a:r>
          </a:p>
          <a:p>
            <a:pPr algn="ctr"/>
            <a:r>
              <a:rPr lang="cs-CZ" dirty="0"/>
              <a:t>Role vypravěče – sebevědomí, moudrost</a:t>
            </a:r>
          </a:p>
          <a:p>
            <a:pPr algn="ctr"/>
            <a:r>
              <a:rPr lang="cs-CZ" dirty="0"/>
              <a:t>Vnímání přináší prožitky dávných situací…</a:t>
            </a:r>
          </a:p>
          <a:p>
            <a:pPr algn="ctr"/>
            <a:r>
              <a:rPr lang="cs-CZ" dirty="0"/>
              <a:t>Uvolnění energie a emocí</a:t>
            </a:r>
          </a:p>
          <a:p>
            <a:pPr algn="ctr"/>
            <a:r>
              <a:rPr lang="cs-CZ" dirty="0"/>
              <a:t>Tvorba, vymanění ze stereotypů</a:t>
            </a:r>
          </a:p>
          <a:p>
            <a:pPr algn="ctr"/>
            <a:r>
              <a:rPr lang="cs-CZ" dirty="0"/>
              <a:t>Zapojení rodin, dobrovolníků, pracovníků…komunity</a:t>
            </a:r>
          </a:p>
        </p:txBody>
      </p:sp>
    </p:spTree>
    <p:extLst>
      <p:ext uri="{BB962C8B-B14F-4D97-AF65-F5344CB8AC3E}">
        <p14:creationId xmlns:p14="http://schemas.microsoft.com/office/powerpoint/2010/main" val="3504591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Možnosti</a:t>
            </a:r>
          </a:p>
        </p:txBody>
      </p:sp>
      <p:sp>
        <p:nvSpPr>
          <p:cNvPr id="3" name="Zástupný symbol pro obsah 2"/>
          <p:cNvSpPr>
            <a:spLocks noGrp="1"/>
          </p:cNvSpPr>
          <p:nvPr>
            <p:ph idx="1"/>
          </p:nvPr>
        </p:nvSpPr>
        <p:spPr/>
        <p:txBody>
          <a:bodyPr/>
          <a:lstStyle/>
          <a:p>
            <a:pPr algn="just"/>
            <a:r>
              <a:rPr lang="cs-CZ" dirty="0"/>
              <a:t>Individuální vzpomínání</a:t>
            </a:r>
          </a:p>
          <a:p>
            <a:pPr algn="just"/>
            <a:r>
              <a:rPr lang="cs-CZ" dirty="0"/>
              <a:t>Výběr účastníků pro vzpomínání ve skupině…od náhodného losování, pak podle místa narození, kraje, abecedy…ale i tematicky – věk, profese….bydliště…lze i ve spontánně vzniklých skupinách</a:t>
            </a:r>
          </a:p>
          <a:p>
            <a:pPr algn="just"/>
            <a:r>
              <a:rPr lang="cs-CZ" dirty="0"/>
              <a:t>Otevřené reminiscenční skupiny</a:t>
            </a:r>
          </a:p>
        </p:txBody>
      </p:sp>
    </p:spTree>
    <p:extLst>
      <p:ext uri="{BB962C8B-B14F-4D97-AF65-F5344CB8AC3E}">
        <p14:creationId xmlns:p14="http://schemas.microsoft.com/office/powerpoint/2010/main" val="1988052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Typologie aktivit</a:t>
            </a:r>
          </a:p>
        </p:txBody>
      </p:sp>
      <p:sp>
        <p:nvSpPr>
          <p:cNvPr id="3" name="Zástupný symbol pro obsah 2"/>
          <p:cNvSpPr>
            <a:spLocks noGrp="1"/>
          </p:cNvSpPr>
          <p:nvPr>
            <p:ph idx="1"/>
          </p:nvPr>
        </p:nvSpPr>
        <p:spPr/>
        <p:txBody>
          <a:bodyPr/>
          <a:lstStyle/>
          <a:p>
            <a:r>
              <a:rPr lang="cs-CZ" dirty="0"/>
              <a:t>Aktivity podle cíle – rekapitulace života, expresivní vyjádření emocí, otevření se, předávání zkušeností</a:t>
            </a:r>
          </a:p>
          <a:p>
            <a:r>
              <a:rPr lang="cs-CZ" dirty="0"/>
              <a:t>Aktivity podle použitých prostředků – verbální (vyprávění ve skupině, zpěv písní, recitace básní, hraní rolí, hraní divadla, psaní deníků, zápisky….paměti, knihy života</a:t>
            </a:r>
          </a:p>
        </p:txBody>
      </p:sp>
    </p:spTree>
    <p:extLst>
      <p:ext uri="{BB962C8B-B14F-4D97-AF65-F5344CB8AC3E}">
        <p14:creationId xmlns:p14="http://schemas.microsoft.com/office/powerpoint/2010/main" val="1997494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Seznámení s prostředím</a:t>
            </a:r>
          </a:p>
        </p:txBody>
      </p:sp>
      <p:sp>
        <p:nvSpPr>
          <p:cNvPr id="3" name="Zástupný symbol pro obsah 2"/>
          <p:cNvSpPr>
            <a:spLocks noGrp="1"/>
          </p:cNvSpPr>
          <p:nvPr>
            <p:ph idx="1"/>
          </p:nvPr>
        </p:nvSpPr>
        <p:spPr/>
        <p:txBody>
          <a:bodyPr/>
          <a:lstStyle/>
          <a:p>
            <a:pPr algn="ctr"/>
            <a:r>
              <a:rPr lang="cs-CZ" dirty="0"/>
              <a:t>Na počátku je důležité poznat prostředí, vyzpovídat pracovníky, pokud je to možné, pozorovat klienty při činnostech</a:t>
            </a:r>
          </a:p>
          <a:p>
            <a:pPr algn="ctr"/>
            <a:r>
              <a:rPr lang="cs-CZ" b="1" dirty="0"/>
              <a:t>Ve spolupráci s pracovníky, které Vám zařízení doporučí vytvoříte návrh možných činnosti</a:t>
            </a:r>
          </a:p>
          <a:p>
            <a:pPr algn="ctr"/>
            <a:r>
              <a:rPr lang="cs-CZ" dirty="0"/>
              <a:t>Vytvořit si harmonogram, rozvrhnout činnosti</a:t>
            </a:r>
          </a:p>
          <a:p>
            <a:pPr algn="ctr"/>
            <a:r>
              <a:rPr lang="cs-CZ" dirty="0"/>
              <a:t>Využít předvánoční období</a:t>
            </a:r>
          </a:p>
        </p:txBody>
      </p:sp>
    </p:spTree>
    <p:extLst>
      <p:ext uri="{BB962C8B-B14F-4D97-AF65-F5344CB8AC3E}">
        <p14:creationId xmlns:p14="http://schemas.microsoft.com/office/powerpoint/2010/main" val="3400852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Neverbální metody</a:t>
            </a:r>
          </a:p>
        </p:txBody>
      </p:sp>
      <p:sp>
        <p:nvSpPr>
          <p:cNvPr id="3" name="Zástupný symbol pro obsah 2"/>
          <p:cNvSpPr>
            <a:spLocks noGrp="1"/>
          </p:cNvSpPr>
          <p:nvPr>
            <p:ph idx="1"/>
          </p:nvPr>
        </p:nvSpPr>
        <p:spPr/>
        <p:txBody>
          <a:bodyPr>
            <a:normAutofit fontScale="85000" lnSpcReduction="20000"/>
          </a:bodyPr>
          <a:lstStyle/>
          <a:p>
            <a:r>
              <a:rPr lang="cs-CZ" dirty="0"/>
              <a:t>Tiché vnímání – fotografie, pohlednice, staré časopisy, obaly desek…</a:t>
            </a:r>
          </a:p>
          <a:p>
            <a:r>
              <a:rPr lang="cs-CZ" dirty="0"/>
              <a:t>Sledování starých filmů</a:t>
            </a:r>
          </a:p>
          <a:p>
            <a:r>
              <a:rPr lang="cs-CZ" dirty="0"/>
              <a:t>Naslouchání hudbě, hra na hudební nástroj</a:t>
            </a:r>
          </a:p>
          <a:p>
            <a:r>
              <a:rPr lang="cs-CZ" dirty="0"/>
              <a:t>Aktivní výtvarná tvorba – vzpomínkové krabice, koláže, kresba, modelování</a:t>
            </a:r>
          </a:p>
          <a:p>
            <a:r>
              <a:rPr lang="cs-CZ" dirty="0"/>
              <a:t>Pečení – vaření…různé druhy pracovních činnosti</a:t>
            </a:r>
          </a:p>
          <a:p>
            <a:r>
              <a:rPr lang="cs-CZ" dirty="0"/>
              <a:t>Pantomimické hry</a:t>
            </a:r>
          </a:p>
          <a:p>
            <a:r>
              <a:rPr lang="cs-CZ" dirty="0"/>
              <a:t>Neverbální divadlo, tanec</a:t>
            </a:r>
          </a:p>
          <a:p>
            <a:r>
              <a:rPr lang="cs-CZ" dirty="0"/>
              <a:t>Oblékání starých kostýmů, doplňků…</a:t>
            </a:r>
          </a:p>
          <a:p>
            <a:r>
              <a:rPr lang="cs-CZ" dirty="0"/>
              <a:t>Vycházky a výlety po stopách vzpomínek….</a:t>
            </a:r>
          </a:p>
        </p:txBody>
      </p:sp>
    </p:spTree>
    <p:extLst>
      <p:ext uri="{BB962C8B-B14F-4D97-AF65-F5344CB8AC3E}">
        <p14:creationId xmlns:p14="http://schemas.microsoft.com/office/powerpoint/2010/main" val="1536609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Podle výsledku</a:t>
            </a:r>
          </a:p>
        </p:txBody>
      </p:sp>
      <p:sp>
        <p:nvSpPr>
          <p:cNvPr id="3" name="Zástupný symbol pro obsah 2"/>
          <p:cNvSpPr>
            <a:spLocks noGrp="1"/>
          </p:cNvSpPr>
          <p:nvPr>
            <p:ph idx="1"/>
          </p:nvPr>
        </p:nvSpPr>
        <p:spPr/>
        <p:txBody>
          <a:bodyPr/>
          <a:lstStyle/>
          <a:p>
            <a:r>
              <a:rPr lang="cs-CZ" dirty="0"/>
              <a:t>Nemateriální – zážitek, úleva, spokojenost, nové vztahy, ochota naslouchat druhým, zvídavost</a:t>
            </a:r>
          </a:p>
          <a:p>
            <a:r>
              <a:rPr lang="cs-CZ" dirty="0"/>
              <a:t>Materiální – knihy života, vzpomínkové krabice, koláže, výstavy, nástěnky,…kreativita, pomůcky, materiál</a:t>
            </a:r>
          </a:p>
        </p:txBody>
      </p:sp>
    </p:spTree>
    <p:extLst>
      <p:ext uri="{BB962C8B-B14F-4D97-AF65-F5344CB8AC3E}">
        <p14:creationId xmlns:p14="http://schemas.microsoft.com/office/powerpoint/2010/main" val="620819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Příprava na reminiscenční praxi</a:t>
            </a:r>
          </a:p>
        </p:txBody>
      </p:sp>
      <p:sp>
        <p:nvSpPr>
          <p:cNvPr id="3" name="Zástupný symbol pro obsah 2"/>
          <p:cNvSpPr>
            <a:spLocks noGrp="1"/>
          </p:cNvSpPr>
          <p:nvPr>
            <p:ph idx="1"/>
          </p:nvPr>
        </p:nvSpPr>
        <p:spPr/>
        <p:txBody>
          <a:bodyPr>
            <a:normAutofit fontScale="92500" lnSpcReduction="20000"/>
          </a:bodyPr>
          <a:lstStyle/>
          <a:p>
            <a:pPr algn="just"/>
            <a:r>
              <a:rPr lang="cs-CZ" dirty="0"/>
              <a:t>Znalost historie…příklad, sestavení časové osy</a:t>
            </a:r>
          </a:p>
          <a:p>
            <a:pPr algn="just"/>
            <a:r>
              <a:rPr lang="cs-CZ" dirty="0"/>
              <a:t>Tematizace prostoru – zútulnění prostředí domova, pokoje…</a:t>
            </a:r>
          </a:p>
          <a:p>
            <a:pPr algn="just"/>
            <a:r>
              <a:rPr lang="cs-CZ" dirty="0"/>
              <a:t>Umění rozhovoru – příprava pracovníka, hluboké soustředění, navázání kontaktu, projevování zájmu, kladení otázek, reflektování zjištěného…dát dostatek času, hodně velkou podporu, nápovědu</a:t>
            </a:r>
          </a:p>
          <a:p>
            <a:pPr algn="just"/>
            <a:r>
              <a:rPr lang="cs-CZ" dirty="0"/>
              <a:t>Vzpomínkové podněty – staré filmy, hudba, knihy, pudřenka, voňavka, fotografie, …staré receptury…tanec…vůně – koření (v krabičkách, hádat, co je to za koření…)</a:t>
            </a:r>
          </a:p>
        </p:txBody>
      </p:sp>
    </p:spTree>
    <p:extLst>
      <p:ext uri="{BB962C8B-B14F-4D97-AF65-F5344CB8AC3E}">
        <p14:creationId xmlns:p14="http://schemas.microsoft.com/office/powerpoint/2010/main" val="2126378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Vzpomínka v práci se seniory</a:t>
            </a:r>
          </a:p>
        </p:txBody>
      </p:sp>
      <p:sp>
        <p:nvSpPr>
          <p:cNvPr id="3" name="Zástupný symbol pro obsah 2"/>
          <p:cNvSpPr>
            <a:spLocks noGrp="1"/>
          </p:cNvSpPr>
          <p:nvPr>
            <p:ph idx="1"/>
          </p:nvPr>
        </p:nvSpPr>
        <p:spPr/>
        <p:txBody>
          <a:bodyPr/>
          <a:lstStyle/>
          <a:p>
            <a:r>
              <a:rPr lang="cs-CZ" dirty="0"/>
              <a:t>Struktura a průběh skupiny</a:t>
            </a:r>
          </a:p>
          <a:p>
            <a:r>
              <a:rPr lang="cs-CZ" dirty="0"/>
              <a:t>Cíle skupiny</a:t>
            </a:r>
          </a:p>
          <a:p>
            <a:r>
              <a:rPr lang="cs-CZ" dirty="0"/>
              <a:t>Motivace seniorů</a:t>
            </a:r>
          </a:p>
          <a:p>
            <a:r>
              <a:rPr lang="cs-CZ" dirty="0"/>
              <a:t>Prostorové uspořádání</a:t>
            </a:r>
          </a:p>
          <a:p>
            <a:r>
              <a:rPr lang="cs-CZ" dirty="0"/>
              <a:t>Témata skupinových rozhovorů</a:t>
            </a:r>
          </a:p>
          <a:p>
            <a:r>
              <a:rPr lang="cs-CZ" dirty="0"/>
              <a:t>Komunikace ve skupině, dovednosti </a:t>
            </a:r>
            <a:r>
              <a:rPr lang="cs-CZ" dirty="0" err="1"/>
              <a:t>facilitátora</a:t>
            </a:r>
            <a:endParaRPr lang="cs-CZ" dirty="0"/>
          </a:p>
          <a:p>
            <a:r>
              <a:rPr lang="cs-CZ" dirty="0"/>
              <a:t>Problematické situace, konflikty, reakce</a:t>
            </a:r>
          </a:p>
        </p:txBody>
      </p:sp>
    </p:spTree>
    <p:extLst>
      <p:ext uri="{BB962C8B-B14F-4D97-AF65-F5344CB8AC3E}">
        <p14:creationId xmlns:p14="http://schemas.microsoft.com/office/powerpoint/2010/main" val="322773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Reminiscenční divadlo</a:t>
            </a:r>
          </a:p>
        </p:txBody>
      </p:sp>
      <p:sp>
        <p:nvSpPr>
          <p:cNvPr id="3" name="Zástupný symbol pro obsah 2"/>
          <p:cNvSpPr>
            <a:spLocks noGrp="1"/>
          </p:cNvSpPr>
          <p:nvPr>
            <p:ph idx="1"/>
          </p:nvPr>
        </p:nvSpPr>
        <p:spPr/>
        <p:txBody>
          <a:bodyPr/>
          <a:lstStyle/>
          <a:p>
            <a:r>
              <a:rPr lang="cs-CZ" dirty="0"/>
              <a:t>Spojitost s dramatickou výchovou….</a:t>
            </a:r>
          </a:p>
        </p:txBody>
      </p:sp>
    </p:spTree>
    <p:extLst>
      <p:ext uri="{BB962C8B-B14F-4D97-AF65-F5344CB8AC3E}">
        <p14:creationId xmlns:p14="http://schemas.microsoft.com/office/powerpoint/2010/main" val="3157956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a:t>
            </a:r>
          </a:p>
        </p:txBody>
      </p:sp>
      <p:sp>
        <p:nvSpPr>
          <p:cNvPr id="3" name="Zástupný symbol pro obsah 2"/>
          <p:cNvSpPr>
            <a:spLocks noGrp="1"/>
          </p:cNvSpPr>
          <p:nvPr>
            <p:ph idx="1"/>
          </p:nvPr>
        </p:nvSpPr>
        <p:spPr/>
        <p:txBody>
          <a:bodyPr>
            <a:normAutofit/>
          </a:bodyPr>
          <a:lstStyle/>
          <a:p>
            <a:pPr algn="ctr"/>
            <a:r>
              <a:rPr lang="cs-CZ" sz="4800" dirty="0"/>
              <a:t>Knihy života</a:t>
            </a:r>
          </a:p>
          <a:p>
            <a:pPr algn="ctr"/>
            <a:r>
              <a:rPr lang="cs-CZ" sz="4800" dirty="0"/>
              <a:t>Mapy života</a:t>
            </a:r>
          </a:p>
          <a:p>
            <a:pPr algn="ctr"/>
            <a:r>
              <a:rPr lang="cs-CZ" sz="4800" dirty="0"/>
              <a:t>Výstavy…..</a:t>
            </a:r>
          </a:p>
        </p:txBody>
      </p:sp>
    </p:spTree>
    <p:extLst>
      <p:ext uri="{BB962C8B-B14F-4D97-AF65-F5344CB8AC3E}">
        <p14:creationId xmlns:p14="http://schemas.microsoft.com/office/powerpoint/2010/main" val="245983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algn="ctr"/>
            <a:r>
              <a:rPr lang="cs-CZ" i="1" dirty="0"/>
              <a:t>Starý člověk potřebuje, abychom se zastavili, dokázali mu darovat svůj čas a naslouchat jeho životnímu příběhu.</a:t>
            </a:r>
          </a:p>
          <a:p>
            <a:pPr algn="ctr"/>
            <a:r>
              <a:rPr lang="cs-CZ" i="1" dirty="0"/>
              <a:t>Jde o respekt, o důstojnost, o to, že pro druhé něco znamenáme….</a:t>
            </a:r>
          </a:p>
        </p:txBody>
      </p:sp>
    </p:spTree>
    <p:extLst>
      <p:ext uri="{BB962C8B-B14F-4D97-AF65-F5344CB8AC3E}">
        <p14:creationId xmlns:p14="http://schemas.microsoft.com/office/powerpoint/2010/main" val="2387499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t>Činnosti si zvolit vzhledem </a:t>
            </a:r>
            <a:br>
              <a:rPr lang="cs-CZ" dirty="0"/>
            </a:br>
            <a:r>
              <a:rPr lang="cs-CZ" dirty="0"/>
              <a:t>ke svým dispozicím</a:t>
            </a:r>
          </a:p>
        </p:txBody>
      </p:sp>
      <p:sp>
        <p:nvSpPr>
          <p:cNvPr id="3" name="Zástupný symbol pro obsah 2"/>
          <p:cNvSpPr>
            <a:spLocks noGrp="1"/>
          </p:cNvSpPr>
          <p:nvPr>
            <p:ph idx="1"/>
          </p:nvPr>
        </p:nvSpPr>
        <p:spPr/>
        <p:txBody>
          <a:bodyPr/>
          <a:lstStyle/>
          <a:p>
            <a:r>
              <a:rPr lang="cs-CZ" dirty="0"/>
              <a:t>Nabídnout to, co umíte</a:t>
            </a:r>
          </a:p>
          <a:p>
            <a:r>
              <a:rPr lang="cs-CZ" b="1" dirty="0"/>
              <a:t>Nebát se stáří, je to něco velmi přirozeného</a:t>
            </a:r>
          </a:p>
          <a:p>
            <a:r>
              <a:rPr lang="cs-CZ" dirty="0"/>
              <a:t>Brát to jako výzvu</a:t>
            </a:r>
          </a:p>
          <a:p>
            <a:r>
              <a:rPr lang="cs-CZ" dirty="0"/>
              <a:t>Zjistit, jak je to s materiálním vybavením</a:t>
            </a:r>
          </a:p>
          <a:p>
            <a:r>
              <a:rPr lang="cs-CZ" dirty="0"/>
              <a:t>Možné získat základní materiál z katedry, pokud potřebujete něco speciálního (není to moc drahé), lze se domluvit na financování</a:t>
            </a:r>
          </a:p>
        </p:txBody>
      </p:sp>
    </p:spTree>
    <p:extLst>
      <p:ext uri="{BB962C8B-B14F-4D97-AF65-F5344CB8AC3E}">
        <p14:creationId xmlns:p14="http://schemas.microsoft.com/office/powerpoint/2010/main" val="2515471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t>Pestrá nabídka, praxe je důležitá pro seniory, ale také pro studenty</a:t>
            </a:r>
          </a:p>
        </p:txBody>
      </p:sp>
      <p:sp>
        <p:nvSpPr>
          <p:cNvPr id="3" name="Zástupný symbol pro obsah 2"/>
          <p:cNvSpPr>
            <a:spLocks noGrp="1"/>
          </p:cNvSpPr>
          <p:nvPr>
            <p:ph idx="1"/>
          </p:nvPr>
        </p:nvSpPr>
        <p:spPr/>
        <p:txBody>
          <a:bodyPr>
            <a:normAutofit fontScale="92500" lnSpcReduction="20000"/>
          </a:bodyPr>
          <a:lstStyle/>
          <a:p>
            <a:pPr algn="just"/>
            <a:r>
              <a:rPr lang="cs-CZ" dirty="0"/>
              <a:t>Zvolit užitečné praktické věci, například vybrat tvorbu výrobků, které senioři mohou uplatnit, darovat, které je budou těšit (příklad vánoce – svícen, balení dárků, vánoční hvězdy atd.)</a:t>
            </a:r>
          </a:p>
          <a:p>
            <a:pPr algn="just"/>
            <a:r>
              <a:rPr lang="cs-CZ" dirty="0"/>
              <a:t>Zařadit zábavné činnosti spojené s hudbou, se zpěvem, soutěže, hry…</a:t>
            </a:r>
          </a:p>
          <a:p>
            <a:pPr algn="just"/>
            <a:r>
              <a:rPr lang="cs-CZ" b="1" dirty="0"/>
              <a:t>Vyzkoušet praktická cvičení </a:t>
            </a:r>
            <a:r>
              <a:rPr lang="cs-CZ" dirty="0"/>
              <a:t>– př. procvičování paměti (velmi důležité, velké množství technik a pomůcek, př. myšlenkové mapy)</a:t>
            </a:r>
          </a:p>
          <a:p>
            <a:pPr algn="just"/>
            <a:r>
              <a:rPr lang="cs-CZ" dirty="0"/>
              <a:t>Pokud máte zkušenost – jednoduchá fyzická procvičování, taneční večer….</a:t>
            </a:r>
          </a:p>
          <a:p>
            <a:endParaRPr lang="cs-CZ" dirty="0"/>
          </a:p>
        </p:txBody>
      </p:sp>
    </p:spTree>
    <p:extLst>
      <p:ext uri="{BB962C8B-B14F-4D97-AF65-F5344CB8AC3E}">
        <p14:creationId xmlns:p14="http://schemas.microsoft.com/office/powerpoint/2010/main" val="3784059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t>Nabídka – předávání generační zkušenosti</a:t>
            </a:r>
          </a:p>
        </p:txBody>
      </p:sp>
      <p:sp>
        <p:nvSpPr>
          <p:cNvPr id="3" name="Zástupný symbol pro obsah 2"/>
          <p:cNvSpPr>
            <a:spLocks noGrp="1"/>
          </p:cNvSpPr>
          <p:nvPr>
            <p:ph idx="1"/>
          </p:nvPr>
        </p:nvSpPr>
        <p:spPr/>
        <p:txBody>
          <a:bodyPr>
            <a:normAutofit fontScale="85000" lnSpcReduction="10000"/>
          </a:bodyPr>
          <a:lstStyle/>
          <a:p>
            <a:r>
              <a:rPr lang="cs-CZ" dirty="0"/>
              <a:t>Lidé mají vztah k cestování, cestovatelské zážitky, kvízy spojené ze zeměpisnými a historickými tématy</a:t>
            </a:r>
          </a:p>
          <a:p>
            <a:r>
              <a:rPr lang="cs-CZ" dirty="0"/>
              <a:t>Vytvořit přednášku nebo spíše povídání o tom, jak žije dnešní generace mladých a jak žili oni když byli mladí</a:t>
            </a:r>
          </a:p>
          <a:p>
            <a:r>
              <a:rPr lang="cs-CZ" dirty="0"/>
              <a:t>Dá se propojit s reminiscenčními </a:t>
            </a:r>
            <a:r>
              <a:rPr lang="cs-CZ" b="1" dirty="0"/>
              <a:t>technikami…začít úplně jednoduše</a:t>
            </a:r>
            <a:r>
              <a:rPr lang="cs-CZ" dirty="0"/>
              <a:t>, pokud jsou ochotni, pracovat s jejich předměty – fotografie, drobnosti – šátek, knoflík, šperk, voňavka…vybrat téma pro aktivitu se vzpomínkami…jak se pracovalo, jak se trávil čas, jak se studovalo, co bylo těžké, …jak se lidé seznamovali, jak se žilo v rodinách</a:t>
            </a:r>
          </a:p>
        </p:txBody>
      </p:sp>
    </p:spTree>
    <p:extLst>
      <p:ext uri="{BB962C8B-B14F-4D97-AF65-F5344CB8AC3E}">
        <p14:creationId xmlns:p14="http://schemas.microsoft.com/office/powerpoint/2010/main" val="2200347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Výtvarné a pracovní techniky</a:t>
            </a:r>
          </a:p>
        </p:txBody>
      </p:sp>
      <p:sp>
        <p:nvSpPr>
          <p:cNvPr id="3" name="Zástupný symbol pro obsah 2"/>
          <p:cNvSpPr>
            <a:spLocks noGrp="1"/>
          </p:cNvSpPr>
          <p:nvPr>
            <p:ph idx="1"/>
          </p:nvPr>
        </p:nvSpPr>
        <p:spPr/>
        <p:txBody>
          <a:bodyPr/>
          <a:lstStyle/>
          <a:p>
            <a:r>
              <a:rPr lang="cs-CZ" dirty="0">
                <a:hlinkClick r:id="rId2"/>
              </a:rPr>
              <a:t>www.jaktak.cz</a:t>
            </a:r>
            <a:endParaRPr lang="cs-CZ" dirty="0"/>
          </a:p>
          <a:p>
            <a:r>
              <a:rPr lang="cs-CZ" dirty="0">
                <a:hlinkClick r:id="rId3"/>
              </a:rPr>
              <a:t>www.vytvarka.eu</a:t>
            </a:r>
            <a:endParaRPr lang="cs-CZ" dirty="0"/>
          </a:p>
          <a:p>
            <a:r>
              <a:rPr lang="cs-CZ" dirty="0">
                <a:hlinkClick r:id="rId4"/>
              </a:rPr>
              <a:t>www.tvorivyamos.cz</a:t>
            </a:r>
            <a:endParaRPr lang="cs-CZ" dirty="0"/>
          </a:p>
          <a:p>
            <a:endParaRPr lang="cs-CZ" dirty="0"/>
          </a:p>
          <a:p>
            <a:pPr algn="just"/>
            <a:r>
              <a:rPr lang="cs-CZ" dirty="0"/>
              <a:t>Nejrůznější stránky, náměty, myslet na užitečnost technik, procvičování jemné motoriky (stříhání, lepení, skládání….)</a:t>
            </a:r>
          </a:p>
          <a:p>
            <a:pPr algn="just"/>
            <a:r>
              <a:rPr lang="cs-CZ" dirty="0"/>
              <a:t>Příklad – svícen z DVD, svícen z jablka, ….</a:t>
            </a:r>
          </a:p>
        </p:txBody>
      </p:sp>
    </p:spTree>
    <p:extLst>
      <p:ext uri="{BB962C8B-B14F-4D97-AF65-F5344CB8AC3E}">
        <p14:creationId xmlns:p14="http://schemas.microsoft.com/office/powerpoint/2010/main" val="56641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Tématická</a:t>
            </a:r>
            <a:r>
              <a:rPr lang="cs-CZ" dirty="0"/>
              <a:t> odpoledne</a:t>
            </a:r>
          </a:p>
        </p:txBody>
      </p:sp>
      <p:sp>
        <p:nvSpPr>
          <p:cNvPr id="3" name="Zástupný symbol pro obsah 2"/>
          <p:cNvSpPr>
            <a:spLocks noGrp="1"/>
          </p:cNvSpPr>
          <p:nvPr>
            <p:ph idx="1"/>
          </p:nvPr>
        </p:nvSpPr>
        <p:spPr/>
        <p:txBody>
          <a:bodyPr/>
          <a:lstStyle/>
          <a:p>
            <a:pPr algn="ctr"/>
            <a:r>
              <a:rPr lang="cs-CZ" dirty="0"/>
              <a:t>Vycházet z vlastních dovedností</a:t>
            </a:r>
          </a:p>
          <a:p>
            <a:pPr algn="ctr"/>
            <a:r>
              <a:rPr lang="cs-CZ" dirty="0"/>
              <a:t>Zjistit, o co by senioři měli zájem</a:t>
            </a:r>
          </a:p>
          <a:p>
            <a:pPr algn="ctr"/>
            <a:r>
              <a:rPr lang="cs-CZ" dirty="0"/>
              <a:t>…případně co by doporučovali zaměstnanci</a:t>
            </a:r>
          </a:p>
          <a:p>
            <a:pPr algn="ctr"/>
            <a:r>
              <a:rPr lang="cs-CZ" dirty="0"/>
              <a:t>př. 100let výročí republiky</a:t>
            </a:r>
          </a:p>
          <a:p>
            <a:pPr algn="ctr"/>
            <a:r>
              <a:rPr lang="cs-CZ" dirty="0"/>
              <a:t>Nedávné výročí založení českých legií (legie100)</a:t>
            </a:r>
          </a:p>
          <a:p>
            <a:pPr algn="ctr"/>
            <a:r>
              <a:rPr lang="cs-CZ" dirty="0"/>
              <a:t>Využít dušičky, advent atd.</a:t>
            </a:r>
          </a:p>
          <a:p>
            <a:pPr marL="0" indent="0" algn="ctr">
              <a:buNone/>
            </a:pPr>
            <a:endParaRPr lang="cs-CZ" dirty="0"/>
          </a:p>
        </p:txBody>
      </p:sp>
    </p:spTree>
    <p:extLst>
      <p:ext uri="{BB962C8B-B14F-4D97-AF65-F5344CB8AC3E}">
        <p14:creationId xmlns:p14="http://schemas.microsoft.com/office/powerpoint/2010/main" val="3218877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t>Příklady her k procvičování paměti</a:t>
            </a:r>
          </a:p>
        </p:txBody>
      </p:sp>
      <p:sp>
        <p:nvSpPr>
          <p:cNvPr id="3" name="Zástupný symbol pro obsah 2"/>
          <p:cNvSpPr>
            <a:spLocks noGrp="1"/>
          </p:cNvSpPr>
          <p:nvPr>
            <p:ph idx="1"/>
          </p:nvPr>
        </p:nvSpPr>
        <p:spPr/>
        <p:txBody>
          <a:bodyPr>
            <a:normAutofit fontScale="85000" lnSpcReduction="20000"/>
          </a:bodyPr>
          <a:lstStyle/>
          <a:p>
            <a:pPr algn="ctr"/>
            <a:r>
              <a:rPr lang="cs-CZ" b="1" dirty="0"/>
              <a:t>Existuje mnoho technik, kterými lze trénovat paměť </a:t>
            </a:r>
            <a:r>
              <a:rPr lang="cs-CZ" dirty="0"/>
              <a:t>Významnou pomuckou pro lepší zapamatování informací mohou být paměťové techniky (</a:t>
            </a:r>
            <a:r>
              <a:rPr lang="cs-CZ" b="1" dirty="0"/>
              <a:t>mnemotechniky</a:t>
            </a:r>
            <a:r>
              <a:rPr lang="cs-CZ" dirty="0"/>
              <a:t>), které jsou vhodné především u zdravých seniorů</a:t>
            </a:r>
          </a:p>
          <a:p>
            <a:pPr algn="ctr"/>
            <a:r>
              <a:rPr lang="cs-CZ" dirty="0"/>
              <a:t>Mnemotechniky umožní přesun informací z krátkodobé do dlouhodobé paměti, odkud mohou být podle potřeby vyvolány. </a:t>
            </a:r>
          </a:p>
          <a:p>
            <a:pPr algn="ctr"/>
            <a:r>
              <a:rPr lang="cs-CZ" dirty="0"/>
              <a:t>Díky mnemotechnikám můžeme být schopni zapamatovat si opravdu enormní množství informací</a:t>
            </a:r>
          </a:p>
          <a:p>
            <a:pPr algn="ctr"/>
            <a:r>
              <a:rPr lang="cs-CZ" dirty="0"/>
              <a:t>Mezi nejpoužívanější mnemotechniky řadíme například techniku loci, techniku symbolu, kategorizaci, metodu </a:t>
            </a:r>
            <a:r>
              <a:rPr lang="cs-CZ" dirty="0" err="1"/>
              <a:t>klícových</a:t>
            </a:r>
            <a:r>
              <a:rPr lang="cs-CZ" dirty="0"/>
              <a:t> slov a zapamatování pomocí příběhu.</a:t>
            </a:r>
          </a:p>
        </p:txBody>
      </p:sp>
    </p:spTree>
    <p:extLst>
      <p:ext uri="{BB962C8B-B14F-4D97-AF65-F5344CB8AC3E}">
        <p14:creationId xmlns:p14="http://schemas.microsoft.com/office/powerpoint/2010/main" val="593590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Příklady – metoda loci</a:t>
            </a:r>
          </a:p>
        </p:txBody>
      </p:sp>
      <p:sp>
        <p:nvSpPr>
          <p:cNvPr id="3" name="Zástupný symbol pro obsah 2"/>
          <p:cNvSpPr>
            <a:spLocks noGrp="1"/>
          </p:cNvSpPr>
          <p:nvPr>
            <p:ph idx="1"/>
          </p:nvPr>
        </p:nvSpPr>
        <p:spPr/>
        <p:txBody>
          <a:bodyPr>
            <a:normAutofit fontScale="62500" lnSpcReduction="20000"/>
          </a:bodyPr>
          <a:lstStyle/>
          <a:p>
            <a:pPr algn="just"/>
            <a:r>
              <a:rPr lang="cs-CZ" sz="3400" dirty="0"/>
              <a:t>Představte si krátkou cestu, kterou pravidelně chodíte (např. z pokoje do zahrady, do obchodu, do jídelny) a najděte si deset míst, které potkáváte po cestě a vyjmenujte si je, neustále je opakujte, až si je zapamatujete, pak k nim přiřaďte těchto deset slov nebo procesů</a:t>
            </a:r>
          </a:p>
          <a:p>
            <a:pPr algn="just"/>
            <a:r>
              <a:rPr lang="cs-CZ" sz="3400" dirty="0"/>
              <a:t>1. kytice růží, 2. kniha, 3. maminčiny narozeniny, 4. Adina Mandlová, 5. početní příklady, 6. Francie, 7. přátelství, 8. přijede k nám teta, 9. sklenice medu, 10. noha</a:t>
            </a:r>
          </a:p>
          <a:p>
            <a:pPr algn="just"/>
            <a:r>
              <a:rPr lang="cs-CZ" sz="3400" dirty="0"/>
              <a:t>Neustále se procházejte po cestě, dokud si nebudete umět snadno pojmy s jednotlivými místy spojit a bez chyb je pojmenovat.</a:t>
            </a:r>
          </a:p>
          <a:p>
            <a:pPr algn="just"/>
            <a:r>
              <a:rPr lang="cs-CZ" sz="3400" dirty="0"/>
              <a:t>Až si seznam dobře zapamatujete, zkuste jít cestu pozpátku. S deseti místy si spojte deset slov.</a:t>
            </a:r>
          </a:p>
          <a:p>
            <a:pPr algn="just"/>
            <a:endParaRPr lang="cs-CZ" dirty="0"/>
          </a:p>
          <a:p>
            <a:pPr algn="just"/>
            <a:endParaRPr lang="cs-CZ" dirty="0"/>
          </a:p>
          <a:p>
            <a:pPr algn="just"/>
            <a:r>
              <a:rPr lang="cs-CZ" dirty="0"/>
              <a:t>Technika je ukázková, lze ji různě obměňovat, podle nároků klientů</a:t>
            </a:r>
          </a:p>
        </p:txBody>
      </p:sp>
    </p:spTree>
    <p:extLst>
      <p:ext uri="{BB962C8B-B14F-4D97-AF65-F5344CB8AC3E}">
        <p14:creationId xmlns:p14="http://schemas.microsoft.com/office/powerpoint/2010/main" val="284333003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276</TotalTime>
  <Words>1637</Words>
  <Application>Microsoft Office PowerPoint</Application>
  <PresentationFormat>Předvádění na obrazovce (4:3)</PresentationFormat>
  <Paragraphs>131</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Franklin Gothic Book</vt:lpstr>
      <vt:lpstr>Franklin Gothic Medium</vt:lpstr>
      <vt:lpstr>Wingdings 2</vt:lpstr>
      <vt:lpstr>Cesta</vt:lpstr>
      <vt:lpstr>Prezentace aplikace PowerPoint</vt:lpstr>
      <vt:lpstr>Seznámení s prostředím</vt:lpstr>
      <vt:lpstr>Činnosti si zvolit vzhledem  ke svým dispozicím</vt:lpstr>
      <vt:lpstr>Pestrá nabídka, praxe je důležitá pro seniory, ale také pro studenty</vt:lpstr>
      <vt:lpstr>Nabídka – předávání generační zkušenosti</vt:lpstr>
      <vt:lpstr>Výtvarné a pracovní techniky</vt:lpstr>
      <vt:lpstr>Tématická odpoledne</vt:lpstr>
      <vt:lpstr>Příklady her k procvičování paměti</vt:lpstr>
      <vt:lpstr>Příklady – metoda loci</vt:lpstr>
      <vt:lpstr>Technika řetězení</vt:lpstr>
      <vt:lpstr>Metoda obrazových příběhů</vt:lpstr>
      <vt:lpstr>Další příklady tréninku paměti (pro klienty s demencí)</vt:lpstr>
      <vt:lpstr>Smyslová aktivizace</vt:lpstr>
      <vt:lpstr>Náměty – Montessori v gerogagice</vt:lpstr>
      <vt:lpstr>Vlastní realizace</vt:lpstr>
      <vt:lpstr>Lze různé varianty, obměny</vt:lpstr>
      <vt:lpstr>Reminiscenční techniky</vt:lpstr>
      <vt:lpstr>Možnosti</vt:lpstr>
      <vt:lpstr>Typologie aktivit</vt:lpstr>
      <vt:lpstr>Neverbální metody</vt:lpstr>
      <vt:lpstr>Podle výsledku</vt:lpstr>
      <vt:lpstr>Příprava na reminiscenční praxi</vt:lpstr>
      <vt:lpstr>Vzpomínka v práci se seniory</vt:lpstr>
      <vt:lpstr>Reminiscenční divadlo</vt:lpstr>
      <vt:lpstr>Příklady</vt:lpstr>
      <vt:lpstr>Prezentace aplikace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Gulova</dc:creator>
  <cp:lastModifiedBy>Lenka Gulová</cp:lastModifiedBy>
  <cp:revision>23</cp:revision>
  <dcterms:created xsi:type="dcterms:W3CDTF">2013-11-03T21:55:14Z</dcterms:created>
  <dcterms:modified xsi:type="dcterms:W3CDTF">2020-10-21T12:15:26Z</dcterms:modified>
</cp:coreProperties>
</file>