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19" r:id="rId4"/>
    <p:sldId id="265" r:id="rId5"/>
    <p:sldId id="273" r:id="rId6"/>
    <p:sldId id="300" r:id="rId7"/>
    <p:sldId id="295" r:id="rId8"/>
    <p:sldId id="302" r:id="rId9"/>
    <p:sldId id="292" r:id="rId10"/>
    <p:sldId id="301" r:id="rId11"/>
    <p:sldId id="304" r:id="rId12"/>
    <p:sldId id="321" r:id="rId13"/>
    <p:sldId id="324" r:id="rId14"/>
    <p:sldId id="322" r:id="rId15"/>
    <p:sldId id="323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48" d="100"/>
          <a:sy n="48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75FE-0EDA-4ED7-9A39-C3A2559A415F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BE78-CD31-481D-A408-329552ACA8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388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1B72-2174-4449-B5E9-8B6211C69EE6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6D04-DA02-47E5-867D-300B91E42D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1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C8D1-B73E-43C9-8843-A06B486F34EC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8612-22EF-4666-ADAC-AF692E343D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38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0730-1E2D-46B8-BD61-03F367D68D70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E422-F9EC-4A64-BA83-374E70A217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238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3EEA-309A-4497-8B69-E84D9DED5A79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1F83-1C20-485A-974F-845F717E401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581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82E4-BC7D-49B0-B680-9F0A3D99AC8C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203F-4899-4BB1-A73B-AC4274B58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26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0E81-CB98-4604-AE81-1B383E5BB9E9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7052-A4DA-42C8-8B53-ED8854BE92B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4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38B1-0D78-4943-ABCF-8693AAF6D6D7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949-2C2B-4CAD-8478-67B08AE604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0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8F58-EF49-4EE4-B873-C4EB907EF2C4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5D19-8321-4373-AA91-85D6939B01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80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9C33-3532-4935-98E9-D92C87D954CE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8EE6-F547-46A4-B7BE-CE7D736E6D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600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6B5F-0E0B-4F96-9B3E-D8CD23995BF9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36DF-9C93-4442-918A-544C7E3CD1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33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B6A72-C462-4F26-91BD-54F899B146AE}" type="datetimeFigureOut">
              <a:rPr lang="fr-FR"/>
              <a:pPr>
                <a:defRPr/>
              </a:pPr>
              <a:t>22/04/2020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19F5E-3413-4ADA-A1F7-2FA890ECA2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syndrom-yeswecan.e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642350" cy="316865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VYUŽITÍ </a:t>
            </a:r>
            <a:br>
              <a:rPr lang="cs-C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ALTERNATIVNÍCH METOD </a:t>
            </a:r>
            <a:br>
              <a:rPr lang="cs-C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NA PODPORU ROZVOJE OSOB S DOWNOVÝM SYNDROMEM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</a:t>
            </a:r>
            <a:endParaRPr lang="fr-CA" dirty="0" smtClean="0">
              <a:solidFill>
                <a:srgbClr val="D8601E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635375" y="3357563"/>
            <a:ext cx="1873250" cy="2447925"/>
          </a:xfrm>
        </p:spPr>
        <p:txBody>
          <a:bodyPr/>
          <a:lstStyle/>
          <a:p>
            <a:pPr eaLnBrk="1" hangingPunct="1"/>
            <a:endParaRPr lang="fr-CA" sz="3000" smtClean="0">
              <a:solidFill>
                <a:srgbClr val="D8601E"/>
              </a:solidFill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2238"/>
            <a:ext cx="29352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649287"/>
          </a:xfrm>
        </p:spPr>
        <p:txBody>
          <a:bodyPr/>
          <a:lstStyle/>
          <a:p>
            <a:pPr algn="l" eaLnBrk="1" hangingPunct="1"/>
            <a:r>
              <a:rPr lang="cs-CZ" sz="3600" b="1" u="sng" smtClean="0">
                <a:latin typeface="Times New Roman" pitchFamily="18" charset="0"/>
                <a:cs typeface="Times New Roman" pitchFamily="18" charset="0"/>
              </a:rPr>
              <a:t>MATEMATIKA STEP BY STEP</a:t>
            </a:r>
            <a:endParaRPr lang="fr-CA" sz="3600" smtClean="0">
              <a:solidFill>
                <a:srgbClr val="BC541A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1763713" y="836613"/>
            <a:ext cx="7272337" cy="5905500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Hl. myšlena: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budování matematických schopností a představ na základě opakování, rozkladů čísel a pravidlo, že lektorka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nepřipouští využívání prstů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při počítání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Pomůcky: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dřevěné osy (tzv. aritmetická pravítka), kostičky a dřevěné tabulky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Mají dítěti pomoci s počáteční představou počtu a posloupnosti matematických pojmů bez toho, že by využívalo prsty</a:t>
            </a:r>
            <a:endParaRPr lang="fr-CA" dirty="0" smtClean="0">
              <a:solidFill>
                <a:srgbClr val="BC54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792162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MATEMATIKA STEP BY STEP</a:t>
            </a:r>
            <a:endParaRPr lang="fr-CA" sz="32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763713" y="1052513"/>
            <a:ext cx="7129462" cy="5616575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Times New Roman" pitchFamily="18" charset="0"/>
                <a:cs typeface="Times New Roman" pitchFamily="18" charset="0"/>
              </a:rPr>
              <a:t>Důležité: </a:t>
            </a:r>
            <a:r>
              <a:rPr lang="cs-CZ" sz="3600" smtClean="0">
                <a:latin typeface="Times New Roman" pitchFamily="18" charset="0"/>
                <a:cs typeface="Times New Roman" pitchFamily="18" charset="0"/>
              </a:rPr>
              <a:t>zachovávat vždy kladný a pozitivní přístup, být trpělivý a neustále </a:t>
            </a:r>
            <a:r>
              <a:rPr lang="cs-CZ" sz="3600" b="1" smtClean="0">
                <a:latin typeface="Times New Roman" pitchFamily="18" charset="0"/>
                <a:cs typeface="Times New Roman" pitchFamily="18" charset="0"/>
              </a:rPr>
              <a:t>vše opakovat dokola</a:t>
            </a:r>
          </a:p>
          <a:p>
            <a:pPr eaLnBrk="1" hangingPunct="1"/>
            <a:r>
              <a:rPr lang="cs-CZ" sz="3600" smtClean="0">
                <a:latin typeface="Times New Roman" pitchFamily="18" charset="0"/>
                <a:cs typeface="Times New Roman" pitchFamily="18" charset="0"/>
              </a:rPr>
              <a:t>Využívat metodické </a:t>
            </a:r>
            <a:r>
              <a:rPr lang="cs-CZ" sz="3600" b="1" smtClean="0">
                <a:latin typeface="Times New Roman" pitchFamily="18" charset="0"/>
                <a:cs typeface="Times New Roman" pitchFamily="18" charset="0"/>
              </a:rPr>
              <a:t>pracovní listy</a:t>
            </a:r>
            <a:r>
              <a:rPr lang="cs-CZ" sz="3600" smtClean="0">
                <a:latin typeface="Times New Roman" pitchFamily="18" charset="0"/>
                <a:cs typeface="Times New Roman" pitchFamily="18" charset="0"/>
              </a:rPr>
              <a:t>, fixami</a:t>
            </a:r>
          </a:p>
          <a:p>
            <a:pPr eaLnBrk="1" hangingPunct="1"/>
            <a:r>
              <a:rPr lang="cs-CZ" sz="3600" smtClean="0">
                <a:latin typeface="Times New Roman" pitchFamily="18" charset="0"/>
                <a:cs typeface="Times New Roman" pitchFamily="18" charset="0"/>
              </a:rPr>
              <a:t>Zvláštní částí metodiky je také </a:t>
            </a:r>
            <a:r>
              <a:rPr lang="cs-CZ" sz="3600" b="1" smtClean="0">
                <a:latin typeface="Times New Roman" pitchFamily="18" charset="0"/>
                <a:cs typeface="Times New Roman" pitchFamily="18" charset="0"/>
              </a:rPr>
              <a:t>kapitola věnovaná nácviku schopnosti manipulace s penězi </a:t>
            </a:r>
            <a:r>
              <a:rPr lang="cs-CZ" sz="3600" smtClean="0">
                <a:latin typeface="Times New Roman" pitchFamily="18" charset="0"/>
                <a:cs typeface="Times New Roman" pitchFamily="18" charset="0"/>
              </a:rPr>
              <a:t>+ peněženky</a:t>
            </a:r>
            <a:endParaRPr lang="fr-CA" sz="3600" smtClean="0">
              <a:solidFill>
                <a:srgbClr val="BC54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792162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SPLÝVAVÉ ČTENÍ</a:t>
            </a:r>
            <a:endParaRPr lang="fr-CA" sz="32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763713" y="908050"/>
            <a:ext cx="7129462" cy="5761038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Metodika rozvíjející řeč na základě čtení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Mgr. Ladislava Pacltová, logoped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Důraz je kladen na správnou výslovnost a postupné vyvozování jednotlivých hlásek na základě hry a vizuální podobnosti písmen se zvířaty, předměty a lidmi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Tyto vyzozené hlásky jsou následně splývavým čtením spojovány ve slabiky a slova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Metoda motivuje ke komunikaci a podporuje správnou artikulaci</a:t>
            </a:r>
            <a:endParaRPr lang="fr-CA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1152872"/>
          </a:xfrm>
        </p:spPr>
        <p:txBody>
          <a:bodyPr/>
          <a:lstStyle/>
          <a:p>
            <a:pPr algn="l" eaLnBrk="1" hangingPunct="1"/>
            <a:r>
              <a:rPr lang="cs-CZ" sz="3200" b="1" u="sng" dirty="0" smtClean="0">
                <a:latin typeface="Times New Roman" pitchFamily="18" charset="0"/>
                <a:cs typeface="Times New Roman" pitchFamily="18" charset="0"/>
              </a:rPr>
              <a:t>OROFACIÁLNÍ REGULAČNÍ TERAPIE (ORT)</a:t>
            </a:r>
            <a:endParaRPr lang="fr-CA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763713" y="1124744"/>
            <a:ext cx="7129462" cy="5544344"/>
          </a:xfrm>
        </p:spPr>
        <p:txBody>
          <a:bodyPr/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podporu rozvoje verbálních komunikačních dovedností </a:t>
            </a:r>
          </a:p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Zakladatel: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argentinský lékař </a:t>
            </a: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Rodolfo Castillo Morales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, který v rámci této metody vychází z neurofyziologie osob s Downovým syndromem, pro něž byla metoda primárně určena</a:t>
            </a:r>
          </a:p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U nás :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PhDr Eva Matějíčková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720824"/>
          </a:xfrm>
        </p:spPr>
        <p:txBody>
          <a:bodyPr/>
          <a:lstStyle/>
          <a:p>
            <a:pPr algn="l" eaLnBrk="1" hangingPunct="1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ORT</a:t>
            </a:r>
            <a:endParaRPr lang="fr-CA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763712" y="260648"/>
            <a:ext cx="7380287" cy="6408440"/>
          </a:xfrm>
        </p:spPr>
        <p:txBody>
          <a:bodyPr/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- týkající se dutiny ústní a tváří (v širším pojetí obličeje)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základními funkce zajišťují fonaci, respiraci, artikulaci, mimiku a příjem potravy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uvědomit si propojení orofaciální oblasti a motoriky těla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Cíl: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snaha navodit co nejpřirozenější a správné pohybové vzorce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hl.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správnou polohu a pohyby čelistního kloubu a správnou polohu hlavy</a:t>
            </a:r>
          </a:p>
          <a:p>
            <a:pPr eaLnBrk="1" hangingPunct="1"/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792162"/>
          </a:xfrm>
        </p:spPr>
        <p:txBody>
          <a:bodyPr/>
          <a:lstStyle/>
          <a:p>
            <a:pPr algn="l" eaLnBrk="1" hangingPunct="1"/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ORT</a:t>
            </a:r>
            <a:endParaRPr lang="fr-CA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763712" y="188640"/>
            <a:ext cx="7380287" cy="6480448"/>
          </a:xfrm>
        </p:spPr>
        <p:txBody>
          <a:bodyPr/>
          <a:lstStyle/>
          <a:p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postavena na </a:t>
            </a:r>
            <a:r>
              <a:rPr lang="cs-CZ" sz="3000" b="1" dirty="0">
                <a:latin typeface="Times New Roman" pitchFamily="18" charset="0"/>
                <a:cs typeface="Times New Roman" pitchFamily="18" charset="0"/>
              </a:rPr>
              <a:t>dotycích, vibracích, nebo tlaku na určité body orofaciální oblasti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- aktivujeme vnímání a následnou muskulární či vegetativní reakci organizmu</a:t>
            </a:r>
          </a:p>
          <a:p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doteky stimulují svalstvo orofaciální oblasti, podporují rozvoj řeči i senzomotorických schopností</a:t>
            </a:r>
          </a:p>
          <a:p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napomáhá </a:t>
            </a:r>
            <a:r>
              <a:rPr lang="cs-CZ" sz="3000" b="1" dirty="0">
                <a:latin typeface="Times New Roman" pitchFamily="18" charset="0"/>
                <a:cs typeface="Times New Roman" pitchFamily="18" charset="0"/>
              </a:rPr>
              <a:t>redukci hypotonie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a podporuje </a:t>
            </a:r>
            <a:r>
              <a:rPr lang="cs-CZ" sz="3000" b="1" dirty="0">
                <a:latin typeface="Times New Roman" pitchFamily="18" charset="0"/>
                <a:cs typeface="Times New Roman" pitchFamily="18" charset="0"/>
              </a:rPr>
              <a:t>sání, žvýkání, polykání, správnou salivaci, mimiku i artikulaci</a:t>
            </a:r>
          </a:p>
          <a:p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výborná </a:t>
            </a:r>
            <a:r>
              <a:rPr lang="cs-CZ" sz="3000" b="1" dirty="0">
                <a:latin typeface="Times New Roman" pitchFamily="18" charset="0"/>
                <a:cs typeface="Times New Roman" pitchFamily="18" charset="0"/>
              </a:rPr>
              <a:t>příprava pro navazující logopedickou péči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(příznivý terén pro další péči, maximalizace vlivu)</a:t>
            </a:r>
            <a:endParaRPr lang="fr-CA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CA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640762" cy="692150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MOŽNOSTI VZDĚLÁVÁNÍ OSOB S DS</a:t>
            </a:r>
            <a:endParaRPr lang="fr-CA" sz="3200" u="sng" smtClean="0">
              <a:solidFill>
                <a:srgbClr val="BC541A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51050" y="692150"/>
            <a:ext cx="6635750" cy="5976938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Rodina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Raná péče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MŠ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MŠ Speciální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ZŠ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ZŠ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Speciální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Střední škola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Střední odborné učiliště, Odborné učiliště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Praktická škola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Večerní škola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Kurzy k doplnění vzdělávání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Neziskové organizace</a:t>
            </a:r>
          </a:p>
          <a:p>
            <a:pPr eaLnBrk="1" hangingPunct="1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Domovy pro osoby se zdravotním postižením</a:t>
            </a:r>
          </a:p>
          <a:p>
            <a:pPr eaLnBrk="1" hangingPunct="1"/>
            <a:endParaRPr lang="fr-CA" dirty="0" smtClean="0">
              <a:solidFill>
                <a:srgbClr val="BC541A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7"/>
            <a:ext cx="37694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640762" cy="936625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ALTERNATIVNÍ METODY </a:t>
            </a:r>
            <a:endParaRPr lang="fr-CA" sz="3200" u="sng" smtClean="0">
              <a:solidFill>
                <a:srgbClr val="BC541A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051050" y="1052513"/>
            <a:ext cx="6635750" cy="5616575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Metody využívané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nad rámec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běžné lékařské, výchovné a vzdělávací péče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Potřeba celoživotního rozvíjení osob s DS –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vliv na integraci 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Především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neziskové organizace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a logopedie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Propojení s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EDSA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(European Down Syndrome Association) – společené projekty evropských zemí</a:t>
            </a:r>
          </a:p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Oblasti, které alt. met. rozvíjí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: fyzický rozvoj, kognitivní rozvoj, rozvoj komunikačních schopností </a:t>
            </a:r>
          </a:p>
          <a:p>
            <a:pPr eaLnBrk="1" hangingPunct="1"/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CA" smtClean="0">
              <a:solidFill>
                <a:srgbClr val="BC54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792162"/>
          </a:xfrm>
        </p:spPr>
        <p:txBody>
          <a:bodyPr/>
          <a:lstStyle/>
          <a:p>
            <a:pPr algn="l" eaLnBrk="1" hangingPunct="1"/>
            <a:r>
              <a:rPr lang="cs-CZ" sz="2800" b="1" u="sng" smtClean="0">
                <a:latin typeface="Times New Roman" pitchFamily="18" charset="0"/>
                <a:cs typeface="Times New Roman" pitchFamily="18" charset="0"/>
              </a:rPr>
              <a:t>OBLASTI ROZVOJE A ALTERNATIVNÍ METODY</a:t>
            </a:r>
            <a:endParaRPr lang="fr-CA" sz="28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979613" y="836613"/>
            <a:ext cx="7164387" cy="58324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Podpora kognitivních fcí: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Feuersteinova metoda instrumentálního obohacování (FIE), Matematika Step by Step, Matematika Yes we can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Podpora fyzického vývoje: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Vojtova metoda, Hiporehabilitace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Orofaciální regulační terapie (ORT)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Podpora komunikačních schopností: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VOKS, Makaton, Orofaciální regulační terapie (ORT), Znak do řeči,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Splývavé čtení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503237"/>
          </a:xfrm>
        </p:spPr>
        <p:txBody>
          <a:bodyPr/>
          <a:lstStyle/>
          <a:p>
            <a:pPr algn="l" eaLnBrk="1" hangingPunct="1"/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Alternativní metody </a:t>
            </a:r>
            <a:br>
              <a:rPr lang="cs-C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využívané rodinami účastnícími se výzkumného šetření z roku 2012</a:t>
            </a:r>
            <a:endParaRPr lang="fr-CA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3" name="Content Placeholder 3"/>
          <p:cNvGraphicFramePr>
            <a:graphicFrameLocks noGrp="1"/>
          </p:cNvGraphicFramePr>
          <p:nvPr>
            <p:ph idx="1"/>
          </p:nvPr>
        </p:nvGraphicFramePr>
        <p:xfrm>
          <a:off x="2073275" y="785813"/>
          <a:ext cx="6942138" cy="612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6943946" imgH="6120914" progId="Excel.Chart.8">
                  <p:embed/>
                </p:oleObj>
              </mc:Choice>
              <mc:Fallback>
                <p:oleObj r:id="rId5" imgW="6943946" imgH="612091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785813"/>
                        <a:ext cx="6942138" cy="612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8578850" cy="692150"/>
          </a:xfrm>
        </p:spPr>
        <p:txBody>
          <a:bodyPr/>
          <a:lstStyle/>
          <a:p>
            <a:pPr algn="l" eaLnBrk="1" hangingPunct="1"/>
            <a:r>
              <a:rPr lang="cs-CZ" sz="3600" b="1" u="sng" smtClean="0">
                <a:latin typeface="Times New Roman" pitchFamily="18" charset="0"/>
                <a:cs typeface="Times New Roman" pitchFamily="18" charset="0"/>
              </a:rPr>
              <a:t>Matematika Yes we can</a:t>
            </a:r>
            <a:endParaRPr lang="fr-CA" sz="3600" b="1" u="sng" smtClean="0">
              <a:solidFill>
                <a:srgbClr val="BC541A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835695" y="908050"/>
            <a:ext cx="7128917" cy="5834063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ČR- jedna z 6 účastníků projektu EU „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Lifelong learning programme“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(= celoživotní vzdělávání a podpora osob se spec.vzděl.potř.)</a:t>
            </a:r>
          </a:p>
          <a:p>
            <a:pPr eaLnBrk="1" hangingPunct="1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Zakladatelská organizace: rakouská organizace Down Syndrom Österreich</a:t>
            </a:r>
          </a:p>
          <a:p>
            <a:pPr eaLnBrk="1" hangingPunct="1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Další země: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Německo, Rumunsko, Itálie a Dánsko</a:t>
            </a:r>
          </a:p>
          <a:p>
            <a:pPr eaLnBrk="1" hangingPunct="1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Součást projektu 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metodika Yes we Can</a:t>
            </a:r>
            <a:endParaRPr lang="fr-CA" sz="2800" b="1" dirty="0" smtClean="0">
              <a:solidFill>
                <a:srgbClr val="BC54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649287"/>
          </a:xfrm>
        </p:spPr>
        <p:txBody>
          <a:bodyPr/>
          <a:lstStyle/>
          <a:p>
            <a:pPr algn="l" eaLnBrk="1" hangingPunct="1"/>
            <a:r>
              <a:rPr lang="cs-CZ" sz="3600" b="1" u="sng" smtClean="0">
                <a:latin typeface="Times New Roman" pitchFamily="18" charset="0"/>
                <a:cs typeface="Times New Roman" pitchFamily="18" charset="0"/>
              </a:rPr>
              <a:t>Matematika Yes we Can</a:t>
            </a:r>
            <a:endParaRPr lang="fr-CA" sz="36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763713" y="1052513"/>
            <a:ext cx="7200900" cy="5616575"/>
          </a:xfrm>
        </p:spPr>
        <p:txBody>
          <a:bodyPr/>
          <a:lstStyle/>
          <a:p>
            <a:pPr eaLnBrk="1" hangingPunct="1"/>
            <a:r>
              <a:rPr lang="cs-CZ" sz="3000" smtClean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cs-CZ" sz="3000" b="1" smtClean="0">
                <a:latin typeface="Times New Roman" pitchFamily="18" charset="0"/>
                <a:cs typeface="Times New Roman" pitchFamily="18" charset="0"/>
              </a:rPr>
              <a:t>vytvořená pro osoby s mentálním postižením</a:t>
            </a:r>
            <a:r>
              <a:rPr lang="cs-CZ" sz="3000" smtClean="0">
                <a:latin typeface="Times New Roman" pitchFamily="18" charset="0"/>
                <a:cs typeface="Times New Roman" pitchFamily="18" charset="0"/>
              </a:rPr>
              <a:t> a Downovým syndromem</a:t>
            </a:r>
          </a:p>
          <a:p>
            <a:pPr eaLnBrk="1" hangingPunct="1"/>
            <a:r>
              <a:rPr lang="cs-CZ" sz="3000" b="1" smtClean="0">
                <a:latin typeface="Times New Roman" pitchFamily="18" charset="0"/>
                <a:cs typeface="Times New Roman" pitchFamily="18" charset="0"/>
              </a:rPr>
              <a:t>didakticko-neurologický základ</a:t>
            </a:r>
          </a:p>
          <a:p>
            <a:pPr eaLnBrk="1" hangingPunct="1"/>
            <a:r>
              <a:rPr lang="cs-CZ" sz="3000" smtClean="0">
                <a:latin typeface="Times New Roman" pitchFamily="18" charset="0"/>
                <a:cs typeface="Times New Roman" pitchFamily="18" charset="0"/>
              </a:rPr>
              <a:t>Hl. myšlenka: </a:t>
            </a:r>
            <a:r>
              <a:rPr lang="cs-CZ" sz="3000" b="1" smtClean="0">
                <a:latin typeface="Times New Roman" pitchFamily="18" charset="0"/>
                <a:cs typeface="Times New Roman" pitchFamily="18" charset="0"/>
              </a:rPr>
              <a:t>mobilizace obou mozkových hemisfér zaměstnáním obou rukou při provádění početních úkonů</a:t>
            </a:r>
            <a:r>
              <a:rPr lang="cs-CZ" sz="3000" smtClean="0">
                <a:latin typeface="Times New Roman" pitchFamily="18" charset="0"/>
                <a:cs typeface="Times New Roman" pitchFamily="18" charset="0"/>
              </a:rPr>
              <a:t> – snazší pochopení a uchování matematické dovednosti v paměti</a:t>
            </a:r>
          </a:p>
          <a:p>
            <a:pPr eaLnBrk="1" hangingPunct="1"/>
            <a:r>
              <a:rPr lang="cs-CZ" sz="3000" b="1" smtClean="0">
                <a:latin typeface="Times New Roman" pitchFamily="18" charset="0"/>
                <a:cs typeface="Times New Roman" pitchFamily="18" charset="0"/>
              </a:rPr>
              <a:t>využití prstů </a:t>
            </a:r>
            <a:r>
              <a:rPr lang="cs-CZ" sz="3000" smtClean="0">
                <a:latin typeface="Times New Roman" pitchFamily="18" charset="0"/>
                <a:cs typeface="Times New Roman" pitchFamily="18" charset="0"/>
              </a:rPr>
              <a:t>při počítání, jakožto nejvhodnější početní pomůcky, kterou má člověk s potížemi v učení vždy při sobě </a:t>
            </a:r>
            <a:endParaRPr lang="fr-CA" sz="3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865187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MATEMATIKA YES WE CAN</a:t>
            </a:r>
            <a:endParaRPr lang="fr-CA" sz="32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2051050" y="1052513"/>
            <a:ext cx="6635750" cy="547211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metodika obsahující tzv.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“Maths-toolbox”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= matematický kufřík s pomůckami, příručka a DVD</a:t>
            </a:r>
          </a:p>
          <a:p>
            <a:pPr eaLnBrk="1" hangingPunct="1"/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Pomůcky: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dřevěné tvary, čísla a tyčky</a:t>
            </a:r>
          </a:p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dobrá podpora matematického myšlení od základního uvědomění počtu až po počítání s přechodem přes 10 a násobení</a:t>
            </a:r>
            <a:endParaRPr lang="cs-CZ" b="1" u="sng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eaLnBrk="1" hangingPunct="1"/>
            <a:r>
              <a:rPr lang="cs-CZ" b="1" smtClean="0">
                <a:latin typeface="Times New Roman" pitchFamily="18" charset="0"/>
                <a:cs typeface="Times New Roman" pitchFamily="18" charset="0"/>
                <a:hlinkClick r:id="rId3"/>
              </a:rPr>
              <a:t>www.downsyndrom-yeswecan.eu/</a:t>
            </a:r>
            <a:endParaRPr lang="fr-CA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719137"/>
          </a:xfrm>
        </p:spPr>
        <p:txBody>
          <a:bodyPr/>
          <a:lstStyle/>
          <a:p>
            <a:pPr algn="l" eaLnBrk="1" hangingPunct="1"/>
            <a:r>
              <a:rPr lang="cs-CZ" sz="3200" b="1" u="sng" smtClean="0">
                <a:latin typeface="Times New Roman" pitchFamily="18" charset="0"/>
                <a:cs typeface="Times New Roman" pitchFamily="18" charset="0"/>
              </a:rPr>
              <a:t>MATEMATIKA STEP BY STEP</a:t>
            </a:r>
            <a:endParaRPr lang="fr-CA" sz="3200" b="1" u="sng" smtClean="0">
              <a:solidFill>
                <a:srgbClr val="BC541A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051050" y="1052513"/>
            <a:ext cx="6842125" cy="56165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Math - Step by step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žáky s Downovým syndromem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nizozemská autorka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Netty Engels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(má dospělou dceru s Downovým syndromem Peetjie – metodika je výsledkem celoživotních zkušeností a testování metody na dceři)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Metoda je založena 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mnohočetném opakovaném vypracovávání pracovních listů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zaměřených na rozvoj početních dovedností</a:t>
            </a:r>
          </a:p>
          <a:p>
            <a:pPr eaLnBrk="1" hangingPunct="1"/>
            <a:endParaRPr lang="fr-CA" dirty="0" smtClean="0">
              <a:solidFill>
                <a:srgbClr val="BC54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261</TotalTime>
  <Words>613</Words>
  <Application>Microsoft Office PowerPoint</Application>
  <PresentationFormat>Předvádění na obrazovce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140</vt:lpstr>
      <vt:lpstr>Graf aplikace Microsoft Excel</vt:lpstr>
      <vt:lpstr>VYUŽITÍ  ALTERNATIVNÍCH METOD  NA PODPORU ROZVOJE OSOB S DOWNOVÝM SYNDROMEM ---------------------------------------------</vt:lpstr>
      <vt:lpstr>MOŽNOSTI VZDĚLÁVÁNÍ OSOB S DS</vt:lpstr>
      <vt:lpstr>ALTERNATIVNÍ METODY </vt:lpstr>
      <vt:lpstr>OBLASTI ROZVOJE A ALTERNATIVNÍ METODY</vt:lpstr>
      <vt:lpstr>Alternativní metody  využívané rodinami účastnícími se výzkumného šetření z roku 2012</vt:lpstr>
      <vt:lpstr>Matematika Yes we can</vt:lpstr>
      <vt:lpstr>Matematika Yes we Can</vt:lpstr>
      <vt:lpstr>MATEMATIKA YES WE CAN</vt:lpstr>
      <vt:lpstr>MATEMATIKA STEP BY STEP</vt:lpstr>
      <vt:lpstr>MATEMATIKA STEP BY STEP</vt:lpstr>
      <vt:lpstr>MATEMATIKA STEP BY STEP</vt:lpstr>
      <vt:lpstr>SPLÝVAVÉ ČTENÍ</vt:lpstr>
      <vt:lpstr>OROFACIÁLNÍ REGULAČNÍ TERAPIE (ORT)</vt:lpstr>
      <vt:lpstr>ORT</vt:lpstr>
      <vt:lpstr>ORT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Katka</dc:creator>
  <cp:lastModifiedBy>Katka</cp:lastModifiedBy>
  <cp:revision>31</cp:revision>
  <dcterms:created xsi:type="dcterms:W3CDTF">2012-10-17T20:18:39Z</dcterms:created>
  <dcterms:modified xsi:type="dcterms:W3CDTF">2020-04-22T18:37:28Z</dcterms:modified>
</cp:coreProperties>
</file>