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5"/>
  </p:notesMasterIdLst>
  <p:sldIdLst>
    <p:sldId id="256" r:id="rId2"/>
    <p:sldId id="257" r:id="rId3"/>
    <p:sldId id="259" r:id="rId4"/>
    <p:sldId id="282" r:id="rId5"/>
    <p:sldId id="261" r:id="rId6"/>
    <p:sldId id="262" r:id="rId7"/>
    <p:sldId id="264" r:id="rId8"/>
    <p:sldId id="265" r:id="rId9"/>
    <p:sldId id="281" r:id="rId10"/>
    <p:sldId id="268" r:id="rId11"/>
    <p:sldId id="283" r:id="rId12"/>
    <p:sldId id="284" r:id="rId13"/>
    <p:sldId id="267" r:id="rId14"/>
    <p:sldId id="287" r:id="rId15"/>
    <p:sldId id="285" r:id="rId16"/>
    <p:sldId id="288" r:id="rId17"/>
    <p:sldId id="266" r:id="rId18"/>
    <p:sldId id="289" r:id="rId19"/>
    <p:sldId id="294" r:id="rId20"/>
    <p:sldId id="290" r:id="rId21"/>
    <p:sldId id="291" r:id="rId22"/>
    <p:sldId id="292" r:id="rId23"/>
    <p:sldId id="293" r:id="rId24"/>
    <p:sldId id="295" r:id="rId25"/>
    <p:sldId id="303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4" r:id="rId34"/>
    <p:sldId id="305" r:id="rId35"/>
    <p:sldId id="260" r:id="rId36"/>
    <p:sldId id="306" r:id="rId37"/>
    <p:sldId id="307" r:id="rId38"/>
    <p:sldId id="308" r:id="rId39"/>
    <p:sldId id="309" r:id="rId40"/>
    <p:sldId id="310" r:id="rId41"/>
    <p:sldId id="263" r:id="rId42"/>
    <p:sldId id="270" r:id="rId43"/>
    <p:sldId id="271" r:id="rId44"/>
    <p:sldId id="311" r:id="rId45"/>
    <p:sldId id="272" r:id="rId46"/>
    <p:sldId id="269" r:id="rId47"/>
    <p:sldId id="312" r:id="rId48"/>
    <p:sldId id="313" r:id="rId49"/>
    <p:sldId id="314" r:id="rId50"/>
    <p:sldId id="273" r:id="rId51"/>
    <p:sldId id="276" r:id="rId52"/>
    <p:sldId id="277" r:id="rId53"/>
    <p:sldId id="278" r:id="rId54"/>
    <p:sldId id="315" r:id="rId55"/>
    <p:sldId id="280" r:id="rId56"/>
    <p:sldId id="316" r:id="rId57"/>
    <p:sldId id="317" r:id="rId58"/>
    <p:sldId id="318" r:id="rId59"/>
    <p:sldId id="319" r:id="rId60"/>
    <p:sldId id="322" r:id="rId61"/>
    <p:sldId id="286" r:id="rId62"/>
    <p:sldId id="321" r:id="rId63"/>
    <p:sldId id="25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63607-6ECC-4266-9E63-8508F565494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9A8E9-D49D-48FE-9380-57C4E9963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66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cs-CZ" dirty="0"/>
              <a:t>Centrální</a:t>
            </a:r>
            <a:r>
              <a:rPr lang="cs-CZ" baseline="0" dirty="0"/>
              <a:t> fixace</a:t>
            </a:r>
          </a:p>
          <a:p>
            <a:pPr marL="228600" indent="-228600">
              <a:buAutoNum type="alphaLcParenR" startAt="2"/>
            </a:pPr>
            <a:r>
              <a:rPr lang="cs-CZ" baseline="0" dirty="0"/>
              <a:t>Excentrická fixace (poloha peri)</a:t>
            </a:r>
          </a:p>
          <a:p>
            <a:pPr marL="228600" indent="-228600">
              <a:buAutoNum type="alphaLcParenR" startAt="2"/>
            </a:pPr>
            <a:r>
              <a:rPr lang="cs-CZ" baseline="0" dirty="0"/>
              <a:t>Excentrická fixace (poloha para)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A8E9-D49D-48FE-9380-57C4E99636F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72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0,25</a:t>
            </a:r>
            <a:r>
              <a:rPr lang="cs-CZ" baseline="0" dirty="0"/>
              <a:t> D anizometropie = 0,5 % aniseikonie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6C6E-DC9A-463E-A91D-D3F88CB7A5D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47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Shamir</a:t>
            </a:r>
            <a:r>
              <a:rPr lang="cs-CZ" dirty="0"/>
              <a:t> </a:t>
            </a:r>
            <a:r>
              <a:rPr lang="cs-CZ" dirty="0" err="1"/>
              <a:t>cool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1D86-E946-4EAD-B351-D82DEE66EE1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82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Shamir</a:t>
            </a:r>
            <a:r>
              <a:rPr lang="cs-CZ" dirty="0"/>
              <a:t> </a:t>
            </a:r>
            <a:r>
              <a:rPr lang="cs-CZ" dirty="0" err="1"/>
              <a:t>cool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1D86-E946-4EAD-B351-D82DEE66EE1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82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Shamir</a:t>
            </a:r>
            <a:r>
              <a:rPr lang="cs-CZ" dirty="0"/>
              <a:t> </a:t>
            </a:r>
            <a:r>
              <a:rPr lang="cs-CZ" dirty="0" err="1"/>
              <a:t>cool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1D86-E946-4EAD-B351-D82DEE66EE1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82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Shamir</a:t>
            </a:r>
            <a:r>
              <a:rPr lang="cs-CZ" dirty="0"/>
              <a:t> </a:t>
            </a:r>
            <a:r>
              <a:rPr lang="cs-CZ" dirty="0" err="1"/>
              <a:t>cool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1D86-E946-4EAD-B351-D82DEE66EE1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82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Shamir</a:t>
            </a:r>
            <a:r>
              <a:rPr lang="cs-CZ" dirty="0"/>
              <a:t> </a:t>
            </a:r>
            <a:r>
              <a:rPr lang="cs-CZ" dirty="0" err="1"/>
              <a:t>cool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1D86-E946-4EAD-B351-D82DEE66EE1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82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Shamir</a:t>
            </a:r>
            <a:r>
              <a:rPr lang="cs-CZ" dirty="0"/>
              <a:t> </a:t>
            </a:r>
            <a:r>
              <a:rPr lang="cs-CZ" dirty="0" err="1"/>
              <a:t>cool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1D86-E946-4EAD-B351-D82DEE66EE1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82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Shamir</a:t>
            </a:r>
            <a:r>
              <a:rPr lang="cs-CZ" dirty="0"/>
              <a:t> </a:t>
            </a:r>
            <a:r>
              <a:rPr lang="cs-CZ" dirty="0" err="1"/>
              <a:t>cool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1D86-E946-4EAD-B351-D82DEE66EE1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82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PRAVÉ OKO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6C6E-DC9A-463E-A91D-D3F88CB7A5D5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29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Motility test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A8E9-D49D-48FE-9380-57C4E99636F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06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Motility test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A8E9-D49D-48FE-9380-57C4E99636F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06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Motility test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A8E9-D49D-48FE-9380-57C4E99636F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06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Motility test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A8E9-D49D-48FE-9380-57C4E99636F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06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Vyšetření</a:t>
            </a:r>
            <a:r>
              <a:rPr lang="cs-CZ" baseline="0" dirty="0"/>
              <a:t> fixace dle Dostála.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A8E9-D49D-48FE-9380-57C4E99636F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832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0,25</a:t>
            </a:r>
            <a:r>
              <a:rPr lang="cs-CZ" baseline="0" dirty="0"/>
              <a:t> D anizometropie = 0,5 % aniseikonie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6C6E-DC9A-463E-A91D-D3F88CB7A5D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47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Výlučně u dětí do 8 let.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6C6E-DC9A-463E-A91D-D3F88CB7A5D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196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Relativní amblyopie</a:t>
            </a:r>
            <a:r>
              <a:rPr lang="cs-CZ" baseline="0" dirty="0"/>
              <a:t> – organická vada oka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6C6E-DC9A-463E-A91D-D3F88CB7A5D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4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3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31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4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87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06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68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51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97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22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40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58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610AE5F-BE03-428B-8633-34E989618351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5089FA-BBFF-4035-B30B-F91D2CFE0656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33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NutqzVuurE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hszxPv2B4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th/zxtrk/Diplomova_prace_Ouhelova.pdf" TargetMode="External"/><Relationship Id="rId2" Type="http://schemas.openxmlformats.org/officeDocument/2006/relationships/hyperlink" Target="https://is.muni.cz/th/zc8is/Diplomova_prace_-_B._Hrackova_5llez.pdf?zpet=%2Fvyhledavani%2F%3Fsearch%3DHR%C3%81%C4%8CKOV%C3%81%20agenda:th%26start%3D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nocular.cz/presentations/z5-BinokularniVideni/" TargetMode="External"/><Relationship Id="rId4" Type="http://schemas.openxmlformats.org/officeDocument/2006/relationships/hyperlink" Target="http://binocular.cz/presentations/uvodAVyznamBV-2.0/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optra.cz/vergencni-stereoskop-vs-01-d-24" TargetMode="External"/><Relationship Id="rId3" Type="http://schemas.openxmlformats.org/officeDocument/2006/relationships/hyperlink" Target="https://www.studiolens.cz/products/digitalni-okluze-amblyz/" TargetMode="External"/><Relationship Id="rId7" Type="http://schemas.openxmlformats.org/officeDocument/2006/relationships/hyperlink" Target="https://www.optiscont.cz/dioptricke-bryle-nano-vista" TargetMode="External"/><Relationship Id="rId2" Type="http://schemas.openxmlformats.org/officeDocument/2006/relationships/hyperlink" Target="http://optikaprodeti.cz/2016/01/lecba-tupozrakosti-brylemi-ambly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ptikaheckova.cz/sortiment/brylove-cocky/64-cool.html" TargetMode="External"/><Relationship Id="rId5" Type="http://schemas.openxmlformats.org/officeDocument/2006/relationships/hyperlink" Target="http://www.coloroptik.com/katalog/prizmaticke-listy-10-40/" TargetMode="External"/><Relationship Id="rId10" Type="http://schemas.openxmlformats.org/officeDocument/2006/relationships/hyperlink" Target="https://is.muni.cz/th/zxtrk/Diplomova_prace_Ouhelova.pdf" TargetMode="External"/><Relationship Id="rId4" Type="http://schemas.openxmlformats.org/officeDocument/2006/relationships/hyperlink" Target="https://adoc.pub/workshop-nacvik-zrakovych-dovednosti-pomoci-zrakove-terapie.html" TargetMode="External"/><Relationship Id="rId9" Type="http://schemas.openxmlformats.org/officeDocument/2006/relationships/hyperlink" Target="https://docplayer.cz/1841145-Frantisek-pluhacek-marketa-halbrstatova-katedra-optiky-prf-up-v-olomouci-www-optometry-cz.html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patrondeti.cz/pribeh/copate-anetce-na-bifokalni-bryle" TargetMode="External"/><Relationship Id="rId13" Type="http://schemas.openxmlformats.org/officeDocument/2006/relationships/hyperlink" Target="http://svetfyzioterapie.cz/okohybne-svaly-a-bolesti-hlavy/" TargetMode="External"/><Relationship Id="rId3" Type="http://schemas.openxmlformats.org/officeDocument/2006/relationships/hyperlink" Target="https://slideplayer.cz/slide/11388942/" TargetMode="External"/><Relationship Id="rId7" Type="http://schemas.openxmlformats.org/officeDocument/2006/relationships/hyperlink" Target="https://www.ochkov.net/informaciya/stati/chto-takoe-astenopiya.htm" TargetMode="External"/><Relationship Id="rId12" Type="http://schemas.openxmlformats.org/officeDocument/2006/relationships/hyperlink" Target="https://www.prolekare.cz/specialist-agreement" TargetMode="External"/><Relationship Id="rId2" Type="http://schemas.openxmlformats.org/officeDocument/2006/relationships/hyperlink" Target="https://cs.puntomarinero.com/what-is-binocular-vision/" TargetMode="External"/><Relationship Id="rId16" Type="http://schemas.openxmlformats.org/officeDocument/2006/relationships/hyperlink" Target="https://www.benu.cz/priznaky-a-lecba-upalu-a-uzeh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ma.pigy.cz/jak-pecovat-o-oci-vaseho-miminka/" TargetMode="External"/><Relationship Id="rId11" Type="http://schemas.openxmlformats.org/officeDocument/2006/relationships/hyperlink" Target="https://theses.cz/id/yoty2k/74680-933747728.pdf" TargetMode="External"/><Relationship Id="rId5" Type="http://schemas.openxmlformats.org/officeDocument/2006/relationships/hyperlink" Target="https://neupsykey.com/neuro-ophthalmology-ocular-motor-system/" TargetMode="External"/><Relationship Id="rId15" Type="http://schemas.openxmlformats.org/officeDocument/2006/relationships/hyperlink" Target="https://www.areaoftalmologica.com/de/oftalmologia-pediatrica/estrabismo/exotropia-exoforia/" TargetMode="External"/><Relationship Id="rId10" Type="http://schemas.openxmlformats.org/officeDocument/2006/relationships/hyperlink" Target="http://www.andeloptik.cz/deti/okluzory/" TargetMode="External"/><Relationship Id="rId4" Type="http://schemas.openxmlformats.org/officeDocument/2006/relationships/hyperlink" Target="https://twitter.com/hashtag/horopter" TargetMode="External"/><Relationship Id="rId9" Type="http://schemas.openxmlformats.org/officeDocument/2006/relationships/hyperlink" Target="https://www.ortoptika-sovicka.cz/lecba-tupozrakosti-a-silhani" TargetMode="External"/><Relationship Id="rId14" Type="http://schemas.openxmlformats.org/officeDocument/2006/relationships/hyperlink" Target="https://www.karmalogie.cz/mesicni-predikce/a2017/listopad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4725888"/>
            <a:ext cx="5760640" cy="1655440"/>
          </a:xfrm>
        </p:spPr>
        <p:txBody>
          <a:bodyPr/>
          <a:lstStyle/>
          <a:p>
            <a:pPr algn="l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BINOKULÁRNÍ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VIDĚNÍ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508104" y="4797152"/>
            <a:ext cx="3888432" cy="1728192"/>
          </a:xfrm>
        </p:spPr>
        <p:txBody>
          <a:bodyPr>
            <a:noAutofit/>
          </a:bodyPr>
          <a:lstStyle/>
          <a:p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Mgr. Barbora Hráčková</a:t>
            </a:r>
          </a:p>
          <a:p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Oftalmologie</a:t>
            </a:r>
          </a:p>
          <a:p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Pedagogická fakulta</a:t>
            </a:r>
          </a:p>
          <a:p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16. 1. 2021</a:t>
            </a:r>
          </a:p>
        </p:txBody>
      </p:sp>
    </p:spTree>
    <p:extLst>
      <p:ext uri="{BB962C8B-B14F-4D97-AF65-F5344CB8AC3E}">
        <p14:creationId xmlns:p14="http://schemas.microsoft.com/office/powerpoint/2010/main" val="373498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362" y="2015447"/>
            <a:ext cx="7543800" cy="504056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VYŠETŘENÍ FIXACE DLE DOSTÁLA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1691680" y="3284984"/>
            <a:ext cx="0" cy="1584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975792" y="4069432"/>
            <a:ext cx="14317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516216" y="3284984"/>
            <a:ext cx="0" cy="1584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4213262" y="3284984"/>
            <a:ext cx="0" cy="1584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5800328" y="4097161"/>
            <a:ext cx="14317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3497374" y="4097161"/>
            <a:ext cx="14317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1638722" y="4015426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851920" y="3717032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3746004" y="3824931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4038786" y="4293096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3851920" y="4528600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3621327" y="4401108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4355976" y="3864004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7126188" y="3878937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420789" y="4268331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804248" y="3603919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4495435" y="4528600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6825936" y="3883740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6698332" y="3790220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6651194" y="3495907"/>
            <a:ext cx="105916" cy="1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822362" y="874273"/>
            <a:ext cx="67818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</p:spTree>
    <p:extLst>
      <p:ext uri="{BB962C8B-B14F-4D97-AF65-F5344CB8AC3E}">
        <p14:creationId xmlns:p14="http://schemas.microsoft.com/office/powerpoint/2010/main" val="299413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576" y="558489"/>
            <a:ext cx="678180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  <p:sp>
        <p:nvSpPr>
          <p:cNvPr id="5" name="Zástupný symbol pro obsah 7"/>
          <p:cNvSpPr>
            <a:spLocks noGrp="1"/>
          </p:cNvSpPr>
          <p:nvPr>
            <p:ph idx="1"/>
          </p:nvPr>
        </p:nvSpPr>
        <p:spPr>
          <a:xfrm>
            <a:off x="755576" y="1988840"/>
            <a:ext cx="7772400" cy="388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Senzorická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normální retinální korespondence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5"/>
          <a:stretch/>
        </p:blipFill>
        <p:spPr bwMode="auto">
          <a:xfrm>
            <a:off x="3131840" y="3212336"/>
            <a:ext cx="3096344" cy="308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8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576" y="692696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  <p:sp>
        <p:nvSpPr>
          <p:cNvPr id="5" name="Zástupný symbol pro obsah 7"/>
          <p:cNvSpPr>
            <a:spLocks noGrp="1"/>
          </p:cNvSpPr>
          <p:nvPr>
            <p:ph idx="1"/>
          </p:nvPr>
        </p:nvSpPr>
        <p:spPr>
          <a:xfrm>
            <a:off x="755576" y="2060848"/>
            <a:ext cx="7772400" cy="388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Senzorická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schopnost fúze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fyziologická funkce zrakových drah a center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ndara" panose="020E0502030303020204" pitchFamily="34" charset="0"/>
            </a:endParaRPr>
          </a:p>
          <a:p>
            <a:pPr marL="320040" lvl="1" indent="0">
              <a:buClr>
                <a:schemeClr val="accent1"/>
              </a:buClr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Candara" panose="020E0502030303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9290" y="2032856"/>
            <a:ext cx="7543800" cy="2792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Motorická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ortoforie</a:t>
            </a:r>
          </a:p>
          <a:p>
            <a:pPr marL="320040" lvl="1" indent="0">
              <a:buClr>
                <a:schemeClr val="accent1"/>
              </a:buClr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576" y="620688"/>
            <a:ext cx="678180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</p:spTree>
    <p:extLst>
      <p:ext uri="{BB962C8B-B14F-4D97-AF65-F5344CB8AC3E}">
        <p14:creationId xmlns:p14="http://schemas.microsoft.com/office/powerpoint/2010/main" val="406285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2032856"/>
            <a:ext cx="7543800" cy="2792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Motorická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volná pohyblivost bulbů ve všech pohledových směrech</a:t>
            </a:r>
          </a:p>
          <a:p>
            <a:pPr lvl="2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latin typeface="Candara" panose="020E0502030303020204" pitchFamily="34" charset="0"/>
              </a:rPr>
              <a:t>Motility test </a:t>
            </a:r>
          </a:p>
          <a:p>
            <a:pPr marL="320040" lvl="1" indent="0">
              <a:buClr>
                <a:schemeClr val="accent1"/>
              </a:buClr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576" y="692696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EB833E2-1BD3-41E0-A65F-C44D2EF93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410"/>
          <a:stretch/>
        </p:blipFill>
        <p:spPr>
          <a:xfrm>
            <a:off x="2781300" y="3096951"/>
            <a:ext cx="3581400" cy="26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148" y="2032856"/>
            <a:ext cx="7543800" cy="2792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Motorická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koordinace akomodace a konvergence</a:t>
            </a:r>
          </a:p>
          <a:p>
            <a:pPr marL="320040" lvl="1" indent="0">
              <a:buClr>
                <a:schemeClr val="accent1"/>
              </a:buClr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576" y="605575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  <p:pic>
        <p:nvPicPr>
          <p:cNvPr id="4098" name="Picture 2" descr="a4m39mma:15 [vyuka.iim.cz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20" y="3429000"/>
            <a:ext cx="602265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289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752" y="2032856"/>
            <a:ext cx="7543800" cy="2792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Motorická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fyziologická funkce motorických drah a center</a:t>
            </a:r>
          </a:p>
          <a:p>
            <a:pPr marL="320040" lvl="1" indent="0">
              <a:buClr>
                <a:schemeClr val="accent1"/>
              </a:buClr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77752" y="612397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</p:spTree>
    <p:extLst>
      <p:ext uri="{BB962C8B-B14F-4D97-AF65-F5344CB8AC3E}">
        <p14:creationId xmlns:p14="http://schemas.microsoft.com/office/powerpoint/2010/main" val="242526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62472" y="1988840"/>
            <a:ext cx="3744416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Senzorická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vyrovnaný visus obou očí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iseikonie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centrální fixace obou očí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normální retinální korespondence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schopnost fúze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fyziologická funkce zrakových drah a center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762472" y="517542"/>
            <a:ext cx="678180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60032" y="1974012"/>
            <a:ext cx="3600400" cy="37444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Motorická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ortoforie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volná pohyblivost bulbů ve všech pohledových směrech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koordinace akomodace a konvergence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fyziologická funkce motorických drah a center</a:t>
            </a:r>
          </a:p>
          <a:p>
            <a:endParaRPr lang="cs-CZ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44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696" y="823528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STUPNĚ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1.</a:t>
            </a:r>
            <a:r>
              <a:rPr lang="cs-CZ" b="1" dirty="0">
                <a:solidFill>
                  <a:schemeClr val="accent1"/>
                </a:solidFill>
                <a:latin typeface="Candara" panose="020E0502030303020204" pitchFamily="34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SIMULTÁNNÍ PERCEPCE</a:t>
            </a:r>
          </a:p>
          <a:p>
            <a:pPr marL="176213" indent="-176213">
              <a:buNone/>
            </a:pPr>
            <a:r>
              <a:rPr lang="cs-CZ" sz="2000" dirty="0">
                <a:latin typeface="Candara" panose="020E0502030303020204" pitchFamily="34" charset="0"/>
              </a:rPr>
              <a:t>= schopnost mozku vnímat současně pozorované předměty ze sítnic obou očí</a:t>
            </a:r>
            <a:endParaRPr lang="cs-CZ" sz="20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54" y="3645024"/>
            <a:ext cx="4168284" cy="277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686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836712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STUPNĚ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1.</a:t>
            </a:r>
            <a:r>
              <a:rPr lang="cs-CZ" b="1" dirty="0">
                <a:solidFill>
                  <a:schemeClr val="accent1"/>
                </a:solidFill>
                <a:latin typeface="Candara" panose="020E0502030303020204" pitchFamily="34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SIMULTÁNNÍ PERCEPCE</a:t>
            </a:r>
          </a:p>
          <a:p>
            <a:pPr marL="176213" indent="-176213">
              <a:buNone/>
            </a:pPr>
            <a:r>
              <a:rPr lang="cs-CZ" sz="2000" dirty="0">
                <a:latin typeface="Candara" panose="020E0502030303020204" pitchFamily="34" charset="0"/>
              </a:rPr>
              <a:t>= schopnost mozku vnímat současně pozorované předměty ze sítnic obou očí</a:t>
            </a:r>
            <a:endParaRPr lang="cs-CZ" sz="20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10417" t="30294" r="40143" b="29118"/>
          <a:stretch/>
        </p:blipFill>
        <p:spPr bwMode="auto">
          <a:xfrm>
            <a:off x="1691680" y="3284984"/>
            <a:ext cx="6341906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9312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0633" y="872716"/>
            <a:ext cx="6781800" cy="100811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BINOKULÁRNÍ VIDĚNÍ (BV)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0633" y="1880828"/>
            <a:ext cx="7543800" cy="424624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ndara" panose="020E0502030303020204" pitchFamily="34" charset="0"/>
              </a:rPr>
              <a:t>= schopnost fúze obrazu pravého a levého oka</a:t>
            </a:r>
          </a:p>
          <a:p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  <a:p>
            <a:endParaRPr lang="cs-CZ" sz="2000" dirty="0">
              <a:latin typeface="Candara" panose="020E0502030303020204" pitchFamily="34" charset="0"/>
            </a:endParaRPr>
          </a:p>
        </p:txBody>
      </p:sp>
      <p:pic>
        <p:nvPicPr>
          <p:cNvPr id="1028" name="Picture 4" descr="Image result for zraková dráha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t="3777" r="9458" b="23581"/>
          <a:stretch/>
        </p:blipFill>
        <p:spPr bwMode="auto">
          <a:xfrm>
            <a:off x="1691680" y="2513812"/>
            <a:ext cx="5437690" cy="360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53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STUPNĚ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  <a:latin typeface="Candara" panose="020E0502030303020204" pitchFamily="34" charset="0"/>
              </a:rPr>
              <a:t>1. </a:t>
            </a: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SIMULTÁNNÍ PERCEPCE</a:t>
            </a:r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21165" t="31177" r="52213" b="25588"/>
          <a:stretch/>
        </p:blipFill>
        <p:spPr bwMode="auto">
          <a:xfrm>
            <a:off x="2771800" y="2660039"/>
            <a:ext cx="3497733" cy="3136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187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STUPNĚ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2. FÚZE</a:t>
            </a:r>
          </a:p>
          <a:p>
            <a:pPr marL="176213" indent="-176213">
              <a:buNone/>
            </a:pPr>
            <a:r>
              <a:rPr lang="cs-CZ" sz="2000" dirty="0">
                <a:latin typeface="Candara" panose="020E0502030303020204" pitchFamily="34" charset="0"/>
              </a:rPr>
              <a:t>=</a:t>
            </a:r>
            <a:r>
              <a:rPr lang="cs-CZ" sz="2000" b="1" dirty="0">
                <a:solidFill>
                  <a:schemeClr val="accent2"/>
                </a:solidFill>
                <a:latin typeface="Candara" panose="020E0502030303020204" pitchFamily="34" charset="0"/>
              </a:rPr>
              <a:t> </a:t>
            </a:r>
            <a:r>
              <a:rPr lang="cs-CZ" sz="2000" dirty="0">
                <a:latin typeface="Candara" panose="020E0502030303020204" pitchFamily="34" charset="0"/>
              </a:rPr>
              <a:t>schopnost mozku spojit stejné obrázky pravého a levého oka a vytvořit tak vizuální vjem</a:t>
            </a:r>
            <a:endParaRPr lang="cs-CZ" sz="20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34228" t="22941" r="17985" b="37352"/>
          <a:stretch/>
        </p:blipFill>
        <p:spPr bwMode="auto">
          <a:xfrm>
            <a:off x="1939603" y="3573692"/>
            <a:ext cx="526479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553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STUPNĚ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  <a:latin typeface="Candara" panose="020E0502030303020204" pitchFamily="34" charset="0"/>
              </a:rPr>
              <a:t>2. </a:t>
            </a: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FÚZE</a:t>
            </a: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44149" t="34707" r="29065" b="22058"/>
          <a:stretch/>
        </p:blipFill>
        <p:spPr bwMode="auto">
          <a:xfrm>
            <a:off x="2987824" y="2564903"/>
            <a:ext cx="3816424" cy="3282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087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STUPNĚ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3. STEREOPSE</a:t>
            </a:r>
          </a:p>
        </p:txBody>
      </p:sp>
      <p:pic>
        <p:nvPicPr>
          <p:cNvPr id="1026" name="Picture 2" descr="VÃ½sledek obrÃ¡zku pro stereotes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3896072" cy="32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stereotes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093604" cy="29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73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PATOLOGIE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13216" y="1988840"/>
            <a:ext cx="6399813" cy="360381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SUPRESE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AMBLYOPIE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ANOMÁLNÍ RETINÁLNÍ KORESPONDENCE (ARK)</a:t>
            </a:r>
          </a:p>
        </p:txBody>
      </p:sp>
    </p:spTree>
    <p:extLst>
      <p:ext uri="{BB962C8B-B14F-4D97-AF65-F5344CB8AC3E}">
        <p14:creationId xmlns:p14="http://schemas.microsoft.com/office/powerpoint/2010/main" val="279059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PATOLOGIE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98884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ANOMÁLNÍ RETINÁLNÍ KORESPONDENCE</a:t>
            </a:r>
          </a:p>
          <a:p>
            <a:pPr marL="0" indent="0">
              <a:buNone/>
            </a:pPr>
            <a:endParaRPr lang="cs-CZ" sz="200" b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6"/>
          <a:stretch/>
        </p:blipFill>
        <p:spPr bwMode="auto">
          <a:xfrm>
            <a:off x="2843808" y="2560449"/>
            <a:ext cx="2825477" cy="342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814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PATOLOGIE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2743" y="1988840"/>
            <a:ext cx="6840760" cy="360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SUPRESE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útlum, zabraňující vstupu informací z uchýleného oka do zrakového centra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40833" r="35344" b="22917"/>
          <a:stretch/>
        </p:blipFill>
        <p:spPr bwMode="auto">
          <a:xfrm>
            <a:off x="1607467" y="3488456"/>
            <a:ext cx="6338359" cy="315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349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PATOLOGIE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2051980"/>
            <a:ext cx="6565344" cy="36038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AMBLYOPIE (TUPOZRAKOST)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snížením zrakové ostrosti různého stupně při normálním anatomickém nálezu na oku</a:t>
            </a:r>
          </a:p>
          <a:p>
            <a:pPr marL="0" indent="0"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u="sng" dirty="0">
                <a:latin typeface="Candara" panose="020E0502030303020204" pitchFamily="34" charset="0"/>
              </a:rPr>
              <a:t>1) Kongenitální amblyopie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- nystagmus, albinismus, achromatopsie</a:t>
            </a:r>
          </a:p>
          <a:p>
            <a:pPr>
              <a:buFontTx/>
              <a:buChar char="-"/>
            </a:pPr>
            <a:endParaRPr lang="cs-CZ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u="sng" dirty="0">
                <a:latin typeface="Candara" panose="020E0502030303020204" pitchFamily="34" charset="0"/>
              </a:rPr>
              <a:t>2) Amblyopie z nepoužívání oka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	deprivační amblyopie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	okluzní amblyopie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1259632" y="4624694"/>
            <a:ext cx="7200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259632" y="4624694"/>
            <a:ext cx="720080" cy="3382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879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PATOLOGIE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6972" y="2060956"/>
            <a:ext cx="7290055" cy="402336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AMBLYOPIE (TUPOZRAKOST)</a:t>
            </a:r>
          </a:p>
          <a:p>
            <a:pPr marL="0" indent="0">
              <a:buNone/>
            </a:pPr>
            <a:endParaRPr lang="cs-CZ" sz="200" b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u="sng" dirty="0">
                <a:latin typeface="Candara" panose="020E0502030303020204" pitchFamily="34" charset="0"/>
              </a:rPr>
              <a:t>3) Ametropická amblyopie</a:t>
            </a:r>
          </a:p>
          <a:p>
            <a:pPr marL="0" indent="0">
              <a:buNone/>
            </a:pPr>
            <a:endParaRPr lang="cs-CZ" sz="400" u="sng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u="sng" dirty="0">
                <a:latin typeface="Candara" panose="020E0502030303020204" pitchFamily="34" charset="0"/>
              </a:rPr>
              <a:t>4) Anizometropická amblyopie</a:t>
            </a:r>
          </a:p>
          <a:p>
            <a:pPr marL="0" indent="0">
              <a:buNone/>
            </a:pPr>
            <a:endParaRPr lang="cs-CZ" sz="400" u="sng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u="sng" dirty="0">
                <a:latin typeface="Candara" panose="020E0502030303020204" pitchFamily="34" charset="0"/>
              </a:rPr>
              <a:t>5) </a:t>
            </a:r>
            <a:r>
              <a:rPr lang="cs-CZ" sz="2000" u="sng" dirty="0" err="1">
                <a:latin typeface="Candara" panose="020E0502030303020204" pitchFamily="34" charset="0"/>
              </a:rPr>
              <a:t>Meridionální</a:t>
            </a:r>
            <a:r>
              <a:rPr lang="cs-CZ" sz="2000" u="sng" dirty="0">
                <a:latin typeface="Candara" panose="020E0502030303020204" pitchFamily="34" charset="0"/>
              </a:rPr>
              <a:t> amblyopie</a:t>
            </a:r>
          </a:p>
          <a:p>
            <a:pPr marL="0" indent="0">
              <a:buNone/>
            </a:pPr>
            <a:endParaRPr lang="cs-CZ" sz="400" u="sng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u="sng" dirty="0">
                <a:latin typeface="Candara" panose="020E0502030303020204" pitchFamily="34" charset="0"/>
              </a:rPr>
              <a:t>6) Relativní amblyopie</a:t>
            </a:r>
          </a:p>
          <a:p>
            <a:pPr marL="0" indent="0">
              <a:buNone/>
            </a:pPr>
            <a:endParaRPr lang="cs-CZ" sz="400" u="sng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u="sng" dirty="0">
                <a:latin typeface="Candara" panose="020E0502030303020204" pitchFamily="34" charset="0"/>
              </a:rPr>
              <a:t>7) Amblyopie při strabismu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5841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836352" cy="149961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  <a:latin typeface="Candara" panose="020E0502030303020204" pitchFamily="34" charset="0"/>
              </a:rPr>
              <a:t>JAKÁ BYLA PŘÍČINA VZNIKU AMBLYOPIE?</a:t>
            </a: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29505" t="16149" r="49938" b="23602"/>
          <a:stretch/>
        </p:blipFill>
        <p:spPr bwMode="auto">
          <a:xfrm>
            <a:off x="2987824" y="1916832"/>
            <a:ext cx="2880320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743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172" y="836712"/>
            <a:ext cx="6781800" cy="100811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VÝVOJ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2276872"/>
            <a:ext cx="7543800" cy="38862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5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718649"/>
              </p:ext>
            </p:extLst>
          </p:nvPr>
        </p:nvGraphicFramePr>
        <p:xfrm>
          <a:off x="891072" y="2060848"/>
          <a:ext cx="7272808" cy="352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0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cs-CZ" sz="2000" b="0" u="none" dirty="0">
                          <a:effectLst/>
                          <a:latin typeface="Candara" panose="020E0502030303020204" pitchFamily="34" charset="0"/>
                        </a:rPr>
                        <a:t>STÁŘÍ DÍTĚTE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u="none" dirty="0">
                          <a:effectLst/>
                          <a:latin typeface="Candara" panose="020E0502030303020204" pitchFamily="34" charset="0"/>
                        </a:rPr>
                        <a:t>DOVEDNOST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Novorozenec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světlocit, skotopické vidění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1.</a:t>
                      </a:r>
                      <a:r>
                        <a:rPr lang="cs-CZ" sz="2000" baseline="0" dirty="0">
                          <a:latin typeface="Candara" panose="020E0502030303020204" pitchFamily="34" charset="0"/>
                        </a:rPr>
                        <a:t> měsíc</a:t>
                      </a:r>
                      <a:endParaRPr lang="cs-CZ" sz="20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monokulární fixační</a:t>
                      </a:r>
                      <a:r>
                        <a:rPr lang="cs-CZ" sz="2000" baseline="0" dirty="0">
                          <a:latin typeface="Candara" panose="020E0502030303020204" pitchFamily="34" charset="0"/>
                        </a:rPr>
                        <a:t> reflex</a:t>
                      </a:r>
                      <a:endParaRPr lang="cs-CZ" sz="20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2. měsíc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konjugované pohyby (verze)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3. měsíc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err="1">
                          <a:latin typeface="Candara" panose="020E0502030303020204" pitchFamily="34" charset="0"/>
                        </a:rPr>
                        <a:t>disjungované</a:t>
                      </a:r>
                      <a:r>
                        <a:rPr lang="cs-CZ" sz="2000" dirty="0">
                          <a:latin typeface="Candara" panose="020E0502030303020204" pitchFamily="34" charset="0"/>
                        </a:rPr>
                        <a:t> pohyby (vergence)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4. měsíc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akomodačně konvergenční reflex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6.</a:t>
                      </a:r>
                      <a:r>
                        <a:rPr lang="cs-CZ" sz="2000" baseline="0" dirty="0">
                          <a:latin typeface="Candara" panose="020E0502030303020204" pitchFamily="34" charset="0"/>
                        </a:rPr>
                        <a:t> měsíc</a:t>
                      </a:r>
                      <a:endParaRPr lang="cs-CZ" sz="20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Candara" panose="020E0502030303020204" pitchFamily="34" charset="0"/>
                        </a:rPr>
                        <a:t>fúzní reflex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569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836352" cy="149961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  <a:latin typeface="Candara" panose="020E0502030303020204" pitchFamily="34" charset="0"/>
              </a:rPr>
              <a:t>JAKÁ BYLA PŘÍČINA VZNIKU AMBLYOPIE?</a:t>
            </a:r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49896" t="16149" r="29658" b="23602"/>
          <a:stretch/>
        </p:blipFill>
        <p:spPr bwMode="auto">
          <a:xfrm>
            <a:off x="2987824" y="1961097"/>
            <a:ext cx="2808312" cy="3628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131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980368" cy="149961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  <a:latin typeface="Candara" panose="020E0502030303020204" pitchFamily="34" charset="0"/>
              </a:rPr>
              <a:t>JAKÁ BYLA PŘÍČINA VZNIKU AMBLYOPIE?</a:t>
            </a:r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69885" t="16149" r="9211" b="23602"/>
          <a:stretch/>
        </p:blipFill>
        <p:spPr bwMode="auto">
          <a:xfrm>
            <a:off x="2987824" y="1988841"/>
            <a:ext cx="2880320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4297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PATOLOGIE BV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AMBLYOPIE (TUPOZRAKOST)</a:t>
            </a:r>
          </a:p>
          <a:p>
            <a:pPr marL="0" indent="0">
              <a:buNone/>
            </a:pPr>
            <a:endParaRPr lang="cs-CZ" sz="200" b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dělení dle míry snížení zrakové ostrosti:</a:t>
            </a:r>
          </a:p>
          <a:p>
            <a:pPr lvl="1">
              <a:buClr>
                <a:schemeClr val="accent1"/>
              </a:buClr>
            </a:pPr>
            <a:r>
              <a:rPr lang="cs-CZ" sz="2000" b="1" dirty="0">
                <a:latin typeface="Candara" panose="020E0502030303020204" pitchFamily="34" charset="0"/>
              </a:rPr>
              <a:t>lehká</a:t>
            </a:r>
            <a:r>
              <a:rPr lang="cs-CZ" sz="2000" dirty="0">
                <a:latin typeface="Candara" panose="020E0502030303020204" pitchFamily="34" charset="0"/>
              </a:rPr>
              <a:t> – visus 6/18-6/8 (0,3-0,8)</a:t>
            </a:r>
          </a:p>
          <a:p>
            <a:pPr lvl="1">
              <a:buClr>
                <a:schemeClr val="accent1"/>
              </a:buClr>
            </a:pPr>
            <a:r>
              <a:rPr lang="cs-CZ" sz="2000" b="1" dirty="0">
                <a:latin typeface="Candara" panose="020E0502030303020204" pitchFamily="34" charset="0"/>
              </a:rPr>
              <a:t>střední</a:t>
            </a:r>
            <a:r>
              <a:rPr lang="cs-CZ" sz="2000" dirty="0">
                <a:latin typeface="Candara" panose="020E0502030303020204" pitchFamily="34" charset="0"/>
              </a:rPr>
              <a:t> – visus 6/60-6/18 (0,1-0,3)</a:t>
            </a:r>
          </a:p>
          <a:p>
            <a:pPr lvl="1">
              <a:buClr>
                <a:schemeClr val="accent1"/>
              </a:buClr>
            </a:pPr>
            <a:r>
              <a:rPr lang="cs-CZ" sz="2000" b="1" dirty="0">
                <a:latin typeface="Candara" panose="020E0502030303020204" pitchFamily="34" charset="0"/>
              </a:rPr>
              <a:t>těžká</a:t>
            </a:r>
            <a:r>
              <a:rPr lang="cs-CZ" sz="2000" dirty="0">
                <a:latin typeface="Candara" panose="020E0502030303020204" pitchFamily="34" charset="0"/>
              </a:rPr>
              <a:t> – visus 6/60 (0,1) a horší</a:t>
            </a:r>
          </a:p>
          <a:p>
            <a:pPr>
              <a:buFontTx/>
              <a:buChar char="-"/>
            </a:pP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5124" name="Picture 4" descr="MUDr. Pavel Stodůlka,Ph.D. - ppt stáhnou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7" t="7806" r="27878" b="-2014"/>
          <a:stretch/>
        </p:blipFill>
        <p:spPr bwMode="auto">
          <a:xfrm>
            <a:off x="5724128" y="1412776"/>
            <a:ext cx="311990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58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C6F19B80-F05C-427E-AD47-69EA6F6D5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50"/>
          <a:stretch/>
        </p:blipFill>
        <p:spPr bwMode="auto">
          <a:xfrm>
            <a:off x="897158" y="3014441"/>
            <a:ext cx="2219108" cy="238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Ã½sledek obrÃ¡zku pro plusopti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"/>
          <a:stretch/>
        </p:blipFill>
        <p:spPr bwMode="auto">
          <a:xfrm>
            <a:off x="3203848" y="2302088"/>
            <a:ext cx="5724526" cy="351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43608" y="1776306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SCREENING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22135CD-683B-4E03-83AF-F66D55B24496}"/>
              </a:ext>
            </a:extLst>
          </p:cNvPr>
          <p:cNvSpPr txBox="1"/>
          <p:nvPr/>
        </p:nvSpPr>
        <p:spPr>
          <a:xfrm>
            <a:off x="1115616" y="60526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http://plusoptix.zrak.cz/seznam-pracovist/</a:t>
            </a:r>
          </a:p>
        </p:txBody>
      </p:sp>
    </p:spTree>
    <p:extLst>
      <p:ext uri="{BB962C8B-B14F-4D97-AF65-F5344CB8AC3E}">
        <p14:creationId xmlns:p14="http://schemas.microsoft.com/office/powerpoint/2010/main" val="3133023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1262" y="1916832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PLEOPTIKA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léčba amblyopie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snaha o normalizaci zrakové ostrosti a dalších zrakových funkcí tupozrakého oka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- nutná okluze zdravého oka + stimulace tupozrakého oka</a:t>
            </a:r>
            <a:endParaRPr lang="cs-CZ" sz="2000" b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86A254F-5766-4302-8A04-4E21281E77F1}"/>
              </a:ext>
            </a:extLst>
          </p:cNvPr>
          <p:cNvSpPr txBox="1">
            <a:spLocks/>
          </p:cNvSpPr>
          <p:nvPr/>
        </p:nvSpPr>
        <p:spPr>
          <a:xfrm>
            <a:off x="755576" y="54868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</p:spTree>
    <p:extLst>
      <p:ext uri="{BB962C8B-B14F-4D97-AF65-F5344CB8AC3E}">
        <p14:creationId xmlns:p14="http://schemas.microsoft.com/office/powerpoint/2010/main" val="344691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8854" y="1988840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PLEOPTIKA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- typy okluze: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32" y="3140968"/>
            <a:ext cx="1903133" cy="254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t="-82" r="18754"/>
          <a:stretch/>
        </p:blipFill>
        <p:spPr bwMode="auto">
          <a:xfrm>
            <a:off x="3779912" y="3140968"/>
            <a:ext cx="1946218" cy="25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11" y="3135537"/>
            <a:ext cx="1919997" cy="252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26DFA09-B113-4345-89DB-F54157C04615}"/>
              </a:ext>
            </a:extLst>
          </p:cNvPr>
          <p:cNvSpPr txBox="1">
            <a:spLocks/>
          </p:cNvSpPr>
          <p:nvPr/>
        </p:nvSpPr>
        <p:spPr>
          <a:xfrm>
            <a:off x="884766" y="552361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</p:spTree>
    <p:extLst>
      <p:ext uri="{BB962C8B-B14F-4D97-AF65-F5344CB8AC3E}">
        <p14:creationId xmlns:p14="http://schemas.microsoft.com/office/powerpoint/2010/main" val="2559927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5" y="2018621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AKTIVNÍ PLEOPTIKA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68155"/>
            <a:ext cx="3080330" cy="305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10" y="3008697"/>
            <a:ext cx="277336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23" y="4268210"/>
            <a:ext cx="2139620" cy="20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4D46C276-F775-4D73-B3FC-3046A6E67C6A}"/>
              </a:ext>
            </a:extLst>
          </p:cNvPr>
          <p:cNvSpPr txBox="1">
            <a:spLocks/>
          </p:cNvSpPr>
          <p:nvPr/>
        </p:nvSpPr>
        <p:spPr>
          <a:xfrm>
            <a:off x="933582" y="546521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</p:spTree>
    <p:extLst>
      <p:ext uri="{BB962C8B-B14F-4D97-AF65-F5344CB8AC3E}">
        <p14:creationId xmlns:p14="http://schemas.microsoft.com/office/powerpoint/2010/main" val="3081295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89B01C07-FFB0-4C98-AEEB-40EB4AE7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7683" y="1956198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PASIVNÍ PLEOPTIKA</a:t>
            </a:r>
          </a:p>
        </p:txBody>
      </p:sp>
      <p:pic>
        <p:nvPicPr>
          <p:cNvPr id="7" name="Picture 2" descr="VÃ½sledek obrÃ¡zku pro SYNOPTO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220939"/>
            <a:ext cx="3168352" cy="31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2676570"/>
            <a:ext cx="277626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9712" y="577298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Synoptofor</a:t>
            </a:r>
            <a:endParaRPr lang="cs-CZ" dirty="0">
              <a:latin typeface="Candara" panose="020E0502030303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24128" y="5777446"/>
            <a:ext cx="124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Centrofor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73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1" t="19167" r="38741" b="54375"/>
          <a:stretch/>
        </p:blipFill>
        <p:spPr bwMode="auto">
          <a:xfrm>
            <a:off x="1187624" y="2492896"/>
            <a:ext cx="3416168" cy="22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2" t="33542" r="31259" b="42917"/>
          <a:stretch/>
        </p:blipFill>
        <p:spPr bwMode="auto">
          <a:xfrm>
            <a:off x="4767025" y="2480726"/>
            <a:ext cx="3189351" cy="22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VÃ½sledek obrÃ¡zku pro CENTROF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867833" y="1915308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PASIVNÍ PLEOPTIKA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A22DC2FD-9AE4-466C-8937-D18F1B10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87624" y="516547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cs-CZ" dirty="0" err="1">
                <a:latin typeface="Candara" panose="020E0502030303020204" pitchFamily="34" charset="0"/>
              </a:rPr>
              <a:t>Campbellův</a:t>
            </a:r>
            <a:r>
              <a:rPr lang="cs-CZ" dirty="0">
                <a:latin typeface="Candara" panose="020E0502030303020204" pitchFamily="34" charset="0"/>
              </a:rPr>
              <a:t> zrakový stimulátor (CAM)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67025" y="5204777"/>
            <a:ext cx="306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cs-CZ" dirty="0">
                <a:latin typeface="Candara" panose="020E0502030303020204" pitchFamily="34" charset="0"/>
              </a:rPr>
              <a:t>Barevná reversní stimulace (BRS)</a:t>
            </a:r>
          </a:p>
        </p:txBody>
      </p:sp>
    </p:spTree>
    <p:extLst>
      <p:ext uri="{BB962C8B-B14F-4D97-AF65-F5344CB8AC3E}">
        <p14:creationId xmlns:p14="http://schemas.microsoft.com/office/powerpoint/2010/main" val="233297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BC0E5F70-6EEB-493A-94BF-F91E2704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571" y="1988840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BINOKULÁRNÍ PLEOPTIKA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- </a:t>
            </a: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elektronické brýle </a:t>
            </a:r>
            <a:r>
              <a:rPr lang="cs-CZ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Amblyz</a:t>
            </a:r>
            <a:endParaRPr lang="cs-CZ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3016"/>
            <a:ext cx="28575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igitální okluzor Amblyz :: STUDIOL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68178"/>
            <a:ext cx="3105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4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576" y="606634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ZÁKLADNÍ POJMY BV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99592" y="1988840"/>
            <a:ext cx="7772400" cy="36709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KORESPONDUJÍCÍ BODY SÍTNICE</a:t>
            </a:r>
          </a:p>
          <a:p>
            <a:pPr marL="265113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fovea pravého oka a fovea levého oka</a:t>
            </a: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5"/>
          <a:stretch/>
        </p:blipFill>
        <p:spPr bwMode="auto">
          <a:xfrm>
            <a:off x="2987824" y="3068960"/>
            <a:ext cx="3312368" cy="33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5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F47B372E-7B92-44AB-8D9F-E35CE028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AMBLYOPIE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833" y="2083112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BINOKULÁRNÍ PLEOPTIKA</a:t>
            </a:r>
          </a:p>
        </p:txBody>
      </p:sp>
      <p:pic>
        <p:nvPicPr>
          <p:cNvPr id="5126" name="Picture 6" descr="produc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57" y="721560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33795"/>
            <a:ext cx="5170883" cy="34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503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988840"/>
            <a:ext cx="7543800" cy="3886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Primární</a:t>
            </a:r>
            <a:r>
              <a:rPr lang="cs-CZ" sz="2000" b="1" dirty="0">
                <a:latin typeface="Candara" panose="020E0502030303020204" pitchFamily="34" charset="0"/>
              </a:rPr>
              <a:t>	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		latentní (heteroforie)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bg2">
                    <a:lumMod val="75000"/>
                  </a:schemeClr>
                </a:solidFill>
                <a:latin typeface="Candara" panose="020E0502030303020204" pitchFamily="34" charset="0"/>
              </a:rPr>
              <a:t>		</a:t>
            </a:r>
            <a:r>
              <a:rPr lang="cs-CZ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manifestní (</a:t>
            </a:r>
            <a:r>
              <a:rPr lang="cs-CZ" sz="20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heterotropie</a:t>
            </a:r>
            <a:r>
              <a:rPr lang="cs-CZ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000" b="1" dirty="0">
                <a:latin typeface="Candara" panose="020E0502030303020204" pitchFamily="34" charset="0"/>
              </a:rPr>
              <a:t>			</a:t>
            </a:r>
            <a:r>
              <a:rPr lang="cs-CZ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konkomitantní</a:t>
            </a:r>
          </a:p>
          <a:p>
            <a:pPr marL="0" indent="0">
              <a:buNone/>
            </a:pPr>
            <a:r>
              <a:rPr lang="cs-CZ" sz="2000" b="1" dirty="0">
                <a:latin typeface="Candara" panose="020E0502030303020204" pitchFamily="34" charset="0"/>
              </a:rPr>
              <a:t>				</a:t>
            </a:r>
            <a:r>
              <a:rPr lang="cs-CZ" sz="2000" b="1" dirty="0">
                <a:solidFill>
                  <a:srgbClr val="00B0F0"/>
                </a:solidFill>
                <a:latin typeface="Candara" panose="020E0502030303020204" pitchFamily="34" charset="0"/>
              </a:rPr>
              <a:t>konvergentní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0B0F0"/>
                </a:solidFill>
                <a:latin typeface="Candara" panose="020E0502030303020204" pitchFamily="34" charset="0"/>
              </a:rPr>
              <a:t>				divergentní</a:t>
            </a:r>
          </a:p>
          <a:p>
            <a:pPr marL="0" indent="0">
              <a:buNone/>
            </a:pPr>
            <a:r>
              <a:rPr lang="cs-CZ" sz="2000" b="1" dirty="0">
                <a:latin typeface="Candara" panose="020E0502030303020204" pitchFamily="34" charset="0"/>
              </a:rPr>
              <a:t>			</a:t>
            </a:r>
            <a:r>
              <a:rPr lang="cs-CZ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paralytický</a:t>
            </a:r>
          </a:p>
          <a:p>
            <a:pPr marL="0" indent="0">
              <a:buNone/>
            </a:pPr>
            <a:r>
              <a:rPr lang="cs-CZ" sz="2000" b="1" dirty="0">
                <a:latin typeface="Candara" panose="020E0502030303020204" pitchFamily="34" charset="0"/>
              </a:rPr>
              <a:t>				</a:t>
            </a:r>
            <a:r>
              <a:rPr lang="cs-CZ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kongenitální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				získaný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Sekundární</a:t>
            </a: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2134890" y="2204864"/>
            <a:ext cx="2880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134890" y="2204864"/>
            <a:ext cx="288032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780450" y="2996952"/>
            <a:ext cx="6480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780450" y="2996952"/>
            <a:ext cx="648072" cy="1080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4104052" y="3356992"/>
            <a:ext cx="2880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4091483" y="3392996"/>
            <a:ext cx="288032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4104052" y="4509120"/>
            <a:ext cx="2880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4091483" y="4509120"/>
            <a:ext cx="288032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Nadpis 1"/>
          <p:cNvSpPr txBox="1">
            <a:spLocks/>
          </p:cNvSpPr>
          <p:nvPr/>
        </p:nvSpPr>
        <p:spPr>
          <a:xfrm>
            <a:off x="755576" y="671393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STRABISMUS</a:t>
            </a:r>
          </a:p>
        </p:txBody>
      </p:sp>
    </p:spTree>
    <p:extLst>
      <p:ext uri="{BB962C8B-B14F-4D97-AF65-F5344CB8AC3E}">
        <p14:creationId xmlns:p14="http://schemas.microsoft.com/office/powerpoint/2010/main" val="59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3910" y="1988840"/>
            <a:ext cx="75438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latentní (skryté) šilhání, které se projeví při nerovnováze zevních očních svalů po zrušení fúze</a:t>
            </a:r>
          </a:p>
          <a:p>
            <a:pPr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dělení dle směru úchylky:	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	</a:t>
            </a:r>
            <a:r>
              <a:rPr lang="cs-CZ" sz="2000" dirty="0" err="1">
                <a:latin typeface="Candara" panose="020E0502030303020204" pitchFamily="34" charset="0"/>
              </a:rPr>
              <a:t>ESOforie</a:t>
            </a:r>
            <a:r>
              <a:rPr lang="cs-CZ" sz="2000" dirty="0">
                <a:latin typeface="Candara" panose="020E0502030303020204" pitchFamily="34" charset="0"/>
              </a:rPr>
              <a:t>			</a:t>
            </a:r>
            <a:r>
              <a:rPr lang="cs-CZ" sz="2000" dirty="0" err="1">
                <a:latin typeface="Candara" panose="020E0502030303020204" pitchFamily="34" charset="0"/>
              </a:rPr>
              <a:t>EXOforie</a:t>
            </a:r>
            <a:endParaRPr lang="cs-CZ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	</a:t>
            </a:r>
            <a:r>
              <a:rPr lang="cs-CZ" sz="2000" dirty="0" err="1">
                <a:latin typeface="Candara" panose="020E0502030303020204" pitchFamily="34" charset="0"/>
              </a:rPr>
              <a:t>HYPERforie</a:t>
            </a:r>
            <a:r>
              <a:rPr lang="cs-CZ" sz="2000" dirty="0">
                <a:latin typeface="Candara" panose="020E0502030303020204" pitchFamily="34" charset="0"/>
              </a:rPr>
              <a:t>			</a:t>
            </a:r>
            <a:r>
              <a:rPr lang="cs-CZ" sz="2000" dirty="0" err="1">
                <a:latin typeface="Candara" panose="020E0502030303020204" pitchFamily="34" charset="0"/>
              </a:rPr>
              <a:t>HYPOforie</a:t>
            </a:r>
            <a:endParaRPr lang="cs-CZ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	</a:t>
            </a:r>
            <a:r>
              <a:rPr lang="cs-CZ" sz="2000" dirty="0" err="1">
                <a:latin typeface="Candara" panose="020E0502030303020204" pitchFamily="34" charset="0"/>
              </a:rPr>
              <a:t>INCYKLOforie</a:t>
            </a:r>
            <a:r>
              <a:rPr lang="cs-CZ" sz="2000" dirty="0">
                <a:latin typeface="Candara" panose="020E0502030303020204" pitchFamily="34" charset="0"/>
              </a:rPr>
              <a:t>			</a:t>
            </a:r>
            <a:r>
              <a:rPr lang="cs-CZ" sz="2000" dirty="0" err="1">
                <a:latin typeface="Candara" panose="020E0502030303020204" pitchFamily="34" charset="0"/>
              </a:rPr>
              <a:t>EXCYKLOforie</a:t>
            </a:r>
            <a:endParaRPr lang="cs-CZ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dirty="0">
                <a:hlinkClick r:id="rId2"/>
              </a:rPr>
              <a:t>https://www.youtube.com/watch?v=gNutqzVuurE</a:t>
            </a:r>
            <a:endParaRPr lang="cs-CZ" sz="2000" dirty="0"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endParaRPr lang="cs-CZ" sz="2000" dirty="0"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endParaRPr lang="cs-CZ" sz="2000" dirty="0"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endParaRPr lang="cs-CZ" sz="2000" dirty="0"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endParaRPr lang="cs-CZ" sz="2000" dirty="0"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endParaRPr lang="cs-CZ" sz="2000" dirty="0">
              <a:latin typeface="Candara" panose="020E0502030303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33910" y="560054"/>
            <a:ext cx="678180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HETEROFORIE</a:t>
            </a:r>
          </a:p>
        </p:txBody>
      </p:sp>
    </p:spTree>
    <p:extLst>
      <p:ext uri="{BB962C8B-B14F-4D97-AF65-F5344CB8AC3E}">
        <p14:creationId xmlns:p14="http://schemas.microsoft.com/office/powerpoint/2010/main" val="860818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445" y="1988840"/>
            <a:ext cx="75438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- malé heteroforie jsou asymptomatické</a:t>
            </a:r>
          </a:p>
          <a:p>
            <a:pPr marL="0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     horizontální do 5°       vertikální do 1° 	</a:t>
            </a:r>
            <a:r>
              <a:rPr lang="cs-CZ" sz="2000" dirty="0" err="1">
                <a:latin typeface="Candara" panose="020E0502030303020204" pitchFamily="34" charset="0"/>
              </a:rPr>
              <a:t>cykloforie</a:t>
            </a:r>
            <a:r>
              <a:rPr lang="cs-CZ" sz="2000" dirty="0">
                <a:latin typeface="Candara" panose="020E0502030303020204" pitchFamily="34" charset="0"/>
              </a:rPr>
              <a:t> do 3°</a:t>
            </a:r>
          </a:p>
          <a:p>
            <a:pPr marL="0" indent="0">
              <a:buNone/>
            </a:pPr>
            <a:endParaRPr lang="cs-CZ" sz="2000" dirty="0"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větší heteroforie způsobují muskulární </a:t>
            </a:r>
            <a:r>
              <a:rPr lang="cs-CZ" sz="2000" dirty="0" err="1">
                <a:latin typeface="Candara" panose="020E0502030303020204" pitchFamily="34" charset="0"/>
              </a:rPr>
              <a:t>astenopii</a:t>
            </a:r>
            <a:r>
              <a:rPr lang="cs-CZ" sz="2000" dirty="0">
                <a:latin typeface="Candara" panose="020E0502030303020204" pitchFamily="34" charset="0"/>
              </a:rPr>
              <a:t>: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latin typeface="Candara" panose="020E0502030303020204" pitchFamily="34" charset="0"/>
              </a:rPr>
              <a:t>slzení, pálení, svědění, bolest očí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latin typeface="Candara" panose="020E0502030303020204" pitchFamily="34" charset="0"/>
              </a:rPr>
              <a:t>světloplachost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latin typeface="Candara" panose="020E0502030303020204" pitchFamily="34" charset="0"/>
              </a:rPr>
              <a:t>pocit suchých očí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latin typeface="Candara" panose="020E0502030303020204" pitchFamily="34" charset="0"/>
              </a:rPr>
              <a:t>zčervenání očí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latin typeface="Candara" panose="020E0502030303020204" pitchFamily="34" charset="0"/>
              </a:rPr>
              <a:t>bolesti hlavy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latin typeface="Candara" panose="020E0502030303020204" pitchFamily="34" charset="0"/>
              </a:rPr>
              <a:t>diplopie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41050" y="620688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HETEROFORIE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570362" cy="238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69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89695" y="732309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HETEROFORIE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67833" y="2036865"/>
            <a:ext cx="7408333" cy="345069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kontrola brýlové korekce: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000" dirty="0">
                <a:latin typeface="Candara" panose="020E0502030303020204" pitchFamily="34" charset="0"/>
              </a:rPr>
              <a:t>odpovídající  dioptrická hodnota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000" dirty="0">
                <a:latin typeface="Candara" panose="020E0502030303020204" pitchFamily="34" charset="0"/>
              </a:rPr>
              <a:t>správná centrace brýlového středu</a:t>
            </a:r>
          </a:p>
          <a:p>
            <a:pPr marL="349250" lvl="1" indent="-342900"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zraková terapie:</a:t>
            </a:r>
          </a:p>
          <a:p>
            <a:pPr marL="530225" lvl="2" indent="-265113">
              <a:buFont typeface="Courier New" panose="02070309020205020404" pitchFamily="49" charset="0"/>
              <a:buChar char="o"/>
            </a:pPr>
            <a:r>
              <a:rPr lang="cs-CZ" dirty="0">
                <a:latin typeface="Candara" panose="020E0502030303020204" pitchFamily="34" charset="0"/>
              </a:rPr>
              <a:t>fúzní vergence</a:t>
            </a:r>
          </a:p>
          <a:p>
            <a:pPr marL="530225" lvl="2" indent="-265113">
              <a:buFont typeface="Courier New" panose="02070309020205020404" pitchFamily="49" charset="0"/>
              <a:buChar char="o"/>
            </a:pPr>
            <a:r>
              <a:rPr lang="cs-CZ" dirty="0">
                <a:latin typeface="Candara" panose="020E0502030303020204" pitchFamily="34" charset="0"/>
              </a:rPr>
              <a:t>akomodace  a konvergence</a:t>
            </a:r>
          </a:p>
          <a:p>
            <a:pPr lvl="1">
              <a:buFontTx/>
              <a:buChar char="-"/>
            </a:pPr>
            <a:endParaRPr lang="cs-CZ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44" y="3573016"/>
            <a:ext cx="2304250" cy="285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PRIZMATICKÉ LIŠTY 10Δ-40Δ - Coloroptik s.r.o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7968" r="7677" b="55749"/>
          <a:stretch/>
        </p:blipFill>
        <p:spPr bwMode="auto">
          <a:xfrm>
            <a:off x="789695" y="4509120"/>
            <a:ext cx="4633767" cy="196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389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41964"/>
            <a:ext cx="2559943" cy="3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755576" y="404664"/>
            <a:ext cx="6781800" cy="12241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HETEROTROPIE</a:t>
            </a:r>
          </a:p>
        </p:txBody>
      </p:sp>
      <p:pic>
        <p:nvPicPr>
          <p:cNvPr id="7170" name="Picture 2" descr="▷ Exotropie oder Exoforia: Ursachen und Behandlung - Área Oftalmológ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r="21606"/>
          <a:stretch/>
        </p:blipFill>
        <p:spPr bwMode="auto">
          <a:xfrm>
            <a:off x="4794176" y="1789737"/>
            <a:ext cx="2743200" cy="34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87623" y="5589240"/>
            <a:ext cx="2559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ESOTROPIE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94176" y="558924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EXOTROPIE</a:t>
            </a:r>
          </a:p>
        </p:txBody>
      </p:sp>
    </p:spTree>
    <p:extLst>
      <p:ext uri="{BB962C8B-B14F-4D97-AF65-F5344CB8AC3E}">
        <p14:creationId xmlns:p14="http://schemas.microsoft.com/office/powerpoint/2010/main" val="208987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971600" y="2420888"/>
            <a:ext cx="7408333" cy="3450696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KONZERVATIVNÍ LÉČBA</a:t>
            </a:r>
          </a:p>
          <a:p>
            <a:pPr marL="457200" indent="-457200">
              <a:buAutoNum type="arabicParenR"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pPr marL="457200" indent="-457200">
              <a:buAutoNum type="arabicParenR"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INVAZIVNÍ LÉČBA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F0733FFF-EBC2-4D31-9A66-4447AF97844E}"/>
              </a:ext>
            </a:extLst>
          </p:cNvPr>
          <p:cNvSpPr txBox="1">
            <a:spLocks/>
          </p:cNvSpPr>
          <p:nvPr/>
        </p:nvSpPr>
        <p:spPr>
          <a:xfrm>
            <a:off x="755576" y="404664"/>
            <a:ext cx="6781800" cy="12241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 HETEROTROPIE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2CE195-F35F-4D2C-92CA-11382E432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7"/>
          <a:stretch/>
        </p:blipFill>
        <p:spPr>
          <a:xfrm>
            <a:off x="4788024" y="3717032"/>
            <a:ext cx="3804295" cy="25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10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55576" y="67679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KONZERVATIVNÍ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LÉČBA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5576" y="2348880"/>
            <a:ext cx="4176464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BRÝLOVÁ KOREKCE</a:t>
            </a: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E-line (Franklinovy </a:t>
            </a:r>
            <a:r>
              <a:rPr lang="cs-CZ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bifokály</a:t>
            </a: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antikorekce</a:t>
            </a: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dětské multifokální brýlové čočky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16065"/>
            <a:ext cx="3356992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93096"/>
            <a:ext cx="2469256" cy="186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35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55576" y="69269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KONZERVATIVNÍ LÉČBA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5576" y="2204864"/>
            <a:ext cx="8208911" cy="3450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ORTOPTICKO – PLEOPTICKÁ TERAPIE </a:t>
            </a: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ORTOPTIKA</a:t>
            </a:r>
          </a:p>
          <a:p>
            <a:pPr marL="265113" indent="-265113">
              <a:buNone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=  snaha o obnovení jednoduchého binokulárního vidění v motorické i senzorické složce </a:t>
            </a:r>
          </a:p>
          <a:p>
            <a:pPr marL="176213" indent="-176213">
              <a:buNone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=  snaha o spolupráci pravého a levého oka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PLEOPTIKA</a:t>
            </a: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Viz předešlé</a:t>
            </a:r>
          </a:p>
          <a:p>
            <a:pPr>
              <a:buFontTx/>
              <a:buChar char="-"/>
            </a:pPr>
            <a:endParaRPr lang="cs-CZ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8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45232" y="65953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KONZERVATIVNÍ LÉČBA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11561" y="2348880"/>
            <a:ext cx="8208910" cy="4248472"/>
          </a:xfrm>
        </p:spPr>
        <p:txBody>
          <a:bodyPr>
            <a:normAutofit/>
          </a:bodyPr>
          <a:lstStyle/>
          <a:p>
            <a:endParaRPr lang="cs-CZ" sz="2000" dirty="0">
              <a:hlinkClick r:id="rId3"/>
            </a:endParaRPr>
          </a:p>
          <a:p>
            <a:endParaRPr lang="cs-CZ" sz="2000" dirty="0">
              <a:hlinkClick r:id="rId3"/>
            </a:endParaRPr>
          </a:p>
          <a:p>
            <a:pPr marL="2514600" lvl="8" indent="0">
              <a:buNone/>
            </a:pPr>
            <a:r>
              <a:rPr lang="cs-CZ" sz="2000" dirty="0">
                <a:hlinkClick r:id="rId3"/>
              </a:rPr>
              <a:t>Https</a:t>
            </a:r>
            <a:endParaRPr lang="cs-CZ" sz="2000" dirty="0"/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</a:endParaRPr>
          </a:p>
        </p:txBody>
      </p:sp>
      <p:pic>
        <p:nvPicPr>
          <p:cNvPr id="7" name="Picture 2" descr="VÃ½sledek obrÃ¡zku pro SYNOPTOF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3168352" cy="31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1"/>
          <p:cNvSpPr txBox="1">
            <a:spLocks/>
          </p:cNvSpPr>
          <p:nvPr/>
        </p:nvSpPr>
        <p:spPr>
          <a:xfrm>
            <a:off x="745232" y="2236185"/>
            <a:ext cx="8208911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ORTOPTICKO – PLEOPTICKÁ TERAPIE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SYNOPTOFOR</a:t>
            </a:r>
            <a:endParaRPr lang="cs-CZ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Font typeface="Symbol" pitchFamily="18" charset="2"/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Gabinet okulistyczny N&amp;M | Łódź">
            <a:extLst>
              <a:ext uri="{FF2B5EF4-FFF2-40B4-BE49-F238E27FC236}">
                <a16:creationId xmlns:a16="http://schemas.microsoft.com/office/drawing/2014/main" id="{46653585-50A1-4831-8229-6CACE2BB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45664"/>
            <a:ext cx="31432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98E007-7225-441E-99EB-3FA9760C6884}"/>
              </a:ext>
            </a:extLst>
          </p:cNvPr>
          <p:cNvSpPr txBox="1"/>
          <p:nvPr/>
        </p:nvSpPr>
        <p:spPr>
          <a:xfrm>
            <a:off x="6246439" y="62963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http://www.ortoptika.cz/</a:t>
            </a:r>
          </a:p>
        </p:txBody>
      </p:sp>
    </p:spTree>
    <p:extLst>
      <p:ext uri="{BB962C8B-B14F-4D97-AF65-F5344CB8AC3E}">
        <p14:creationId xmlns:p14="http://schemas.microsoft.com/office/powerpoint/2010/main" val="69655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074" y="2024844"/>
            <a:ext cx="4039703" cy="28083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HOROPTER</a:t>
            </a:r>
          </a:p>
          <a:p>
            <a:pPr marL="265113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souhrn všech bodů v prostoru, jejichž obrazy dopadají na korespondující body sítnice při určitém postavení očí</a:t>
            </a: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/>
          <a:stretch/>
        </p:blipFill>
        <p:spPr bwMode="auto">
          <a:xfrm>
            <a:off x="4860032" y="2132856"/>
            <a:ext cx="3408963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39074" y="550221"/>
            <a:ext cx="678180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ZÁKLADNÍ POJMY BV</a:t>
            </a:r>
          </a:p>
        </p:txBody>
      </p:sp>
    </p:spTree>
    <p:extLst>
      <p:ext uri="{BB962C8B-B14F-4D97-AF65-F5344CB8AC3E}">
        <p14:creationId xmlns:p14="http://schemas.microsoft.com/office/powerpoint/2010/main" val="2612570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55576" y="696993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KONZERVATIVNÍ LÉČBA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5576" y="2204864"/>
            <a:ext cx="821317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ORTOPTICKO – PLEOPTICKÁ TERAPIE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CHEIROSKOP			       STEREOSKOP		</a:t>
            </a: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2"/>
          <a:stretch/>
        </p:blipFill>
        <p:spPr bwMode="auto">
          <a:xfrm>
            <a:off x="284830" y="3573016"/>
            <a:ext cx="3993404" cy="29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"/>
          <a:stretch/>
        </p:blipFill>
        <p:spPr bwMode="auto">
          <a:xfrm>
            <a:off x="4766645" y="3573016"/>
            <a:ext cx="4036713" cy="283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28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51690" y="719630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KONZERVATIVNÍ LÉČBA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9902" y="1972358"/>
            <a:ext cx="821317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PRIZMATICKÁ KOREKCE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2" descr="VÃ½sledek obrÃ¡zku pro PRIZMATICKÃ ÄOÄ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98" y="3284984"/>
            <a:ext cx="4983003" cy="18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9C43186-0576-4B92-9A34-CE1D7C2E1154}"/>
              </a:ext>
            </a:extLst>
          </p:cNvPr>
          <p:cNvCxnSpPr/>
          <p:nvPr/>
        </p:nvCxnSpPr>
        <p:spPr>
          <a:xfrm>
            <a:off x="3779912" y="4005064"/>
            <a:ext cx="21602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80230B7-9DAD-4056-971D-2524EFDE6750}"/>
              </a:ext>
            </a:extLst>
          </p:cNvPr>
          <p:cNvSpPr txBox="1"/>
          <p:nvPr/>
        </p:nvSpPr>
        <p:spPr>
          <a:xfrm>
            <a:off x="4394113" y="363573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 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E0A111-F6F1-4FA5-B59F-3909674804E3}"/>
              </a:ext>
            </a:extLst>
          </p:cNvPr>
          <p:cNvSpPr txBox="1"/>
          <p:nvPr/>
        </p:nvSpPr>
        <p:spPr>
          <a:xfrm>
            <a:off x="2195736" y="3697706"/>
            <a:ext cx="460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B5F0E73-3903-437E-85F4-38DC71F920A5}"/>
              </a:ext>
            </a:extLst>
          </p:cNvPr>
          <p:cNvSpPr txBox="1"/>
          <p:nvPr/>
        </p:nvSpPr>
        <p:spPr>
          <a:xfrm>
            <a:off x="6055389" y="3291725"/>
            <a:ext cx="201622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v….vrchol</a:t>
            </a:r>
          </a:p>
          <a:p>
            <a:r>
              <a:rPr lang="cs-CZ" sz="1400" dirty="0"/>
              <a:t>B….báze</a:t>
            </a:r>
          </a:p>
          <a:p>
            <a:r>
              <a:rPr lang="el-GR" sz="1400" dirty="0"/>
              <a:t>α</a:t>
            </a:r>
            <a:r>
              <a:rPr lang="cs-CZ" sz="1400" dirty="0"/>
              <a:t>….lámavý úhel</a:t>
            </a:r>
          </a:p>
        </p:txBody>
      </p:sp>
    </p:spTree>
    <p:extLst>
      <p:ext uri="{BB962C8B-B14F-4D97-AF65-F5344CB8AC3E}">
        <p14:creationId xmlns:p14="http://schemas.microsoft.com/office/powerpoint/2010/main" val="3450193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11044" y="72009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KONZERVATIVNÍ LÉČBA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39379" y="2060848"/>
            <a:ext cx="821317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PRIZMATICKÁ KOREKCE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- decentrace optického středu brýlových čoček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4098" name="Picture 2" descr="MASARYKOVA UNIVERZITA Lékařská faku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514052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42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690582" y="727154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KONZERVATIVNÍ LÉČBA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39153" y="1916832"/>
            <a:ext cx="821317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PRIZMATICKÁ KOREKCE</a:t>
            </a:r>
          </a:p>
          <a:p>
            <a:pPr>
              <a:buFontTx/>
              <a:buChar char="-"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Fresnelova fólie</a:t>
            </a:r>
          </a:p>
          <a:p>
            <a:pPr>
              <a:buFontTx/>
              <a:buChar char="-"/>
            </a:pPr>
            <a:endParaRPr lang="cs-CZ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2" descr="Image result for fresnellovy foli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r="5801"/>
          <a:stretch/>
        </p:blipFill>
        <p:spPr bwMode="auto">
          <a:xfrm>
            <a:off x="4283968" y="3331738"/>
            <a:ext cx="3760839" cy="24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3" t="29792" r="49070" b="47083"/>
          <a:stretch/>
        </p:blipFill>
        <p:spPr bwMode="auto">
          <a:xfrm>
            <a:off x="2187525" y="3367816"/>
            <a:ext cx="1008112" cy="244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319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7901" y="764704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CHIRURGIE STRABISMU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901" y="1766930"/>
            <a:ext cx="7772400" cy="457200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před zákrokem musí mít pacient stabilní úchylku oka alespoň            ½ roku (výjimkou jsou úrazy hlavy, kdy je nutné operovat ihned)</a:t>
            </a:r>
          </a:p>
          <a:p>
            <a:pPr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posun okohybného svalu o 1 mm přibližně kompenzuje velikost úchylky 2°-3°</a:t>
            </a:r>
          </a:p>
          <a:p>
            <a:pPr>
              <a:buFontTx/>
              <a:buChar char="-"/>
            </a:pPr>
            <a:r>
              <a:rPr lang="cs-CZ" sz="2000" dirty="0">
                <a:latin typeface="Candara" panose="020E0502030303020204" pitchFamily="34" charset="0"/>
              </a:rPr>
              <a:t>velikost úchylky oka se můžeme měnit ½ roku po operaci</a:t>
            </a:r>
          </a:p>
        </p:txBody>
      </p:sp>
    </p:spTree>
    <p:extLst>
      <p:ext uri="{BB962C8B-B14F-4D97-AF65-F5344CB8AC3E}">
        <p14:creationId xmlns:p14="http://schemas.microsoft.com/office/powerpoint/2010/main" val="2117113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CHIRURGIE STRABISMU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/>
          <a:stretch/>
        </p:blipFill>
        <p:spPr bwMode="auto">
          <a:xfrm>
            <a:off x="1691680" y="2132856"/>
            <a:ext cx="546080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034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27584" y="733264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CHIRURGIE STRABISMU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988840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ZESLABUJÍCÍ OPERACE PŘÍMÝCH SVALŮ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/>
                </a:solidFill>
                <a:latin typeface="Candara" panose="020E0502030303020204" pitchFamily="34" charset="0"/>
              </a:rPr>
              <a:t>	</a:t>
            </a:r>
            <a:r>
              <a:rPr lang="cs-CZ" sz="2000" dirty="0" err="1">
                <a:latin typeface="Candara" panose="020E0502030303020204" pitchFamily="34" charset="0"/>
              </a:rPr>
              <a:t>Retropozice</a:t>
            </a:r>
            <a:endParaRPr lang="cs-CZ" sz="20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1" t="59583" r="26442" b="21667"/>
          <a:stretch/>
        </p:blipFill>
        <p:spPr bwMode="auto">
          <a:xfrm>
            <a:off x="2699792" y="3356992"/>
            <a:ext cx="374441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818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85800" y="774956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CHIRURGIE STRABISMU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2060848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ZESLABUJÍCÍ OPERACE PŘÍMÝCH SVALŮ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/>
                </a:solidFill>
                <a:latin typeface="Candara" panose="020E0502030303020204" pitchFamily="34" charset="0"/>
              </a:rPr>
              <a:t>	</a:t>
            </a:r>
            <a:r>
              <a:rPr lang="cs-CZ" sz="2000" dirty="0" err="1">
                <a:latin typeface="Candara" panose="020E0502030303020204" pitchFamily="34" charset="0"/>
              </a:rPr>
              <a:t>Retropozice</a:t>
            </a:r>
            <a:endParaRPr lang="cs-CZ" sz="2000" dirty="0">
              <a:latin typeface="Candara" panose="020E0502030303020204" pitchFamily="34" charset="0"/>
            </a:endParaRP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Hang-</a:t>
            </a:r>
            <a:r>
              <a:rPr lang="cs-CZ" sz="2000" dirty="0" err="1">
                <a:latin typeface="Candara" panose="020E0502030303020204" pitchFamily="34" charset="0"/>
              </a:rPr>
              <a:t>back</a:t>
            </a:r>
            <a:r>
              <a:rPr lang="cs-CZ" sz="2000" dirty="0">
                <a:latin typeface="Candara" panose="020E0502030303020204" pitchFamily="34" charset="0"/>
              </a:rPr>
              <a:t> technika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1" t="39375" r="26091" b="48542"/>
          <a:stretch/>
        </p:blipFill>
        <p:spPr bwMode="auto">
          <a:xfrm>
            <a:off x="1979712" y="3910953"/>
            <a:ext cx="484936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013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732366" y="774956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CHIRURGIE STRABISMU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2060848"/>
            <a:ext cx="7408333" cy="34506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ZESLABUJÍCÍ OPERACE PŘÍMÝCH SVALŮ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/>
                </a:solidFill>
                <a:latin typeface="Candara" panose="020E0502030303020204" pitchFamily="34" charset="0"/>
              </a:rPr>
              <a:t>	</a:t>
            </a:r>
            <a:r>
              <a:rPr lang="cs-CZ" sz="2000" dirty="0" err="1">
                <a:latin typeface="Candara" panose="020E0502030303020204" pitchFamily="34" charset="0"/>
              </a:rPr>
              <a:t>Retropozice</a:t>
            </a:r>
            <a:r>
              <a:rPr lang="cs-CZ" sz="2000" dirty="0">
                <a:latin typeface="Candara" panose="020E0502030303020204" pitchFamily="34" charset="0"/>
              </a:rPr>
              <a:t> svalu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Hang-</a:t>
            </a:r>
            <a:r>
              <a:rPr lang="cs-CZ" sz="2000" dirty="0" err="1">
                <a:latin typeface="Candara" panose="020E0502030303020204" pitchFamily="34" charset="0"/>
              </a:rPr>
              <a:t>back</a:t>
            </a:r>
            <a:r>
              <a:rPr lang="cs-CZ" sz="2000" dirty="0">
                <a:latin typeface="Candara" panose="020E0502030303020204" pitchFamily="34" charset="0"/>
              </a:rPr>
              <a:t> technika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ndara" panose="020E0502030303020204" pitchFamily="34" charset="0"/>
              </a:rPr>
              <a:t>Retroekvatoriální</a:t>
            </a:r>
            <a:r>
              <a:rPr lang="cs-CZ" sz="2000" dirty="0">
                <a:latin typeface="Candara" panose="020E0502030303020204" pitchFamily="34" charset="0"/>
              </a:rPr>
              <a:t> </a:t>
            </a:r>
            <a:r>
              <a:rPr lang="cs-CZ" sz="2000" dirty="0" err="1">
                <a:latin typeface="Candara" panose="020E0502030303020204" pitchFamily="34" charset="0"/>
              </a:rPr>
              <a:t>myopexe</a:t>
            </a:r>
            <a:endParaRPr lang="cs-CZ" sz="2000" dirty="0">
              <a:latin typeface="Candara" panose="020E0502030303020204" pitchFamily="34" charset="0"/>
            </a:endParaRP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Elongace svalu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Tenotomie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ZESILUJÍCÍ OPERACE PŘÍMÝCH SVALŮ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Resekce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Antepozice</a:t>
            </a:r>
          </a:p>
          <a:p>
            <a:pPr marL="906463" indent="-273050"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Zřasení</a:t>
            </a:r>
          </a:p>
        </p:txBody>
      </p:sp>
    </p:spTree>
    <p:extLst>
      <p:ext uri="{BB962C8B-B14F-4D97-AF65-F5344CB8AC3E}">
        <p14:creationId xmlns:p14="http://schemas.microsoft.com/office/powerpoint/2010/main" val="4059324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85799" y="752904"/>
            <a:ext cx="7772400" cy="1143000"/>
          </a:xfrm>
        </p:spPr>
        <p:txBody>
          <a:bodyPr>
            <a:normAutofit/>
          </a:bodyPr>
          <a:lstStyle/>
          <a:p>
            <a:pPr algn="just"/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CHIRURGIE STRABISMU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833" y="2016511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TRANSPOZIČNÍ TECHNIKY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 - při paréze </a:t>
            </a:r>
            <a:r>
              <a:rPr lang="cs-CZ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nervus</a:t>
            </a: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abducens</a:t>
            </a:r>
            <a:r>
              <a:rPr lang="cs-CZ" sz="2000" dirty="0">
                <a:solidFill>
                  <a:schemeClr val="tx1"/>
                </a:solidFill>
                <a:latin typeface="Candara" panose="020E0502030303020204" pitchFamily="34" charset="0"/>
              </a:rPr>
              <a:t> (VI. hlavový nerv)</a:t>
            </a:r>
          </a:p>
        </p:txBody>
      </p:sp>
      <p:pic>
        <p:nvPicPr>
          <p:cNvPr id="5" name="Picture 2" descr="Strabismus - Oper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r="50000"/>
          <a:stretch/>
        </p:blipFill>
        <p:spPr bwMode="auto">
          <a:xfrm>
            <a:off x="1100361" y="3074138"/>
            <a:ext cx="2190750" cy="263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rabismus - Oper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797"/>
          <a:stretch/>
        </p:blipFill>
        <p:spPr bwMode="auto">
          <a:xfrm>
            <a:off x="5292080" y="3086103"/>
            <a:ext cx="2190750" cy="263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30871" y="59492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accent1"/>
                </a:solidFill>
                <a:latin typeface="Candara" panose="020E0502030303020204" pitchFamily="34" charset="0"/>
              </a:rPr>
              <a:t>Jensenova</a:t>
            </a:r>
            <a:r>
              <a:rPr lang="cs-CZ" b="1" dirty="0">
                <a:solidFill>
                  <a:schemeClr val="accent1"/>
                </a:solidFill>
                <a:latin typeface="Candara" panose="020E0502030303020204" pitchFamily="34" charset="0"/>
              </a:rPr>
              <a:t> operace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12050" y="59492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accent1"/>
                </a:solidFill>
                <a:latin typeface="Candara" panose="020E0502030303020204" pitchFamily="34" charset="0"/>
              </a:rPr>
              <a:t>Hummelsheimova</a:t>
            </a:r>
            <a:r>
              <a:rPr lang="cs-CZ" b="1" dirty="0">
                <a:solidFill>
                  <a:schemeClr val="accent1"/>
                </a:solidFill>
                <a:latin typeface="Candara" panose="020E0502030303020204" pitchFamily="34" charset="0"/>
              </a:rPr>
              <a:t> operace</a:t>
            </a:r>
          </a:p>
        </p:txBody>
      </p:sp>
    </p:spTree>
    <p:extLst>
      <p:ext uri="{BB962C8B-B14F-4D97-AF65-F5344CB8AC3E}">
        <p14:creationId xmlns:p14="http://schemas.microsoft.com/office/powerpoint/2010/main" val="260661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0444" y="1988840"/>
            <a:ext cx="3369568" cy="3310880"/>
          </a:xfrm>
        </p:spPr>
        <p:txBody>
          <a:bodyPr>
            <a:normAutofit/>
          </a:bodyPr>
          <a:lstStyle/>
          <a:p>
            <a:pPr marL="176213" indent="-176213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cs-CZ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PANUMŮV PROSTOR</a:t>
            </a:r>
          </a:p>
          <a:p>
            <a:pPr marL="176213" indent="0">
              <a:buNone/>
            </a:pPr>
            <a:r>
              <a:rPr lang="cs-CZ" sz="2000" dirty="0">
                <a:latin typeface="Candara" panose="020E0502030303020204" pitchFamily="34" charset="0"/>
              </a:rPr>
              <a:t>= prostor, ve kterém je možné stereoskopické vidění z lehce disparátních bodů obou sítnic 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30444" y="692696"/>
            <a:ext cx="6781800" cy="952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ZÁKLADNÍ POJMY BV</a:t>
            </a:r>
          </a:p>
        </p:txBody>
      </p:sp>
      <p:pic>
        <p:nvPicPr>
          <p:cNvPr id="1026" name="Picture 2" descr="MASARYKOVA UNIVERZITA Lékařská fakulta">
            <a:extLst>
              <a:ext uri="{FF2B5EF4-FFF2-40B4-BE49-F238E27FC236}">
                <a16:creationId xmlns:a16="http://schemas.microsoft.com/office/drawing/2014/main" id="{2F702E25-7C86-4EF4-A531-BBB3BAAB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09" y="2684089"/>
            <a:ext cx="3239328" cy="23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35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C8DCD-D011-4D09-A138-D0D94BB2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VAŠI POZORNOST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D2A73DA-C1F2-43D2-B5E0-A9A9262F491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337ADB-87B7-4EA0-9A0F-EDD2B20CC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584" y="6093296"/>
            <a:ext cx="8030666" cy="32988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barbora.hracka@gmail.com</a:t>
            </a:r>
          </a:p>
        </p:txBody>
      </p:sp>
    </p:spTree>
    <p:extLst>
      <p:ext uri="{BB962C8B-B14F-4D97-AF65-F5344CB8AC3E}">
        <p14:creationId xmlns:p14="http://schemas.microsoft.com/office/powerpoint/2010/main" val="21318231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>
                <a:latin typeface="Candara" panose="020E0502030303020204" pitchFamily="34" charset="0"/>
              </a:rPr>
              <a:t>INFORMAČNÍ ZDROJE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>
                <a:latin typeface="Candara" panose="020E0502030303020204" pitchFamily="34" charset="0"/>
              </a:rPr>
              <a:t>DIVIŠOVÁ, Gabriela. </a:t>
            </a:r>
            <a:r>
              <a:rPr lang="cs-CZ" i="1" dirty="0">
                <a:latin typeface="Candara" panose="020E0502030303020204" pitchFamily="34" charset="0"/>
              </a:rPr>
              <a:t>Strabismus</a:t>
            </a:r>
            <a:r>
              <a:rPr lang="cs-CZ" dirty="0">
                <a:latin typeface="Candara" panose="020E0502030303020204" pitchFamily="34" charset="0"/>
              </a:rPr>
              <a:t>. Praha: Avicenum, 1990. ISBN 978-80-201-0037-5.</a:t>
            </a:r>
          </a:p>
          <a:p>
            <a:pPr marL="0" indent="0">
              <a:buNone/>
            </a:pP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ndara" panose="020E0502030303020204" pitchFamily="34" charset="0"/>
              </a:rPr>
              <a:t>HROMÁDKOVÁ, Lada. </a:t>
            </a:r>
            <a:r>
              <a:rPr lang="cs-CZ" i="1" dirty="0">
                <a:latin typeface="Candara" panose="020E0502030303020204" pitchFamily="34" charset="0"/>
              </a:rPr>
              <a:t>Šilhání</a:t>
            </a:r>
            <a:r>
              <a:rPr lang="cs-CZ" dirty="0">
                <a:latin typeface="Candara" panose="020E0502030303020204" pitchFamily="34" charset="0"/>
              </a:rPr>
              <a:t>. Brno: Národní centrum ošetřovatelství a nelékařských zdravotnických oborů, 2011. ISBN 978-80-7013-530-3.</a:t>
            </a:r>
          </a:p>
          <a:p>
            <a:pPr marL="0" indent="0">
              <a:buNone/>
            </a:pP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ndara" panose="020E0502030303020204" pitchFamily="34" charset="0"/>
                <a:hlinkClick r:id="rId2"/>
              </a:rPr>
              <a:t>https://is.muni.cz/th/zc8is/Diplomova_prace_-_B._Hrackova_5llez.pdf?zpet=%2Fvyhledavani%2F%3Fsearch%3DHR%C3%81%C4%8CKOV%C3%81%20agenda:th%26start%3D1</a:t>
            </a: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ndara" panose="020E0502030303020204" pitchFamily="34" charset="0"/>
                <a:hlinkClick r:id="rId3"/>
              </a:rPr>
              <a:t>https://is.muni.cz/th/zxtrk/Diplomova_prace_Ouhelova.pdf</a:t>
            </a: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ndara" panose="020E0502030303020204" pitchFamily="34" charset="0"/>
                <a:hlinkClick r:id="rId4"/>
              </a:rPr>
              <a:t>http://binocular.cz/presentations/uvodAVyznamBV-2.0/</a:t>
            </a: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cs-CZ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ndara" panose="020E0502030303020204" pitchFamily="34" charset="0"/>
                <a:hlinkClick r:id="rId5"/>
              </a:rPr>
              <a:t>http://binocular.cz/presentations/z5-BinokularniVideni/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57044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>
                <a:latin typeface="Candara" panose="020E0502030303020204" pitchFamily="34" charset="0"/>
              </a:rPr>
              <a:t>OBRAZOVÉ ZDROJE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2"/>
              </a:rPr>
              <a:t>http://optikaprodeti.cz/2016/01/lecba-tupozrakosti-brylemi-amblyz/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3"/>
              </a:rPr>
              <a:t>https://www.studiolens.cz/products/digitalni-okluze-amblyz/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4"/>
              </a:rPr>
              <a:t>https://adoc.pub/workshop-nacvik-zrakovych-dovednosti-pomoci-zrakove-terapie.html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5"/>
              </a:rPr>
              <a:t>http://www.coloroptik.com/katalog/prizmaticke-listy-10-40/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6"/>
              </a:rPr>
              <a:t>https://www.optikaheckova.cz/sortiment/brylove-cocky/64-cool.html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7"/>
              </a:rPr>
              <a:t>https://www.optiscont.cz/dioptricke-bryle-nano-vista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https://gabinetokulistyczny-lodz.pl/zez-2/-patrik.html</a:t>
            </a:r>
            <a:r>
              <a:rPr lang="cs-CZ" dirty="0">
                <a:latin typeface="Candara" panose="020E0502030303020204" pitchFamily="34" charset="0"/>
              </a:rPr>
              <a:t>https://www.dioptra.cz/cheiroskop-chr-01---d-248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andara" panose="020E0502030303020204" pitchFamily="34" charset="0"/>
                <a:hlinkClick r:id="rId8"/>
              </a:rPr>
              <a:t>https://www.dioptra.cz/vergencni-stereoskop-vs-01-d-24</a:t>
            </a:r>
            <a:endParaRPr lang="cs-CZ" dirty="0">
              <a:latin typeface="Candara" panose="020E05020303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9"/>
              </a:rPr>
              <a:t>https://docplayer.cz/1841145-Frantisek-pluhacek-marketa-halbrstatova-katedra-optiky-prf-up-v-olomouci-www-optometry-cz.html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10"/>
              </a:rPr>
              <a:t>https://is.muni.cz/th/zxtrk/Diplomova_prace_Ouhelova.pdf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https://cs.iliveok.com/health/strabismus-operace_111342i15936.html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https://www.predskolnivek.cz/jak-zlepsit-pozornost-u-ditete-toto-musite-zmenit/</a:t>
            </a:r>
          </a:p>
        </p:txBody>
      </p:sp>
    </p:spTree>
    <p:extLst>
      <p:ext uri="{BB962C8B-B14F-4D97-AF65-F5344CB8AC3E}">
        <p14:creationId xmlns:p14="http://schemas.microsoft.com/office/powerpoint/2010/main" val="26161917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6781800" cy="936104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OBRAZOVÉ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700808"/>
            <a:ext cx="7543800" cy="4536504"/>
          </a:xfrm>
        </p:spPr>
        <p:txBody>
          <a:bodyPr>
            <a:normAutofit fontScale="55000" lnSpcReduction="20000"/>
          </a:bodyPr>
          <a:lstStyle/>
          <a:p>
            <a:r>
              <a:rPr lang="cs-CZ" dirty="0">
                <a:hlinkClick r:id="rId2"/>
              </a:rPr>
              <a:t>https://cs.puntomarinero.com/what-is-binocular-vision/</a:t>
            </a:r>
            <a:endParaRPr lang="cs-CZ" dirty="0">
              <a:hlinkClick r:id="rId3"/>
            </a:endParaRPr>
          </a:p>
          <a:p>
            <a:r>
              <a:rPr lang="cs-CZ" dirty="0">
                <a:hlinkClick r:id="rId3"/>
              </a:rPr>
              <a:t>https://slideplayer.cz/slide/11388942/</a:t>
            </a:r>
            <a:endParaRPr lang="cs-CZ" dirty="0"/>
          </a:p>
          <a:p>
            <a:r>
              <a:rPr lang="cs-CZ" dirty="0">
                <a:latin typeface="Candara" panose="020E0502030303020204" pitchFamily="34" charset="0"/>
                <a:hlinkClick r:id="rId4"/>
              </a:rPr>
              <a:t>https://twitter.com/hashtag/horopter</a:t>
            </a:r>
            <a:endParaRPr lang="cs-CZ" dirty="0">
              <a:latin typeface="Candara" panose="020E0502030303020204" pitchFamily="34" charset="0"/>
            </a:endParaRPr>
          </a:p>
          <a:p>
            <a:r>
              <a:rPr lang="cs-CZ" dirty="0">
                <a:latin typeface="Candara" panose="020E0502030303020204" pitchFamily="34" charset="0"/>
                <a:hlinkClick r:id="rId5"/>
              </a:rPr>
              <a:t>https://neupsykey.com/neuro-ophthalmology-ocular-motor-system/</a:t>
            </a:r>
            <a:endParaRPr lang="cs-CZ" dirty="0">
              <a:latin typeface="Candara" panose="020E0502030303020204" pitchFamily="34" charset="0"/>
            </a:endParaRPr>
          </a:p>
          <a:p>
            <a:r>
              <a:rPr lang="cs-CZ" dirty="0">
                <a:hlinkClick r:id="rId6"/>
              </a:rPr>
              <a:t>https://mama.pigy.cz/jak-pecovat-o-oci-vaseho-miminka/</a:t>
            </a:r>
            <a:endParaRPr lang="cs-CZ" dirty="0"/>
          </a:p>
          <a:p>
            <a:r>
              <a:rPr lang="cs-CZ" dirty="0">
                <a:hlinkClick r:id="rId7"/>
              </a:rPr>
              <a:t>https://www.ochkov.net/informaciya/stati/chto-takoe-astenopiya.htm</a:t>
            </a:r>
            <a:endParaRPr lang="cs-CZ" dirty="0"/>
          </a:p>
          <a:p>
            <a:r>
              <a:rPr lang="cs-CZ" dirty="0">
                <a:hlinkClick r:id="rId8"/>
              </a:rPr>
              <a:t>https://patrondeti.cz/pribeh/copate-anetce-na-bifokalni-bryle</a:t>
            </a:r>
            <a:endParaRPr lang="cs-CZ" dirty="0"/>
          </a:p>
          <a:p>
            <a:r>
              <a:rPr lang="cs-CZ" dirty="0">
                <a:hlinkClick r:id="rId9"/>
              </a:rPr>
              <a:t>https://www.ortoptika-sovicka.cz/lecba-tupozrakosti-a-silhani</a:t>
            </a:r>
            <a:endParaRPr lang="cs-CZ" dirty="0">
              <a:latin typeface="Candara" panose="020E0502030303020204" pitchFamily="34" charset="0"/>
            </a:endParaRPr>
          </a:p>
          <a:p>
            <a:r>
              <a:rPr lang="cs-CZ" dirty="0">
                <a:hlinkClick r:id="rId10"/>
              </a:rPr>
              <a:t>http://www.andeloptik.cz/deti/okluzory/</a:t>
            </a:r>
            <a:endParaRPr lang="cs-CZ" dirty="0"/>
          </a:p>
          <a:p>
            <a:r>
              <a:rPr lang="cs-CZ" dirty="0">
                <a:latin typeface="Candara" panose="020E0502030303020204" pitchFamily="34" charset="0"/>
                <a:hlinkClick r:id="rId11"/>
              </a:rPr>
              <a:t>https://theses.cz/id/yoty2k/74680-933747728.pdf</a:t>
            </a:r>
            <a:endParaRPr lang="cs-CZ" dirty="0">
              <a:latin typeface="Candara" panose="020E0502030303020204" pitchFamily="34" charset="0"/>
            </a:endParaRPr>
          </a:p>
          <a:p>
            <a:r>
              <a:rPr lang="cs-CZ" dirty="0">
                <a:hlinkClick r:id="rId12"/>
              </a:rPr>
              <a:t>https://www.prolekare.cz/specialist-agreement</a:t>
            </a:r>
            <a:endParaRPr lang="cs-CZ" dirty="0"/>
          </a:p>
          <a:p>
            <a:r>
              <a:rPr lang="cs-CZ" dirty="0">
                <a:hlinkClick r:id="rId13"/>
              </a:rPr>
              <a:t>http://svetfyzioterapie.cz/okohybne-svaly-a-bolesti-hlavy/</a:t>
            </a:r>
            <a:endParaRPr lang="cs-CZ" dirty="0"/>
          </a:p>
          <a:p>
            <a:r>
              <a:rPr lang="cs-CZ" dirty="0">
                <a:hlinkClick r:id="rId14"/>
              </a:rPr>
              <a:t>https://www.karmalogie.cz/mesicni-predikce/a2017/listopad/</a:t>
            </a:r>
            <a:endParaRPr lang="cs-CZ" dirty="0"/>
          </a:p>
          <a:p>
            <a:r>
              <a:rPr lang="cs-CZ" dirty="0">
                <a:hlinkClick r:id="rId15"/>
              </a:rPr>
              <a:t>https://www.areaoftalmologica.com/de/oftalmologia-pediatrica/estrabismo/exotropia-exoforia/</a:t>
            </a:r>
            <a:endParaRPr lang="cs-CZ" dirty="0"/>
          </a:p>
          <a:p>
            <a:r>
              <a:rPr lang="cs-CZ" dirty="0">
                <a:hlinkClick r:id="rId16"/>
              </a:rPr>
              <a:t>Příznaky a léčba úpalu a úžehu | BENU.cz</a:t>
            </a:r>
            <a:endParaRPr lang="cs-CZ" dirty="0">
              <a:latin typeface="Candara" panose="020E0502030303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810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55576" y="1988840"/>
            <a:ext cx="7772400" cy="388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Senzorická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vyrovnaný visus obou očí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>
              <a:latin typeface="Candara" panose="020E0502030303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1" t="20000" r="38272" b="56458"/>
          <a:stretch/>
        </p:blipFill>
        <p:spPr bwMode="auto">
          <a:xfrm>
            <a:off x="1403648" y="2708920"/>
            <a:ext cx="6624736" cy="324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55576" y="569886"/>
            <a:ext cx="678180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</p:spTree>
    <p:extLst>
      <p:ext uri="{BB962C8B-B14F-4D97-AF65-F5344CB8AC3E}">
        <p14:creationId xmlns:p14="http://schemas.microsoft.com/office/powerpoint/2010/main" val="370682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58718" y="1916832"/>
            <a:ext cx="7772400" cy="388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Senzorická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iseikonie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8" t="32292" r="39326" b="44166"/>
          <a:stretch/>
        </p:blipFill>
        <p:spPr bwMode="auto">
          <a:xfrm>
            <a:off x="1403648" y="2708920"/>
            <a:ext cx="661900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755576" y="620688"/>
            <a:ext cx="6781800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</p:spTree>
    <p:extLst>
      <p:ext uri="{BB962C8B-B14F-4D97-AF65-F5344CB8AC3E}">
        <p14:creationId xmlns:p14="http://schemas.microsoft.com/office/powerpoint/2010/main" val="1459501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576" y="548680"/>
            <a:ext cx="6781800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PODMÍNKY BV</a:t>
            </a:r>
          </a:p>
        </p:txBody>
      </p:sp>
      <p:sp>
        <p:nvSpPr>
          <p:cNvPr id="5" name="Zástupný symbol pro obsah 7"/>
          <p:cNvSpPr>
            <a:spLocks noGrp="1"/>
          </p:cNvSpPr>
          <p:nvPr>
            <p:ph idx="1"/>
          </p:nvPr>
        </p:nvSpPr>
        <p:spPr>
          <a:xfrm>
            <a:off x="755576" y="1988840"/>
            <a:ext cx="7772400" cy="388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  <a:latin typeface="Candara" panose="020E0502030303020204" pitchFamily="34" charset="0"/>
              </a:rPr>
              <a:t>Senzorická složka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Candara" panose="020E0502030303020204" pitchFamily="34" charset="0"/>
              </a:rPr>
              <a:t>centrální fixace obou očí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>
              <a:latin typeface="Candara" panose="020E0502030303020204" pitchFamily="34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4016" t="36646" r="73112" b="27329"/>
          <a:stretch/>
        </p:blipFill>
        <p:spPr bwMode="auto">
          <a:xfrm>
            <a:off x="2238264" y="2790913"/>
            <a:ext cx="3816424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00997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1391</TotalTime>
  <Words>1488</Words>
  <Application>Microsoft Office PowerPoint</Application>
  <PresentationFormat>Předvádění na obrazovce (4:3)</PresentationFormat>
  <Paragraphs>373</Paragraphs>
  <Slides>63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3" baseType="lpstr">
      <vt:lpstr>Arial</vt:lpstr>
      <vt:lpstr>Calibri</vt:lpstr>
      <vt:lpstr>Candara</vt:lpstr>
      <vt:lpstr>Courier New</vt:lpstr>
      <vt:lpstr>Symbol</vt:lpstr>
      <vt:lpstr>Tw Cen MT</vt:lpstr>
      <vt:lpstr>Tw Cen MT Condensed</vt:lpstr>
      <vt:lpstr>Wingdings 2</vt:lpstr>
      <vt:lpstr>Wingdings 3</vt:lpstr>
      <vt:lpstr>Integrál</vt:lpstr>
      <vt:lpstr>BINOKULÁRNÍ VIDĚNÍ</vt:lpstr>
      <vt:lpstr>BINOKULÁRNÍ VIDĚNÍ (BV)</vt:lpstr>
      <vt:lpstr>VÝVOJ BV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STUPNĚ BV</vt:lpstr>
      <vt:lpstr>STUPNĚ BV</vt:lpstr>
      <vt:lpstr>STUPNĚ BV</vt:lpstr>
      <vt:lpstr>STUPNĚ BV</vt:lpstr>
      <vt:lpstr>STUPNĚ BV</vt:lpstr>
      <vt:lpstr>STUPNĚ BV</vt:lpstr>
      <vt:lpstr>PATOLOGIE BV</vt:lpstr>
      <vt:lpstr>PATOLOGIE BV</vt:lpstr>
      <vt:lpstr>PATOLOGIE BV</vt:lpstr>
      <vt:lpstr>PATOLOGIE BV</vt:lpstr>
      <vt:lpstr>PATOLOGIE BV</vt:lpstr>
      <vt:lpstr>JAKÁ BYLA PŘÍČINA VZNIKU AMBLYOPIE?</vt:lpstr>
      <vt:lpstr>JAKÁ BYLA PŘÍČINA VZNIKU AMBLYOPIE?</vt:lpstr>
      <vt:lpstr>JAKÁ BYLA PŘÍČINA VZNIKU AMBLYOPIE?</vt:lpstr>
      <vt:lpstr>PATOLOGIE BV</vt:lpstr>
      <vt:lpstr>LÉČBA AMBLYOPIE</vt:lpstr>
      <vt:lpstr>Prezentace aplikace PowerPoint</vt:lpstr>
      <vt:lpstr>Prezentace aplikace PowerPoint</vt:lpstr>
      <vt:lpstr>Prezentace aplikace PowerPoint</vt:lpstr>
      <vt:lpstr>LÉČBA AMBLYOPIE</vt:lpstr>
      <vt:lpstr>LÉČBA AMBLYOPIE</vt:lpstr>
      <vt:lpstr>LÉČBA AMBLYOPIE</vt:lpstr>
      <vt:lpstr>LÉČBA AMBLYOPIE</vt:lpstr>
      <vt:lpstr>Prezentace aplikace PowerPoint</vt:lpstr>
      <vt:lpstr>Prezentace aplikace PowerPoint</vt:lpstr>
      <vt:lpstr>Prezentace aplikace PowerPoint</vt:lpstr>
      <vt:lpstr>LÉČBA HETEROFORIE</vt:lpstr>
      <vt:lpstr>Prezentace aplikace PowerPoint</vt:lpstr>
      <vt:lpstr>Prezentace aplikace PowerPoint</vt:lpstr>
      <vt:lpstr>KONZERVATIVNÍ LÉČBA</vt:lpstr>
      <vt:lpstr>KONZERVATIVNÍ LÉČBA</vt:lpstr>
      <vt:lpstr>KONZERVATIVNÍ LÉČBA</vt:lpstr>
      <vt:lpstr>KONZERVATIVNÍ LÉČBA</vt:lpstr>
      <vt:lpstr>KONZERVATIVNÍ LÉČBA</vt:lpstr>
      <vt:lpstr>KONZERVATIVNÍ LÉČBA</vt:lpstr>
      <vt:lpstr>KONZERVATIVNÍ LÉČBA</vt:lpstr>
      <vt:lpstr>CHIRURGIE STRABISMU</vt:lpstr>
      <vt:lpstr>CHIRURGIE STRABISMU</vt:lpstr>
      <vt:lpstr>CHIRURGIE STRABISMU</vt:lpstr>
      <vt:lpstr>CHIRURGIE STRABISMU</vt:lpstr>
      <vt:lpstr>CHIRURGIE STRABISMU</vt:lpstr>
      <vt:lpstr>CHIRURGIE STRABISMU</vt:lpstr>
      <vt:lpstr>DĚKUJI ZA VAŠI POZORNOST</vt:lpstr>
      <vt:lpstr>INFORMAČNÍ ZDROJE</vt:lpstr>
      <vt:lpstr>OBRAZOVÉ ZDROJE</vt:lpstr>
      <vt:lpstr>OBRAZOVÉ 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BINOKULÁRNÍ VIDĚNÍ</dc:title>
  <dc:creator>Monika</dc:creator>
  <cp:lastModifiedBy>Martin Vrubel</cp:lastModifiedBy>
  <cp:revision>57</cp:revision>
  <dcterms:created xsi:type="dcterms:W3CDTF">2019-11-13T22:16:31Z</dcterms:created>
  <dcterms:modified xsi:type="dcterms:W3CDTF">2021-01-25T19:18:08Z</dcterms:modified>
</cp:coreProperties>
</file>