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94674"/>
  </p:normalViewPr>
  <p:slideViewPr>
    <p:cSldViewPr snapToGrid="0" snapToObjects="1">
      <p:cViewPr varScale="1">
        <p:scale>
          <a:sx n="102" d="100"/>
          <a:sy n="102" d="100"/>
        </p:scale>
        <p:origin x="1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71c22cf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871c22cf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871c22cf1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871c22cf1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71c22cf1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871c22cf1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871c22cf1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871c22cf1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871c22cf1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871c22cf1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871c22cf1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871c22cf1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871c22cf1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871c22cf1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 type="title">
  <p:cSld name="TITLE">
    <p:bg>
      <p:bgPr>
        <a:solidFill>
          <a:schemeClr val="lt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ctr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None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ctr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ctr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ctr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None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ctr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None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ctr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29" name="Google Shape;29;p2"/>
          <p:cNvCxnSpPr/>
          <p:nvPr/>
        </p:nvCxnSpPr>
        <p:spPr>
          <a:xfrm>
            <a:off x="155448" y="2420112"/>
            <a:ext cx="8833104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0" name="Google Shape;30;p2"/>
          <p:cNvSpPr/>
          <p:nvPr/>
        </p:nvSpPr>
        <p:spPr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" name="Google Shape;33;p2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Georgia"/>
              <a:buNone/>
              <a:defRPr sz="4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bg>
      <p:bgPr>
        <a:solidFill>
          <a:schemeClr val="lt2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1400"/>
              <a:buFont typeface="Georgia"/>
              <a:buNone/>
              <a:defRPr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11"/>
          <p:cNvSpPr txBox="1">
            <a:spLocks noGrp="1"/>
          </p:cNvSpPr>
          <p:nvPr>
            <p:ph type="body" idx="1"/>
          </p:nvPr>
        </p:nvSpPr>
        <p:spPr>
          <a:xfrm rot="5400000">
            <a:off x="2269236" y="-443484"/>
            <a:ext cx="4599432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4332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40" name="Google Shape;140;p11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41" name="Google Shape;141;p11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sldNum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vislý nadpis a text" type="vertTitleAndTx">
  <p:cSld name="VERTICAL_TITLE_AND_VERTICAL_TEXT">
    <p:bg>
      <p:bgPr>
        <a:solidFill>
          <a:schemeClr val="lt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5" name="Google Shape;145;p12"/>
          <p:cNvSpPr/>
          <p:nvPr/>
        </p:nvSpPr>
        <p:spPr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6" name="Google Shape;146;p12"/>
          <p:cNvSpPr/>
          <p:nvPr/>
        </p:nvSpPr>
        <p:spPr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7" name="Google Shape;147;p12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8" name="Google Shape;148;p12"/>
          <p:cNvSpPr/>
          <p:nvPr/>
        </p:nvSpPr>
        <p:spPr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9" name="Google Shape;149;p12"/>
          <p:cNvSpPr/>
          <p:nvPr/>
        </p:nvSpPr>
        <p:spPr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50" name="Google Shape;150;p12"/>
          <p:cNvCxnSpPr/>
          <p:nvPr/>
        </p:nvCxnSpPr>
        <p:spPr>
          <a:xfrm rot="5400000">
            <a:off x="4021836" y="3278124"/>
            <a:ext cx="6245352" cy="0"/>
          </a:xfrm>
          <a:prstGeom prst="straightConnector1">
            <a:avLst/>
          </a:prstGeom>
          <a:noFill/>
          <a:ln w="95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51" name="Google Shape;151;p12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2" name="Google Shape;152;p12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3" name="Google Shape;153;p12"/>
          <p:cNvSpPr txBox="1">
            <a:spLocks noGrp="1"/>
          </p:cNvSpPr>
          <p:nvPr>
            <p:ph type="sldNum" idx="12"/>
          </p:nvPr>
        </p:nvSpPr>
        <p:spPr>
          <a:xfrm>
            <a:off x="6915912" y="3009901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54" name="Google Shape;154;p12"/>
          <p:cNvSpPr txBox="1">
            <a:spLocks noGrp="1"/>
          </p:cNvSpPr>
          <p:nvPr>
            <p:ph type="body" idx="1"/>
          </p:nvPr>
        </p:nvSpPr>
        <p:spPr>
          <a:xfrm rot="5400000">
            <a:off x="670717" y="-61117"/>
            <a:ext cx="5821366" cy="6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4332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55" name="Google Shape;155;p12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56" name="Google Shape;156;p12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57" name="Google Shape;157;p12"/>
          <p:cNvSpPr txBox="1">
            <a:spLocks noGrp="1"/>
          </p:cNvSpPr>
          <p:nvPr>
            <p:ph type="title"/>
          </p:nvPr>
        </p:nvSpPr>
        <p:spPr>
          <a:xfrm rot="5400000">
            <a:off x="5189537" y="2506664"/>
            <a:ext cx="5851525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1400"/>
              <a:buFont typeface="Georgia"/>
              <a:buNone/>
              <a:defRPr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1400"/>
              <a:buFont typeface="Georgia"/>
              <a:buNone/>
              <a:defRPr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sldNum" idx="12"/>
          </p:nvPr>
        </p:nvSpPr>
        <p:spPr>
          <a:xfrm>
            <a:off x="4361688" y="1026372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4332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ázdný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" name="Google Shape;46;p4"/>
          <p:cNvSpPr/>
          <p:nvPr/>
        </p:nvSpPr>
        <p:spPr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7" name="Google Shape;47;p4"/>
          <p:cNvSpPr/>
          <p:nvPr/>
        </p:nvSpPr>
        <p:spPr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sldNum" idx="12"/>
          </p:nvPr>
        </p:nvSpPr>
        <p:spPr>
          <a:xfrm>
            <a:off x="4267200" y="6324600"/>
            <a:ext cx="609600" cy="44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áhlaví části" type="secHead">
  <p:cSld name="SECTION_HEADER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3" name="Google Shape;53;p5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4" name="Google Shape;54;p5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" name="Google Shape;55;p5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1" name="Google Shape;61;p5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63" name="Google Shape;63;p5"/>
          <p:cNvCxnSpPr/>
          <p:nvPr/>
        </p:nvCxnSpPr>
        <p:spPr>
          <a:xfrm>
            <a:off x="152400" y="2438400"/>
            <a:ext cx="8833104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4" name="Google Shape;64;p5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6" name="Google Shape;66;p5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1400"/>
              <a:buFont typeface="Georgia"/>
              <a:buNone/>
              <a:defRPr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dt" idx="10"/>
          </p:nvPr>
        </p:nvSpPr>
        <p:spPr>
          <a:xfrm>
            <a:off x="5791200" y="640994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sldNum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73" name="Google Shape;73;p6"/>
          <p:cNvCxnSpPr/>
          <p:nvPr/>
        </p:nvCxnSpPr>
        <p:spPr>
          <a:xfrm rot="10800000" flipH="1">
            <a:off x="4563080" y="1575652"/>
            <a:ext cx="8921" cy="481955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74" name="Google Shape;74;p6"/>
          <p:cNvSpPr txBox="1">
            <a:spLocks noGrp="1"/>
          </p:cNvSpPr>
          <p:nvPr>
            <p:ph type="body" idx="1"/>
          </p:nvPr>
        </p:nvSpPr>
        <p:spPr>
          <a:xfrm>
            <a:off x="301752" y="1371600"/>
            <a:ext cx="4038600" cy="468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3537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125"/>
              <a:buFont typeface="Noto Sans Symbols"/>
              <a:buChar char="●"/>
              <a:defRPr sz="2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5" name="Google Shape;75;p6"/>
          <p:cNvSpPr txBox="1">
            <a:spLocks noGrp="1"/>
          </p:cNvSpPr>
          <p:nvPr>
            <p:ph type="body" idx="2"/>
          </p:nvPr>
        </p:nvSpPr>
        <p:spPr>
          <a:xfrm>
            <a:off x="4800600" y="1371600"/>
            <a:ext cx="4038600" cy="468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3537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125"/>
              <a:buFont typeface="Noto Sans Symbols"/>
              <a:buChar char="●"/>
              <a:defRPr sz="2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ovnání" type="twoTxTwoObj">
  <p:cSld name="TWO_OBJECTS_WITH_TEXT">
    <p:bg>
      <p:bgPr>
        <a:solidFill>
          <a:schemeClr val="lt2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Google Shape;77;p7"/>
          <p:cNvCxnSpPr/>
          <p:nvPr/>
        </p:nvCxnSpPr>
        <p:spPr>
          <a:xfrm rot="10800000">
            <a:off x="4572000" y="2200275"/>
            <a:ext cx="0" cy="418795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78" name="Google Shape;78;p7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9" name="Google Shape;79;p7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0" name="Google Shape;80;p7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1" name="Google Shape;81;p7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2" name="Google Shape;82;p7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3" name="Google Shape;83;p7"/>
          <p:cNvSpPr/>
          <p:nvPr/>
        </p:nvSpPr>
        <p:spPr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4" name="Google Shape;84;p7"/>
          <p:cNvSpPr txBox="1"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  <a:defRPr sz="22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None/>
              <a:defRPr sz="1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5" name="Google Shape;85;p7"/>
          <p:cNvSpPr txBox="1">
            <a:spLocks noGrp="1"/>
          </p:cNvSpPr>
          <p:nvPr>
            <p:ph type="body" idx="2"/>
          </p:nvPr>
        </p:nvSpPr>
        <p:spPr>
          <a:xfrm>
            <a:off x="4791330" y="1524000"/>
            <a:ext cx="4041775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  <a:defRPr sz="2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None/>
              <a:defRPr sz="1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ftr" idx="11"/>
          </p:nvPr>
        </p:nvSpPr>
        <p:spPr>
          <a:xfrm>
            <a:off x="304800" y="6409944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88" name="Google Shape;88;p7"/>
          <p:cNvCxnSpPr/>
          <p:nvPr/>
        </p:nvCxnSpPr>
        <p:spPr>
          <a:xfrm>
            <a:off x="152400" y="1280160"/>
            <a:ext cx="8833104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89" name="Google Shape;89;p7"/>
          <p:cNvSpPr/>
          <p:nvPr/>
        </p:nvSpPr>
        <p:spPr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0" name="Google Shape;90;p7"/>
          <p:cNvSpPr txBox="1">
            <a:spLocks noGrp="1"/>
          </p:cNvSpPr>
          <p:nvPr>
            <p:ph type="body" idx="3"/>
          </p:nvPr>
        </p:nvSpPr>
        <p:spPr>
          <a:xfrm>
            <a:off x="301752" y="2471383"/>
            <a:ext cx="4041648" cy="381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4332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1" name="Google Shape;91;p7"/>
          <p:cNvSpPr txBox="1">
            <a:spLocks noGrp="1"/>
          </p:cNvSpPr>
          <p:nvPr>
            <p:ph type="body" idx="4"/>
          </p:nvPr>
        </p:nvSpPr>
        <p:spPr>
          <a:xfrm>
            <a:off x="4800600" y="2471383"/>
            <a:ext cx="4038600" cy="3822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4332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2" name="Google Shape;92;p7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4" name="Google Shape;94;p7"/>
          <p:cNvSpPr txBox="1">
            <a:spLocks noGrp="1"/>
          </p:cNvSpPr>
          <p:nvPr>
            <p:ph type="sldNum" idx="12"/>
          </p:nvPr>
        </p:nvSpPr>
        <p:spPr>
          <a:xfrm>
            <a:off x="4343400" y="1042416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5" name="Google Shape;95;p7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1400"/>
              <a:buFont typeface="Georgia"/>
              <a:buNone/>
              <a:defRPr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1400"/>
              <a:buFont typeface="Georgia"/>
              <a:buNone/>
              <a:defRPr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8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9" name="Google Shape;99;p8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00" name="Google Shape;100;p8"/>
          <p:cNvSpPr txBox="1">
            <a:spLocks noGrp="1"/>
          </p:cNvSpPr>
          <p:nvPr>
            <p:ph type="sldNum" idx="12"/>
          </p:nvPr>
        </p:nvSpPr>
        <p:spPr>
          <a:xfrm>
            <a:off x="4343400" y="1036020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sah s titulkem" type="objTx">
  <p:cSld name="OBJECT_WITH_CAPTION_TEXT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"/>
          <p:cNvSpPr/>
          <p:nvPr/>
        </p:nvSpPr>
        <p:spPr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3" name="Google Shape;103;p9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4" name="Google Shape;104;p9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5" name="Google Shape;105;p9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6" name="Google Shape;106;p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7" name="Google Shape;107;p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8" name="Google Shape;108;p9"/>
          <p:cNvSpPr txBox="1"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sz="22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9" name="Google Shape;109;p9"/>
          <p:cNvSpPr txBox="1">
            <a:spLocks noGrp="1"/>
          </p:cNvSpPr>
          <p:nvPr>
            <p:ph type="body" idx="1"/>
          </p:nvPr>
        </p:nvSpPr>
        <p:spPr>
          <a:xfrm>
            <a:off x="381000" y="1981200"/>
            <a:ext cx="2362200" cy="414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  <a:defRPr sz="16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None/>
              <a:defRPr sz="1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None/>
              <a:defRPr sz="9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0" name="Google Shape;110;p9"/>
          <p:cNvSpPr/>
          <p:nvPr/>
        </p:nvSpPr>
        <p:spPr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11" name="Google Shape;111;p9"/>
          <p:cNvCxnSpPr/>
          <p:nvPr/>
        </p:nvCxnSpPr>
        <p:spPr>
          <a:xfrm>
            <a:off x="152400" y="533400"/>
            <a:ext cx="8833104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12" name="Google Shape;112;p9"/>
          <p:cNvSpPr txBox="1">
            <a:spLocks noGrp="1"/>
          </p:cNvSpPr>
          <p:nvPr>
            <p:ph type="body" idx="2"/>
          </p:nvPr>
        </p:nvSpPr>
        <p:spPr>
          <a:xfrm>
            <a:off x="3124200" y="685800"/>
            <a:ext cx="5638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4332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3" name="Google Shape;113;p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4" name="Google Shape;114;p9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5" name="Google Shape;115;p9"/>
          <p:cNvSpPr txBox="1">
            <a:spLocks noGrp="1"/>
          </p:cNvSpPr>
          <p:nvPr>
            <p:ph type="sldNum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6" name="Google Shape;116;p9"/>
          <p:cNvSpPr/>
          <p:nvPr/>
        </p:nvSpPr>
        <p:spPr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7" name="Google Shape;117;p9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8" name="Google Shape;118;p9"/>
          <p:cNvSpPr txBox="1">
            <a:spLocks noGrp="1"/>
          </p:cNvSpPr>
          <p:nvPr>
            <p:ph type="ftr" idx="11"/>
          </p:nvPr>
        </p:nvSpPr>
        <p:spPr>
          <a:xfrm>
            <a:off x="301752" y="6410848"/>
            <a:ext cx="338328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ázek s titulkem" type="picTx">
  <p:cSld name="PICTURE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Google Shape;120;p10"/>
          <p:cNvCxnSpPr/>
          <p:nvPr/>
        </p:nvCxnSpPr>
        <p:spPr>
          <a:xfrm>
            <a:off x="152400" y="533400"/>
            <a:ext cx="8833104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21" name="Google Shape;121;p10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2" name="Google Shape;122;p10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3" name="Google Shape;123;p10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4" name="Google Shape;124;p10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5" name="Google Shape;125;p10"/>
          <p:cNvSpPr/>
          <p:nvPr/>
        </p:nvSpPr>
        <p:spPr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6" name="Google Shape;126;p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7" name="Google Shape;127;p10"/>
          <p:cNvSpPr/>
          <p:nvPr/>
        </p:nvSpPr>
        <p:spPr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8" name="Google Shape;128;p10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9" name="Google Shape;129;p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0" name="Google Shape;130;p10"/>
          <p:cNvSpPr txBox="1">
            <a:spLocks noGrp="1"/>
          </p:cNvSpPr>
          <p:nvPr>
            <p:ph type="sldNum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31" name="Google Shape;131;p10"/>
          <p:cNvSpPr txBox="1"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eorgia"/>
              <a:buNone/>
              <a:defRPr sz="24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2" name="Google Shape;132;p10"/>
          <p:cNvSpPr>
            <a:spLocks noGrp="1"/>
          </p:cNvSpPr>
          <p:nvPr>
            <p:ph type="pic" idx="2"/>
          </p:nvPr>
        </p:nvSpPr>
        <p:spPr>
          <a:xfrm>
            <a:off x="3000375" y="609600"/>
            <a:ext cx="5867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822960" marR="0" lvl="2" indent="-23876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097280" marR="0" lvl="3" indent="-23368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3716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1645920" marR="0" lvl="5" indent="-18542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1920240" marR="0" lvl="6" indent="-193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2103120" marR="0" lvl="7" indent="-18542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2377440" marR="0" lvl="8" indent="-19303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381000" y="990600"/>
            <a:ext cx="24384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  <a:defRPr sz="16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81940" algn="l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40"/>
              <a:buFont typeface="Noto Sans Symbols"/>
              <a:buChar char="○"/>
              <a:defRPr sz="1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76225" algn="l" rtl="0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SzPts val="750"/>
              <a:buFont typeface="Noto Sans Symbols"/>
              <a:buChar char="•"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68605" algn="l" rtl="0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630"/>
              <a:buFont typeface="Noto Sans Symbols"/>
              <a:buChar char="•"/>
              <a:defRPr sz="9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85750" algn="l" rtl="0">
              <a:spcBef>
                <a:spcPts val="18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Georgia"/>
              <a:buChar char="•"/>
              <a:defRPr sz="9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4" name="Google Shape;134;p10"/>
          <p:cNvSpPr/>
          <p:nvPr/>
        </p:nvSpPr>
        <p:spPr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5" name="Google Shape;135;p10"/>
          <p:cNvSpPr txBox="1">
            <a:spLocks noGrp="1"/>
          </p:cNvSpPr>
          <p:nvPr>
            <p:ph type="dt" idx="10"/>
          </p:nvPr>
        </p:nvSpPr>
        <p:spPr>
          <a:xfrm>
            <a:off x="5788152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ftr" idx="11"/>
          </p:nvPr>
        </p:nvSpPr>
        <p:spPr>
          <a:xfrm>
            <a:off x="301752" y="6410848"/>
            <a:ext cx="3584448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4" name="Google Shape;14;p1"/>
          <p:cNvCxnSpPr/>
          <p:nvPr/>
        </p:nvCxnSpPr>
        <p:spPr>
          <a:xfrm>
            <a:off x="152400" y="1276743"/>
            <a:ext cx="8833104" cy="0"/>
          </a:xfrm>
          <a:prstGeom prst="straightConnector1">
            <a:avLst/>
          </a:prstGeom>
          <a:noFill/>
          <a:ln w="95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5" name="Google Shape;15;p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" name="Google Shape;17;p1"/>
          <p:cNvSpPr txBox="1">
            <a:spLocks noGrp="1"/>
          </p:cNvSpPr>
          <p:nvPr>
            <p:ph type="sldNum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0" u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1400"/>
              <a:buFont typeface="Georgia"/>
              <a:buNone/>
              <a:defRPr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4332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1600" b="1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3" name="Google Shape;163;p13"/>
          <p:cNvSpPr txBox="1"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Georgia"/>
              <a:buNone/>
            </a:pPr>
            <a:r>
              <a:rPr lang="cs-CZ" sz="4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OFTALMOLOGIE PRO SPECIÁLNÍ PEDAGOGY</a:t>
            </a:r>
            <a:endParaRPr sz="4200" b="0" i="0" u="none" strike="noStrike" cap="none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3E2BE5-064F-B249-AA80-D2489E39B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67"/>
    </mc:Choice>
    <mc:Fallback xmlns="">
      <p:transition spd="slow" advTm="28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711199"/>
            <a:ext cx="8219256" cy="532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5483DA7-A5E4-5243-BD7E-7254EEBE0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24"/>
    </mc:Choice>
    <mc:Fallback xmlns="">
      <p:transition spd="slow" advTm="14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BULBUS OCULI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1" name="Google Shape;231;p24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3 VRSTVY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Vnitřní část: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- Přední komora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- Zadní komora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- Oční čočka (+ závěsný aparát)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- Sklivec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9E0D45-F94A-9E45-8387-5B1B00E34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95"/>
    </mc:Choice>
    <mc:Fallback xmlns="">
      <p:transition spd="slow" advTm="134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Bulbus oculi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7" name="Google Shape;237;p25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TUNICA FIBROSA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(sclera, cornea)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TUNICA VASCULOSA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(choroidea, corbus ciliare)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TUNICA NERVEA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(retina, stratum pigmentae RPE)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04088E9-A367-4E4A-B266-1CA88DED6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1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TUNICA FIBROSA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3" name="Google Shape;243;p26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2858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4" name="Google Shape;24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2325404" y="1283109"/>
            <a:ext cx="4483748" cy="5031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9D4ED66-CC51-EE4C-ABF9-46045C8E2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150"/>
    </mc:Choice>
    <mc:Fallback xmlns="">
      <p:transition spd="slow" advTm="257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sclera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0" name="Google Shape;250;p27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Více než 80% pevného obalu oka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Nejtlustší v zadním pólu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Nejtenčí v místě úponu očních svalů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Area cribriformis sclerae</a:t>
            </a:r>
            <a:endParaRPr sz="2700" b="1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Matně bílá barva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Obsahuje 90% vody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Nízký obsah nervových vláken, ciliární arterie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E0F8CEB-9D01-0149-B4E8-5A4CAB7D4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40"/>
    </mc:Choice>
    <mc:Fallback xmlns="">
      <p:transition spd="slow" advTm="11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C7432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EC7432"/>
                </a:solidFill>
                <a:latin typeface="Georgia"/>
                <a:ea typeface="Georgia"/>
                <a:cs typeface="Georgia"/>
                <a:sym typeface="Georgia"/>
              </a:rPr>
              <a:t>Cornea </a:t>
            </a:r>
            <a:endParaRPr sz="3300" b="0" i="0" u="none" strike="noStrike" cap="none">
              <a:solidFill>
                <a:srgbClr val="EC743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6" name="Google Shape;256;p28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Pokračování sclery dopředu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Vysoká lomivost = 43D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Výživa – vnější + vnitřní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5 vrstev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Epitel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Bowmanova membrána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Stroma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Descementová membrána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Endotel</a:t>
            </a:r>
            <a:endParaRPr sz="2200" b="0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A514709-4980-7D4B-B6F4-547AA7881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07"/>
    </mc:Choice>
    <mc:Fallback xmlns="">
      <p:transition spd="slow" advTm="147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Cornea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2" name="Google Shape;262;p29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EPITEL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Mnohovrstevnatý (5. – 6.) dlaždicový epitel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Schopnost rychlé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REGENERACE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1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BOWMANOVA MEMBRÁNA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 epitelu ostře ohraničená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NEREGENERUJE</a:t>
            </a:r>
            <a:endParaRPr sz="2700" b="1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C0971C9-3AFA-2645-814A-FED3040A6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43"/>
    </mc:Choice>
    <mc:Fallback xmlns="">
      <p:transition spd="slow" advTm="5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CORNEA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8" name="Google Shape;268;p30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STROMA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svazečky </a:t>
            </a:r>
            <a:r>
              <a:rPr lang="cs-CZ" sz="2700" b="0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kolagenních vláken</a:t>
            </a:r>
            <a:r>
              <a:rPr lang="cs-CZ" sz="2700" b="0" i="0" u="none" strike="noStrike" cap="none">
                <a:solidFill>
                  <a:srgbClr val="006699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kříží se ve všech směrech jsou složené z jemných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fibril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o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pravidelné tloušťce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pravidelné vzdálenosti mezi sebou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2700" b="0" i="0" u="none" strike="noStrike" cap="none">
                <a:solidFill>
                  <a:srgbClr val="006699"/>
                </a:solidFill>
                <a:latin typeface="Georgia"/>
                <a:ea typeface="Georgia"/>
                <a:cs typeface="Georgia"/>
                <a:sym typeface="Georgia"/>
              </a:rPr>
              <a:t>➢ </a:t>
            </a:r>
            <a:r>
              <a:rPr lang="cs-CZ" sz="2700" b="1" i="0" u="sng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průhlednost rohovky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rgbClr val="00CC9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hydratace stromatu =&gt;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80%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2700" b="0" i="0" u="none" strike="noStrike" cap="none">
                <a:solidFill>
                  <a:srgbClr val="006699"/>
                </a:solidFill>
                <a:latin typeface="Georgia"/>
                <a:ea typeface="Georgia"/>
                <a:cs typeface="Georgia"/>
                <a:sym typeface="Georgia"/>
              </a:rPr>
              <a:t>➢ </a:t>
            </a:r>
            <a:r>
              <a:rPr lang="cs-CZ" sz="2700" b="1" i="0" u="sng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průhlednost </a:t>
            </a: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	  </a:t>
            </a:r>
            <a:r>
              <a:rPr lang="cs-CZ" sz="2700" b="1" i="0" u="sng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rohovky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X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edém (zkalení)</a:t>
            </a:r>
            <a:endParaRPr sz="2700" b="1" i="0" u="sng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B0934D-6125-4449-8E77-79BA62EF0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64"/>
    </mc:Choice>
    <mc:Fallback xmlns="">
      <p:transition spd="slow" advTm="49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cornea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4" name="Google Shape;274;p31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DESCEMENTOVA MEMBRÁNA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Odolná při infekci a poranění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Ostré ohraničení proti stromatu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ENDOTEL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Jednovrstevný, Počet buněk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4000 – 5000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Během života se zvětšují a ubývají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Méně než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500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=&gt; </a:t>
            </a: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edém</a:t>
            </a:r>
            <a:endParaRPr sz="2700" b="1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2CFE098-ECA0-DC4E-9EC6-0FEEC7833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26"/>
    </mc:Choice>
    <mc:Fallback xmlns="">
      <p:transition spd="slow" advTm="64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lang="cs-CZ"/>
              <a:t>TUNICA VASCULOSA</a:t>
            </a:r>
            <a:endParaRPr/>
          </a:p>
        </p:txBody>
      </p:sp>
      <p:sp>
        <p:nvSpPr>
          <p:cNvPr id="280" name="Google Shape;280;p32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Uvea (živnatka)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Iris (duhovka)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Corpus ciliare (řasnaté tělísko)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Choroidea (cévnatka)</a:t>
            </a:r>
            <a:endParaRPr/>
          </a:p>
          <a:p>
            <a:pPr marL="342900" lvl="0" indent="-20066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1960"/>
              <a:buChar char="○"/>
            </a:pPr>
            <a:r>
              <a:rPr lang="cs-CZ"/>
              <a:t>KOMOROVÝ ÚHEL!!!</a:t>
            </a:r>
            <a:endParaRPr/>
          </a:p>
        </p:txBody>
      </p:sp>
      <p:pic>
        <p:nvPicPr>
          <p:cNvPr id="281" name="Google Shape;281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323876" y="3325196"/>
            <a:ext cx="2880321" cy="323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BAA44BB-1100-EF46-9103-AD1695169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67"/>
    </mc:Choice>
    <mc:Fallback xmlns="">
      <p:transition spd="slow" advTm="117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1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KONTAKT</a:t>
            </a:r>
            <a:endParaRPr sz="3300" b="1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9" name="Google Shape;169;p14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Konzultace: Martin Vrubel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Kontakt:</a:t>
            </a: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vrubel.m@mail.muni.cz</a:t>
            </a:r>
            <a:endParaRPr sz="2700" b="0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7A0C9AC-75E4-2843-B4B9-04C53A823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52"/>
    </mc:Choice>
    <mc:Fallback xmlns="">
      <p:transition spd="slow" advTm="20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3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lang="cs-CZ"/>
              <a:t>UVEA</a:t>
            </a:r>
            <a:endParaRPr/>
          </a:p>
        </p:txBody>
      </p:sp>
      <p:sp>
        <p:nvSpPr>
          <p:cNvPr id="287" name="Google Shape;287;p33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Střední vrstva bohatě prokrvená</a:t>
            </a:r>
            <a:endParaRPr/>
          </a:p>
          <a:p>
            <a:pPr marL="342900" lvl="0" indent="-20066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3 části: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1960"/>
              <a:buChar char="○"/>
            </a:pPr>
            <a:r>
              <a:rPr lang="cs-CZ" u="sng">
                <a:solidFill>
                  <a:srgbClr val="0070C0"/>
                </a:solidFill>
              </a:rPr>
              <a:t>IRIS</a:t>
            </a:r>
            <a:r>
              <a:rPr lang="cs-CZ" u="sng"/>
              <a:t> </a:t>
            </a:r>
            <a:r>
              <a:rPr lang="cs-CZ"/>
              <a:t>– reguluje množství propuštěného světla</a:t>
            </a:r>
            <a:endParaRPr u="sng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1960"/>
              <a:buChar char="○"/>
            </a:pPr>
            <a:r>
              <a:rPr lang="cs-CZ" u="sng">
                <a:solidFill>
                  <a:srgbClr val="0070C0"/>
                </a:solidFill>
              </a:rPr>
              <a:t>CORPUS CILIARE</a:t>
            </a:r>
            <a:r>
              <a:rPr lang="cs-CZ">
                <a:solidFill>
                  <a:srgbClr val="0070C0"/>
                </a:solidFill>
              </a:rPr>
              <a:t> </a:t>
            </a:r>
            <a:r>
              <a:rPr lang="cs-CZ"/>
              <a:t>– akomodace, komorová voda</a:t>
            </a:r>
            <a:endParaRPr u="sng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1960"/>
              <a:buChar char="○"/>
            </a:pPr>
            <a:r>
              <a:rPr lang="cs-CZ" u="sng">
                <a:solidFill>
                  <a:srgbClr val="0070C0"/>
                </a:solidFill>
              </a:rPr>
              <a:t>CHOROIDEA</a:t>
            </a:r>
            <a:r>
              <a:rPr lang="cs-CZ"/>
              <a:t> – výživa tkání</a:t>
            </a:r>
            <a:endParaRPr u="sng"/>
          </a:p>
          <a:p>
            <a:pPr marL="742950" lvl="1" indent="-161290" algn="l" rtl="0">
              <a:spcBef>
                <a:spcPts val="560"/>
              </a:spcBef>
              <a:spcAft>
                <a:spcPts val="0"/>
              </a:spcAft>
              <a:buSzPts val="1960"/>
              <a:buNone/>
            </a:pP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17C2A9-75FB-A44E-AFFD-F91BE2A72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59"/>
    </mc:Choice>
    <mc:Fallback xmlns="">
      <p:transition spd="slow" advTm="125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4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lang="cs-CZ"/>
              <a:t>IRIS</a:t>
            </a:r>
            <a:endParaRPr/>
          </a:p>
        </p:txBody>
      </p:sp>
      <p:sp>
        <p:nvSpPr>
          <p:cNvPr id="293" name="Google Shape;293;p34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Odděluje přední a zadní komoru oka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Uprostřed pupila (zornice)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1960"/>
              <a:buChar char="○"/>
            </a:pPr>
            <a:r>
              <a:rPr lang="cs-CZ"/>
              <a:t>PUPILOMOTORICKÝ REFLEX</a:t>
            </a:r>
            <a:endParaRPr/>
          </a:p>
          <a:p>
            <a:pPr marL="342900" lvl="0" indent="-20066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Šířka zornice: 2 – 8 mm</a:t>
            </a:r>
            <a:endParaRPr/>
          </a:p>
        </p:txBody>
      </p:sp>
      <p:pic>
        <p:nvPicPr>
          <p:cNvPr id="294" name="Google Shape;294;p34" descr="https://encrypted-tbn2.gstatic.com/images?q=tbn:ANd9GcQ2yX5ZGNbGAhcSoC6O1EF_kQC2OXkwA7cOy9HYvWtonkMKEu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6136" y="3356992"/>
            <a:ext cx="2828925" cy="161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F99A863-94C1-644D-A7C3-05382D048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41"/>
    </mc:Choice>
    <mc:Fallback xmlns="">
      <p:transition spd="slow" advTm="69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lang="cs-CZ"/>
              <a:t>IRIS</a:t>
            </a:r>
            <a:endParaRPr/>
          </a:p>
        </p:txBody>
      </p:sp>
      <p:sp>
        <p:nvSpPr>
          <p:cNvPr id="300" name="Google Shape;300;p35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40"/>
              <a:buChar char="●"/>
            </a:pPr>
            <a:r>
              <a:rPr lang="cs-CZ"/>
              <a:t>Stroma je složeno z předního a zadního listu</a:t>
            </a:r>
            <a:endParaRPr/>
          </a:p>
          <a:p>
            <a:pPr marL="342900" lvl="0" indent="-20066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r>
              <a:rPr lang="cs-CZ" b="1">
                <a:solidFill>
                  <a:srgbClr val="0070C0"/>
                </a:solidFill>
              </a:rPr>
              <a:t>Pigment</a:t>
            </a:r>
            <a:r>
              <a:rPr lang="cs-CZ"/>
              <a:t>: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r>
              <a:rPr lang="cs-CZ"/>
              <a:t>	Chromatofory – hnědý, žlutý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r>
              <a:rPr lang="cs-CZ"/>
              <a:t>	V oblasti svěrače – tmavěhnědý, černý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r>
              <a:rPr lang="cs-CZ" b="1">
                <a:solidFill>
                  <a:srgbClr val="FF0000"/>
                </a:solidFill>
              </a:rPr>
              <a:t>Patologie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01" name="Google Shape;301;p35" descr="https://encrypted-tbn3.gstatic.com/images?q=tbn:ANd9GcSAD_mGVywLNi9-yWK6vIh03AT69tnVYv_nSPK32-hKXYcMdGu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2294" y="4434219"/>
            <a:ext cx="2619375" cy="174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0F233DF-22D6-FE4F-8E46-F68469ED8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3"/>
    </mc:Choice>
    <mc:Fallback xmlns="">
      <p:transition spd="slow" advTm="34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6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lang="cs-CZ"/>
              <a:t>IRIS - BARVY</a:t>
            </a:r>
            <a:endParaRPr/>
          </a:p>
        </p:txBody>
      </p:sp>
      <p:sp>
        <p:nvSpPr>
          <p:cNvPr id="307" name="Google Shape;307;p36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72"/>
              <a:buChar char="●"/>
            </a:pPr>
            <a:r>
              <a:rPr lang="cs-CZ" sz="2960" b="1" u="sng">
                <a:solidFill>
                  <a:srgbClr val="7B7153"/>
                </a:solidFill>
              </a:rPr>
              <a:t>Šedá, šedo-modrá </a:t>
            </a:r>
            <a:r>
              <a:rPr lang="cs-CZ" sz="2960"/>
              <a:t>=&gt; málo pigmentu</a:t>
            </a:r>
            <a:endParaRPr/>
          </a:p>
          <a:p>
            <a:pPr marL="342900" lvl="0" indent="-211328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SzPts val="2072"/>
              <a:buNone/>
            </a:pPr>
            <a:endParaRPr sz="2960"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SzPts val="2072"/>
              <a:buChar char="●"/>
            </a:pPr>
            <a:r>
              <a:rPr lang="cs-CZ" sz="2960" b="1" u="sng">
                <a:solidFill>
                  <a:srgbClr val="0070C0"/>
                </a:solidFill>
              </a:rPr>
              <a:t>Modrá</a:t>
            </a:r>
            <a:r>
              <a:rPr lang="cs-CZ" sz="2960"/>
              <a:t> =&gt; jemná tkáň (rozptyl krátkovlného světla na fibrilách stromatu)</a:t>
            </a:r>
            <a:endParaRPr/>
          </a:p>
          <a:p>
            <a:pPr marL="342900" lvl="0" indent="-211328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SzPts val="2072"/>
              <a:buNone/>
            </a:pPr>
            <a:endParaRPr sz="2960"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SzPts val="2072"/>
              <a:buChar char="●"/>
            </a:pPr>
            <a:r>
              <a:rPr lang="cs-CZ" sz="2960" b="1" u="sng">
                <a:solidFill>
                  <a:srgbClr val="7B4A3A"/>
                </a:solidFill>
              </a:rPr>
              <a:t>Hnedá</a:t>
            </a:r>
            <a:r>
              <a:rPr lang="cs-CZ" sz="2960"/>
              <a:t> =&gt; hodně pigmentu</a:t>
            </a:r>
            <a:endParaRPr/>
          </a:p>
          <a:p>
            <a:pPr marL="342900" lvl="0" indent="-211328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SzPts val="2072"/>
              <a:buNone/>
            </a:pPr>
            <a:endParaRPr sz="2960"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SzPts val="2072"/>
              <a:buChar char="●"/>
            </a:pPr>
            <a:r>
              <a:rPr lang="cs-CZ" sz="2960" u="sng">
                <a:solidFill>
                  <a:srgbClr val="FFFF00"/>
                </a:solidFill>
              </a:rPr>
              <a:t>Do žluta </a:t>
            </a:r>
            <a:r>
              <a:rPr lang="cs-CZ" sz="2960"/>
              <a:t>=&gt; převaha žlutého pigmentu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SzPts val="2072"/>
              <a:buChar char="●"/>
            </a:pPr>
            <a:r>
              <a:rPr lang="cs-CZ" sz="2960" b="1" u="sng">
                <a:solidFill>
                  <a:srgbClr val="00B050"/>
                </a:solidFill>
              </a:rPr>
              <a:t>Zelená</a:t>
            </a:r>
            <a:r>
              <a:rPr lang="cs-CZ" sz="2960"/>
              <a:t> =&gt; kombinace žluté a hnědé</a:t>
            </a:r>
            <a:endParaRPr sz="296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A1EC49F-059E-D644-8034-BB7D33774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02"/>
    </mc:Choice>
    <mc:Fallback xmlns="">
      <p:transition spd="slow" advTm="90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lang="cs-CZ"/>
              <a:t>IRIS</a:t>
            </a:r>
            <a:endParaRPr/>
          </a:p>
        </p:txBody>
      </p:sp>
      <p:sp>
        <p:nvSpPr>
          <p:cNvPr id="313" name="Google Shape;313;p37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cs-CZ" b="1" u="sng">
                <a:solidFill>
                  <a:schemeClr val="dk1"/>
                </a:solidFill>
              </a:rPr>
              <a:t>SVALY DUHOVKY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r>
              <a:rPr lang="cs-CZ">
                <a:solidFill>
                  <a:srgbClr val="FF0000"/>
                </a:solidFill>
              </a:rPr>
              <a:t>m. Dilatator pupilae </a:t>
            </a:r>
            <a:r>
              <a:rPr lang="cs-CZ"/>
              <a:t>(svalová vlákna vytvářejí cirkulární prstenec - </a:t>
            </a:r>
            <a:r>
              <a:rPr lang="cs-CZ">
                <a:solidFill>
                  <a:srgbClr val="0070C0"/>
                </a:solidFill>
              </a:rPr>
              <a:t>sympaticus</a:t>
            </a:r>
            <a:r>
              <a:rPr lang="cs-CZ"/>
              <a:t>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r>
              <a:rPr lang="cs-CZ">
                <a:solidFill>
                  <a:srgbClr val="FF0000"/>
                </a:solidFill>
              </a:rPr>
              <a:t>m. Sfincter pupilae </a:t>
            </a:r>
            <a:r>
              <a:rPr lang="cs-CZ"/>
              <a:t>(svěrač – </a:t>
            </a:r>
            <a:r>
              <a:rPr lang="cs-CZ">
                <a:solidFill>
                  <a:srgbClr val="0070C0"/>
                </a:solidFill>
              </a:rPr>
              <a:t>parasympatikus</a:t>
            </a:r>
            <a:r>
              <a:rPr lang="cs-CZ"/>
              <a:t>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6BE4B50-8744-A648-B7D6-7D89CE586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34"/>
    </mc:Choice>
    <mc:Fallback xmlns="">
      <p:transition spd="slow" advTm="46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8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TUNICA NERVAE - RETINA, RPE</a:t>
            </a:r>
            <a:endParaRPr/>
          </a:p>
        </p:txBody>
      </p:sp>
      <p:sp>
        <p:nvSpPr>
          <p:cNvPr id="319" name="Google Shape;319;p38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8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0" name="Google Shape;32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2308399" y="1115012"/>
            <a:ext cx="4679601" cy="52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DD1B8F5-4EF2-574F-8633-579C30EE9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EMBRIOLOGIE OKA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6" name="Google Shape;326;p39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VÝVOJ OKA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VÝVOJ SÍTNICE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VROZENÉ CHOROBY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B76E90B-EA4F-F441-A014-3E6A126FD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0"/>
    </mc:Choice>
    <mc:Fallback xmlns="">
      <p:transition spd="slow" advTm="18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2" name="Google Shape;332;p40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Preembryonální období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→ Oko se vyvíjí po obou stranách předního mozku.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→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Neurální ploténka a neurální rýha 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     (konec 3. týdne po oplodnění)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AE7C95-55BE-834C-A83A-0E2BD64D4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6"/>
    </mc:Choice>
    <mc:Fallback xmlns="">
      <p:transition spd="slow" advTm="2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8" name="Google Shape;338;p41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Embryonální období (4. – 8. týden)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4.týden:</a:t>
            </a:r>
            <a:endParaRPr sz="2092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ztluštěním neurální ploténky → oční ploténka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  → oční jamka → </a:t>
            </a: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oční váček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092" b="1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5. týden: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78"/>
              <a:buFont typeface="Noto Sans Symbols"/>
              <a:buChar char="•"/>
            </a:pP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oční váček → </a:t>
            </a: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oční pohárek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78"/>
              <a:buFont typeface="Noto Sans Symbols"/>
              <a:buChar char="•"/>
            </a:pP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diferenciace buněk na vnitřním povrchu  → </a:t>
            </a: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vrstvy sítnice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78"/>
              <a:buFont typeface="Noto Sans Symbols"/>
              <a:buChar char="•"/>
            </a:pP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z čočkové ploténky → </a:t>
            </a: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čočkový váček 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rgbClr val="002060"/>
              </a:buClr>
              <a:buSzPts val="1778"/>
              <a:buFont typeface="Noto Sans Symbols"/>
              <a:buChar char="•"/>
            </a:pP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primární sklivec a hyaloidní cévní systém  </a:t>
            </a: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mezi čočkovým váčkem a sítnicí</a:t>
            </a:r>
            <a:endParaRPr/>
          </a:p>
          <a:p>
            <a:pPr marL="274320" marR="0" lvl="0" indent="-161404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78"/>
              <a:buFont typeface="Noto Sans Symbols"/>
              <a:buNone/>
            </a:pPr>
            <a:endParaRPr sz="2092" b="0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092" b="1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endParaRPr sz="2092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06E2EC8-8D5A-7940-B1D6-28BB3D87B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81"/>
    </mc:Choice>
    <mc:Fallback xmlns="">
      <p:transition spd="slow" advTm="100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2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4" name="Google Shape;344;p42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6. týden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:</a:t>
            </a:r>
            <a:endParaRPr sz="2700" b="0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- tvorba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pouzdra čočky  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- pokračování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diferenciace sítnice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-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sekundární sklivec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vývoj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endotelu rohovky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z mesodermu nad čočkovým váčkem 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295"/>
              <a:buFont typeface="Noto Sans Symbols"/>
              <a:buChar char="•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vývoj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epitelu rohovky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z povrchového ektodermu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002060"/>
              </a:buClr>
              <a:buSzPts val="2295"/>
              <a:buFont typeface="Noto Sans Symbols"/>
              <a:buChar char="•"/>
            </a:pP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vývoj cévnatky a skléry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002060"/>
              </a:buClr>
              <a:buSzPts val="2295"/>
              <a:buFont typeface="Noto Sans Symbols"/>
              <a:buChar char="•"/>
            </a:pP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víčkové řasy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z mesodermu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295"/>
              <a:buFont typeface="Noto Sans Symbols"/>
              <a:buChar char="•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vývoj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okohybných svalů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z mesodermu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6102A35-39B3-C745-A293-F4F741C3E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98"/>
    </mc:Choice>
    <mc:Fallback xmlns="">
      <p:transition spd="slow" advTm="6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ORGANIZACE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5" name="Google Shape;175;p15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1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ZÁVĚREČNÝ SKENOVACÍ TEST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	- hodnocení celého rozsahu učiva 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	- uzavřené otázky, 1 správná odpověď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	- za správně zodpovězenou otázku +1 bod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	- za špatnou odpověď se body neodečítají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	- max. počet bodů: 40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b="1">
                <a:solidFill>
                  <a:srgbClr val="FF0000"/>
                </a:solidFill>
              </a:rPr>
              <a:t>ÚSTNÍ ZKOUŠKA PŘES MS TEAMS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4AFE72-9C52-784B-9044-F458F7A8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89"/>
    </mc:Choice>
    <mc:Fallback xmlns="">
      <p:transition spd="slow" advTm="82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3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 –Embryonální období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0" name="Google Shape;350;p43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7. týden</a:t>
            </a: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:</a:t>
            </a:r>
            <a:endParaRPr sz="2497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z neurálního epitelu →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tyčinky a čípky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patrný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ZN</a:t>
            </a: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</a:t>
            </a: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chiasma opticum </a:t>
            </a: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</a:t>
            </a: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corpus geniculatum</a:t>
            </a:r>
            <a:endParaRPr sz="2497" b="1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z tunica vasculosa lentis zásoben čočkový váček (paraaxiální mesoderm)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97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8. týden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rychlá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diferenciace sítnice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stonek ZN vyplněn nervovými vlákny z ggl.buněk sítnice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vývoj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stromatu duhovky a rohovky </a:t>
            </a: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(mesoderm)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okulomotorické nervy </a:t>
            </a: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dorůstají k okohybným svalům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97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97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BF4E15E-CB7B-3744-AA35-F3BC91CE8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12"/>
    </mc:Choice>
    <mc:Fallback xmlns="">
      <p:transition spd="slow" advTm="73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4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 – FETÁLNÍ OBDOBÍ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6" name="Google Shape;356;p44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9. týden:</a:t>
            </a:r>
            <a:r>
              <a:rPr lang="cs-CZ" sz="2700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oko ∅ 1 mm</a:t>
            </a:r>
            <a:endParaRPr/>
          </a:p>
          <a:p>
            <a:pPr marL="274320" marR="0" lvl="0" indent="-128587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11. týden:  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</a:t>
            </a:r>
            <a:r>
              <a:rPr lang="cs-CZ" sz="2700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-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zahájen vývoj makuly</a:t>
            </a:r>
            <a:endParaRPr sz="2700" b="1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  </a:t>
            </a:r>
            <a:r>
              <a:rPr lang="cs-CZ" sz="2700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-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diferenciace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korového zrakového centra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  </a:t>
            </a:r>
            <a:r>
              <a:rPr lang="cs-CZ" sz="2700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- </a:t>
            </a:r>
            <a:r>
              <a:rPr lang="cs-CZ" sz="27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terciární sklivec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– v oblasti mezi corpus ciliare  a pouzdrem čočky v oblasti ekvátoru → závěsný aparát čočky a baze sklivce</a:t>
            </a:r>
            <a:r>
              <a:rPr lang="cs-CZ" sz="27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5BD814F-B5AE-0E41-9BF6-DEC0F943C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08"/>
    </mc:Choice>
    <mc:Fallback xmlns="">
      <p:transition spd="slow" advTm="61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5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 – FETÁLNÍ OBDOBÍ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2" name="Google Shape;362;p45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5. měsíc 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</a:t>
            </a: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- cévnatka rozdělena do 3 vrstev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- vytvořen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závěsný aparát ČOČKY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97" b="1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6. - 7. měsíc: </a:t>
            </a:r>
            <a:r>
              <a:rPr lang="cs-CZ" sz="249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délka oka </a:t>
            </a: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10 - 14 mm</a:t>
            </a:r>
            <a:endParaRPr/>
          </a:p>
          <a:p>
            <a:pPr marL="274320" marR="0" lvl="0" indent="-274320" algn="l" rtl="0">
              <a:lnSpc>
                <a:spcPct val="7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- dokončena myelinizace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zrakové dráhy </a:t>
            </a: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 </a:t>
            </a:r>
            <a:endParaRPr/>
          </a:p>
          <a:p>
            <a:pPr marL="274320" marR="0" lvl="0" indent="-274320" algn="l" rtl="0">
              <a:lnSpc>
                <a:spcPct val="7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chiasmatu</a:t>
            </a:r>
            <a:endParaRPr/>
          </a:p>
          <a:p>
            <a:pPr marL="274320" marR="0" lvl="0" indent="-274320" algn="l" rtl="0">
              <a:lnSpc>
                <a:spcPct val="7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97" b="1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7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8. měsíc</a:t>
            </a:r>
            <a:endParaRPr/>
          </a:p>
          <a:p>
            <a:pPr marL="274320" marR="0" lvl="0" indent="-274320" algn="l" rtl="0">
              <a:lnSpc>
                <a:spcPct val="7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- vytvořeny všechny vrstvy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sítnice</a:t>
            </a: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kromě </a:t>
            </a:r>
            <a:endParaRPr/>
          </a:p>
          <a:p>
            <a:pPr marL="274320" marR="0" lvl="0" indent="-274320" algn="l" rtl="0">
              <a:lnSpc>
                <a:spcPct val="7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  makuly</a:t>
            </a:r>
            <a:endParaRPr sz="2497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7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97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- původně srostlá 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víčka</a:t>
            </a:r>
            <a:r>
              <a:rPr lang="cs-CZ" sz="2497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se otvírají</a:t>
            </a:r>
            <a:r>
              <a:rPr lang="cs-CZ" sz="2497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97" b="1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97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C5E17FD-CE9B-084E-A5BF-A06BDC5BF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76"/>
    </mc:Choice>
    <mc:Fallback xmlns="">
      <p:transition spd="slow" advTm="6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6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 – FETÁLNÍ OBDOBÍ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8" name="Google Shape;368;p46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9. měsíc: </a:t>
            </a:r>
            <a:r>
              <a:rPr lang="cs-CZ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délka oka </a:t>
            </a:r>
            <a:r>
              <a:rPr lang="cs-CZ" sz="2400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16 - 17 mm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00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- ZN </a:t>
            </a:r>
            <a:r>
              <a:rPr lang="cs-CZ" sz="2400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myelinizován</a:t>
            </a:r>
            <a:r>
              <a:rPr lang="cs-CZ" sz="2400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až po lamina cribrosa sclerae    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ct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400" b="1" i="0" u="sng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POROD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BD1BE94-48BF-D04D-8BEA-7BE87E309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62"/>
    </mc:Choice>
    <mc:Fallback xmlns="">
      <p:transition spd="slow" advTm="4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7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Vývoj oka – POSTNATÁLNÍ OBDOBÍ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4" name="Google Shape;374;p47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4 – 6 měsíc: po rození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- duhovko - rohovkový úhel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- pigmentace duhovky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- ciliární sval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- zprůchodnění slzných cest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092" b="0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092" b="0" i="0" u="none" strike="noStrike" cap="non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3. rok: </a:t>
            </a: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délka oka </a:t>
            </a: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22 – 23 mm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78"/>
              <a:buFont typeface="Noto Sans Symbols"/>
              <a:buChar char="•"/>
            </a:pP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rychlá diferenciace a vyzrávání očních tkání 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dk1"/>
              </a:buClr>
              <a:buSzPts val="1778"/>
              <a:buFont typeface="Noto Sans Symbols"/>
              <a:buChar char="•"/>
            </a:pP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dokončení diferenciace specializovaných </a:t>
            </a: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čípků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rgbClr val="002060"/>
              </a:buClr>
              <a:buSzPts val="1778"/>
              <a:buFont typeface="Noto Sans Symbols"/>
              <a:buChar char="•"/>
            </a:pP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růst oka </a:t>
            </a:r>
            <a:r>
              <a:rPr lang="cs-CZ" sz="2092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 3. roku charakterizován rozšiřováním sítnice a sklivce</a:t>
            </a:r>
            <a:endParaRPr/>
          </a:p>
          <a:p>
            <a:pPr marL="274320" marR="0" lvl="0" indent="-161404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SzPts val="1778"/>
              <a:buFont typeface="Noto Sans Symbols"/>
              <a:buNone/>
            </a:pPr>
            <a:endParaRPr sz="2092" b="0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3. -15. rok: </a:t>
            </a: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růst oka o </a:t>
            </a: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0,1mm / rok</a:t>
            </a:r>
            <a:endParaRPr sz="2092" b="0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2092" b="0" i="0" u="none" strike="noStrike" cap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25 rok: </a:t>
            </a:r>
            <a:r>
              <a:rPr lang="cs-CZ" sz="2092" b="1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růst oka definitivně ukončen (mimo čočky)</a:t>
            </a:r>
            <a:endParaRPr sz="2092" b="1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lnSpc>
                <a:spcPct val="80000"/>
              </a:lnSpc>
              <a:spcBef>
                <a:spcPts val="418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092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CB8724C-2874-1C45-BBC3-CA5FBF426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39"/>
    </mc:Choice>
    <mc:Fallback xmlns="">
      <p:transition spd="slow" advTm="195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8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Vrozená onemocnění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80" name="Google Shape;380;p48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Vrozená catarakta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Perzistující hylaoidní arterie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Vrozené odchlýpení sítnice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Cryptophtalmus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Microphtalmus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Megalophtalmus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Anophtalmus</a:t>
            </a: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86C36A-1346-B940-AF70-D5590D7E0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63"/>
    </mc:Choice>
    <mc:Fallback xmlns="">
      <p:transition spd="slow" advTm="203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1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ORGANIZACE VÝUKY</a:t>
            </a:r>
            <a:endParaRPr sz="3300" b="1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7" name="Google Shape;187;p17"/>
          <p:cNvSpPr txBox="1">
            <a:spLocks noGrp="1"/>
          </p:cNvSpPr>
          <p:nvPr>
            <p:ph type="body" idx="1"/>
          </p:nvPr>
        </p:nvSpPr>
        <p:spPr>
          <a:xfrm>
            <a:off x="412577" y="1554773"/>
            <a:ext cx="8503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40"/>
              <a:buFont typeface="Noto Sans Symbols"/>
              <a:buChar char="●"/>
            </a:pPr>
            <a:r>
              <a:rPr lang="cs-CZ"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Anatomie</a:t>
            </a:r>
            <a:endParaRPr sz="4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3740"/>
              <a:buFont typeface="Noto Sans Symbols"/>
              <a:buChar char="●"/>
            </a:pPr>
            <a:r>
              <a:rPr lang="cs-CZ"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Vývoj oka</a:t>
            </a:r>
            <a:endParaRPr/>
          </a:p>
          <a:p>
            <a:pPr marL="274320" marR="0" lvl="0" indent="0" algn="l" rtl="0">
              <a:spcBef>
                <a:spcPts val="880"/>
              </a:spcBef>
              <a:spcAft>
                <a:spcPts val="0"/>
              </a:spcAft>
              <a:buNone/>
            </a:pPr>
            <a:endParaRPr/>
          </a:p>
          <a:p>
            <a:pPr marL="274320" marR="0" lvl="0" indent="0" algn="l" rtl="0">
              <a:spcBef>
                <a:spcPts val="88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6EBE38F-F9A9-524A-953F-F87168305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4"/>
    </mc:Choice>
    <mc:Fallback xmlns="">
      <p:transition spd="slow" advTm="29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"/>
          <p:cNvSpPr txBox="1"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Georgia"/>
              <a:buNone/>
            </a:pPr>
            <a:r>
              <a:rPr lang="cs-CZ" sz="4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Základy anatomie I.</a:t>
            </a:r>
            <a:endParaRPr sz="4200" b="0" i="0" u="none" strike="noStrike" cap="none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3" name="Google Shape;193;p18"/>
          <p:cNvSpPr txBox="1"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1600" b="1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cs-CZ" sz="16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(PŘÍLOHA 1)</a:t>
            </a:r>
            <a:endParaRPr sz="1600" b="1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DA5FDFD-8B75-B44A-BF05-40EB62517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5"/>
    </mc:Choice>
    <mc:Fallback xmlns="">
      <p:transition spd="slow" advTm="8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Histologický přehled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19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Buňka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Tkáň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Epitelová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Pojivová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Svalová</a:t>
            </a:r>
            <a:endParaRPr/>
          </a:p>
          <a:p>
            <a:pPr marL="548640" marR="0" lvl="1" indent="-281940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</a:pPr>
            <a:r>
              <a:rPr lang="cs-CZ"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Nervová</a:t>
            </a:r>
            <a:endParaRPr sz="2200" b="0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0" name="Google Shape;200;p19" descr="cell_structu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9912" y="2204864"/>
            <a:ext cx="4131192" cy="309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0744C3D-E9A3-AD48-8CA7-CCEF5F54B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52"/>
    </mc:Choice>
    <mc:Fallback xmlns="">
      <p:transition spd="slow" advTm="48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BULBUS OCULI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6" name="Google Shape;206;p20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Uložen v očnici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24 mm x 23,5 mm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 = 7 g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Nejvíce roste v prvních pěti letech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Bellův fenomén</a:t>
            </a:r>
            <a:endParaRPr/>
          </a:p>
        </p:txBody>
      </p:sp>
      <p:pic>
        <p:nvPicPr>
          <p:cNvPr id="207" name="Google Shape;20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0032" y="4005064"/>
            <a:ext cx="3394720" cy="220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2974E51-7C46-C24A-83D5-EC092DDE0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7"/>
    </mc:Choice>
    <mc:Fallback xmlns="">
      <p:transition spd="slow" advTm="91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3" name="Google Shape;213;p21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Anatomická osa vs. Osa vidění (linea visus)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14" name="Google Shape;21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2843808" y="2348880"/>
            <a:ext cx="3384376" cy="379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C5F9425-7BB3-6B43-BF78-5E6D9F2CC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48"/>
    </mc:Choice>
    <mc:Fallback xmlns="">
      <p:transition spd="slow" advTm="87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Font typeface="Georgia"/>
              <a:buNone/>
            </a:pPr>
            <a:r>
              <a:rPr lang="cs-CZ"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rPr>
              <a:t>OČNICE</a:t>
            </a:r>
            <a:endParaRPr sz="3300" b="0" i="0" u="none" strike="noStrike" cap="none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0" name="Google Shape;220;p22"/>
          <p:cNvSpPr txBox="1">
            <a:spLocks noGrp="1"/>
          </p:cNvSpPr>
          <p:nvPr>
            <p:ph type="body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7 kostí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40 x 35 mm, délka = 40 mm</a:t>
            </a:r>
            <a:endParaRPr/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</a:pPr>
            <a:r>
              <a:rPr lang="cs-CZ"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Bubus, oční svaly, zvedač horního víčka, cévy, nervy, slzná žláza, orbitální tuk</a:t>
            </a:r>
            <a:endParaRPr/>
          </a:p>
          <a:p>
            <a:pPr marL="274320" marR="0" lvl="0" indent="-128587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" marR="0" lvl="0" indent="-274320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D8291A5-6192-F444-AAF2-D034C4000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68"/>
    </mc:Choice>
    <mc:Fallback xmlns="">
      <p:transition spd="slow" advTm="147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dministrativní">
  <a:themeElements>
    <a:clrScheme name="Administrativní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988</Words>
  <Application>Microsoft Office PowerPoint</Application>
  <PresentationFormat>Předvádění na obrazovce (4:3)</PresentationFormat>
  <Paragraphs>234</Paragraphs>
  <Slides>35</Slides>
  <Notes>35</Notes>
  <HiddenSlides>0</HiddenSlides>
  <MMClips>35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Georgia</vt:lpstr>
      <vt:lpstr>Libre Franklin Medium</vt:lpstr>
      <vt:lpstr>Noto Sans Symbols</vt:lpstr>
      <vt:lpstr>Administrativní</vt:lpstr>
      <vt:lpstr>OFTALMOLOGIE PRO SPECIÁLNÍ PEDAGOGY</vt:lpstr>
      <vt:lpstr>KONTAKT</vt:lpstr>
      <vt:lpstr>ORGANIZACE</vt:lpstr>
      <vt:lpstr>ORGANIZACE VÝUKY</vt:lpstr>
      <vt:lpstr>Základy anatomie I.</vt:lpstr>
      <vt:lpstr>Histologický přehled</vt:lpstr>
      <vt:lpstr>BULBUS OCULI</vt:lpstr>
      <vt:lpstr>Prezentace aplikace PowerPoint</vt:lpstr>
      <vt:lpstr>OČNICE</vt:lpstr>
      <vt:lpstr>Prezentace aplikace PowerPoint</vt:lpstr>
      <vt:lpstr>BULBUS OCULI</vt:lpstr>
      <vt:lpstr>Bulbus oculi</vt:lpstr>
      <vt:lpstr>TUNICA FIBROSA</vt:lpstr>
      <vt:lpstr>sclera</vt:lpstr>
      <vt:lpstr>Cornea </vt:lpstr>
      <vt:lpstr>Cornea</vt:lpstr>
      <vt:lpstr>CORNEA</vt:lpstr>
      <vt:lpstr>cornea</vt:lpstr>
      <vt:lpstr>TUNICA VASCULOSA</vt:lpstr>
      <vt:lpstr>UVEA</vt:lpstr>
      <vt:lpstr>IRIS</vt:lpstr>
      <vt:lpstr>IRIS</vt:lpstr>
      <vt:lpstr>IRIS - BARVY</vt:lpstr>
      <vt:lpstr>IRIS</vt:lpstr>
      <vt:lpstr>TUNICA NERVAE - RETINA, RPE</vt:lpstr>
      <vt:lpstr>EMBRIOLOGIE OKA</vt:lpstr>
      <vt:lpstr>Vývoj oka</vt:lpstr>
      <vt:lpstr>Vývoj oka</vt:lpstr>
      <vt:lpstr>Vývoj oka</vt:lpstr>
      <vt:lpstr>Vývoj oka –Embryonální období</vt:lpstr>
      <vt:lpstr>Vývoj oka – FETÁLNÍ OBDOBÍ</vt:lpstr>
      <vt:lpstr>Vývoj oka – FETÁLNÍ OBDOBÍ</vt:lpstr>
      <vt:lpstr>Vývoj oka – FETÁLNÍ OBDOBÍ</vt:lpstr>
      <vt:lpstr>Vývoj oka – POSTNATÁLNÍ OBDOBÍ</vt:lpstr>
      <vt:lpstr>Vrozená onemocnění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OFTALMOLOGIE PRO SPECIÁLNÍ PEDAGOGY</dc:title>
  <dc:creator>Vrubel</dc:creator>
  <cp:lastModifiedBy>Martin Vrubel</cp:lastModifiedBy>
  <cp:revision>3</cp:revision>
  <dcterms:modified xsi:type="dcterms:W3CDTF">2021-01-13T14:09:41Z</dcterms:modified>
</cp:coreProperties>
</file>