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5F11C5-106D-497C-9AD3-D184A4FD7E7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D6AC00F-97D1-4BF6-B0DB-652F2577B85E}">
      <dgm:prSet phldrT="[Text]"/>
      <dgm:spPr/>
      <dgm:t>
        <a:bodyPr/>
        <a:lstStyle/>
        <a:p>
          <a:r>
            <a:rPr lang="cs-CZ" dirty="0" smtClean="0"/>
            <a:t>IVP</a:t>
          </a:r>
          <a:endParaRPr lang="cs-CZ" dirty="0"/>
        </a:p>
      </dgm:t>
    </dgm:pt>
    <dgm:pt modelId="{6959960A-3357-4195-88A2-31F54B1BD1B8}" type="parTrans" cxnId="{81B659E5-D972-415B-809C-0F745B77D7E1}">
      <dgm:prSet/>
      <dgm:spPr/>
      <dgm:t>
        <a:bodyPr/>
        <a:lstStyle/>
        <a:p>
          <a:endParaRPr lang="cs-CZ"/>
        </a:p>
      </dgm:t>
    </dgm:pt>
    <dgm:pt modelId="{A844AB21-60A3-4518-B9B0-1771C8C0D260}" type="sibTrans" cxnId="{81B659E5-D972-415B-809C-0F745B77D7E1}">
      <dgm:prSet/>
      <dgm:spPr/>
      <dgm:t>
        <a:bodyPr/>
        <a:lstStyle/>
        <a:p>
          <a:endParaRPr lang="cs-CZ"/>
        </a:p>
      </dgm:t>
    </dgm:pt>
    <dgm:pt modelId="{65D4C2C9-42C7-4714-ABC9-67E1B2D259E8}">
      <dgm:prSet phldrT="[Text]"/>
      <dgm:spPr/>
      <dgm:t>
        <a:bodyPr/>
        <a:lstStyle/>
        <a:p>
          <a:r>
            <a:rPr lang="cs-CZ" dirty="0" smtClean="0"/>
            <a:t>Úpravy obsahu</a:t>
          </a:r>
          <a:endParaRPr lang="cs-CZ" dirty="0"/>
        </a:p>
      </dgm:t>
    </dgm:pt>
    <dgm:pt modelId="{5B1D5372-8D67-4496-AE82-4C377CCB7C4D}" type="parTrans" cxnId="{8FD40CA2-C47C-44BC-8367-2EC75F4ABC4B}">
      <dgm:prSet/>
      <dgm:spPr/>
      <dgm:t>
        <a:bodyPr/>
        <a:lstStyle/>
        <a:p>
          <a:endParaRPr lang="cs-CZ"/>
        </a:p>
      </dgm:t>
    </dgm:pt>
    <dgm:pt modelId="{D533146C-BF1B-41D0-86FF-7CB3C25D1C33}" type="sibTrans" cxnId="{8FD40CA2-C47C-44BC-8367-2EC75F4ABC4B}">
      <dgm:prSet/>
      <dgm:spPr/>
      <dgm:t>
        <a:bodyPr/>
        <a:lstStyle/>
        <a:p>
          <a:endParaRPr lang="cs-CZ"/>
        </a:p>
      </dgm:t>
    </dgm:pt>
    <dgm:pt modelId="{52AC8E00-CD0E-449D-8C13-98B070CCC0B2}">
      <dgm:prSet phldrT="[Text]"/>
      <dgm:spPr/>
      <dgm:t>
        <a:bodyPr/>
        <a:lstStyle/>
        <a:p>
          <a:r>
            <a:rPr lang="cs-CZ" dirty="0" smtClean="0"/>
            <a:t>Časové a obsahové rozvržení vzdělávání</a:t>
          </a:r>
          <a:endParaRPr lang="cs-CZ" dirty="0"/>
        </a:p>
      </dgm:t>
    </dgm:pt>
    <dgm:pt modelId="{686A7995-D343-4703-9FFC-AD14C82EE97A}" type="parTrans" cxnId="{A6392D70-0F7F-4C4B-A26F-7EEB4D65AFC9}">
      <dgm:prSet/>
      <dgm:spPr/>
      <dgm:t>
        <a:bodyPr/>
        <a:lstStyle/>
        <a:p>
          <a:endParaRPr lang="cs-CZ"/>
        </a:p>
      </dgm:t>
    </dgm:pt>
    <dgm:pt modelId="{740E04D8-4FC0-4C2F-82A0-A1FC0F6D2D29}" type="sibTrans" cxnId="{A6392D70-0F7F-4C4B-A26F-7EEB4D65AFC9}">
      <dgm:prSet/>
      <dgm:spPr/>
      <dgm:t>
        <a:bodyPr/>
        <a:lstStyle/>
        <a:p>
          <a:endParaRPr lang="cs-CZ"/>
        </a:p>
      </dgm:t>
    </dgm:pt>
    <dgm:pt modelId="{9267D6B1-5715-45B8-98A5-B31A47B86F1A}">
      <dgm:prSet phldrT="[Text]"/>
      <dgm:spPr/>
      <dgm:t>
        <a:bodyPr/>
        <a:lstStyle/>
        <a:p>
          <a:r>
            <a:rPr lang="cs-CZ" dirty="0" smtClean="0"/>
            <a:t>Ú. metod, forem a hodnocení</a:t>
          </a:r>
          <a:endParaRPr lang="cs-CZ" dirty="0"/>
        </a:p>
      </dgm:t>
    </dgm:pt>
    <dgm:pt modelId="{2CDDFB4E-D253-4FBC-9E7B-025606C5F311}" type="parTrans" cxnId="{C3CB6D5F-B42E-49F5-ACC5-7731C8EE8EED}">
      <dgm:prSet/>
      <dgm:spPr/>
      <dgm:t>
        <a:bodyPr/>
        <a:lstStyle/>
        <a:p>
          <a:endParaRPr lang="cs-CZ"/>
        </a:p>
      </dgm:t>
    </dgm:pt>
    <dgm:pt modelId="{64BE4C02-98A0-499C-87DD-BC134D63A0D1}" type="sibTrans" cxnId="{C3CB6D5F-B42E-49F5-ACC5-7731C8EE8EED}">
      <dgm:prSet/>
      <dgm:spPr/>
      <dgm:t>
        <a:bodyPr/>
        <a:lstStyle/>
        <a:p>
          <a:endParaRPr lang="cs-CZ"/>
        </a:p>
      </dgm:t>
    </dgm:pt>
    <dgm:pt modelId="{BE17522B-A3CB-44CA-9E05-F09F522E928E}">
      <dgm:prSet phldrT="[Text]"/>
      <dgm:spPr/>
      <dgm:t>
        <a:bodyPr/>
        <a:lstStyle/>
        <a:p>
          <a:r>
            <a:rPr lang="cs-CZ" dirty="0" smtClean="0"/>
            <a:t>Úpravy očekávaných výstupů</a:t>
          </a:r>
          <a:endParaRPr lang="cs-CZ" dirty="0"/>
        </a:p>
      </dgm:t>
    </dgm:pt>
    <dgm:pt modelId="{34C6F07D-230E-4417-8DB2-42F784D99925}" type="parTrans" cxnId="{9D1B691A-F4C3-448B-B022-CD0EC109B468}">
      <dgm:prSet/>
      <dgm:spPr/>
      <dgm:t>
        <a:bodyPr/>
        <a:lstStyle/>
        <a:p>
          <a:endParaRPr lang="cs-CZ"/>
        </a:p>
      </dgm:t>
    </dgm:pt>
    <dgm:pt modelId="{689321DE-F0D0-4E7A-B809-ED8EE3C04541}" type="sibTrans" cxnId="{9D1B691A-F4C3-448B-B022-CD0EC109B468}">
      <dgm:prSet/>
      <dgm:spPr/>
      <dgm:t>
        <a:bodyPr/>
        <a:lstStyle/>
        <a:p>
          <a:endParaRPr lang="cs-CZ"/>
        </a:p>
      </dgm:t>
    </dgm:pt>
    <dgm:pt modelId="{543CD552-393C-498E-9413-9A19E742FBF5}" type="pres">
      <dgm:prSet presAssocID="{1A5F11C5-106D-497C-9AD3-D184A4FD7E7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C20A514-73EA-4AC4-AD94-6DB079B34D58}" type="pres">
      <dgm:prSet presAssocID="{1A5F11C5-106D-497C-9AD3-D184A4FD7E79}" presName="matrix" presStyleCnt="0"/>
      <dgm:spPr/>
    </dgm:pt>
    <dgm:pt modelId="{824888E8-949F-4334-881B-5D1AE6567B40}" type="pres">
      <dgm:prSet presAssocID="{1A5F11C5-106D-497C-9AD3-D184A4FD7E79}" presName="tile1" presStyleLbl="node1" presStyleIdx="0" presStyleCnt="4"/>
      <dgm:spPr/>
      <dgm:t>
        <a:bodyPr/>
        <a:lstStyle/>
        <a:p>
          <a:endParaRPr lang="cs-CZ"/>
        </a:p>
      </dgm:t>
    </dgm:pt>
    <dgm:pt modelId="{EC9C5C81-7BEC-4010-8F31-92DFEF0195D2}" type="pres">
      <dgm:prSet presAssocID="{1A5F11C5-106D-497C-9AD3-D184A4FD7E7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3C10D6-8C06-4352-BD6A-06672A643098}" type="pres">
      <dgm:prSet presAssocID="{1A5F11C5-106D-497C-9AD3-D184A4FD7E79}" presName="tile2" presStyleLbl="node1" presStyleIdx="1" presStyleCnt="4"/>
      <dgm:spPr/>
      <dgm:t>
        <a:bodyPr/>
        <a:lstStyle/>
        <a:p>
          <a:endParaRPr lang="cs-CZ"/>
        </a:p>
      </dgm:t>
    </dgm:pt>
    <dgm:pt modelId="{398C02F7-A4A6-4489-9E93-B29BDD4196EF}" type="pres">
      <dgm:prSet presAssocID="{1A5F11C5-106D-497C-9AD3-D184A4FD7E7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114154-AFF2-4CA7-A47D-ABE73FC14675}" type="pres">
      <dgm:prSet presAssocID="{1A5F11C5-106D-497C-9AD3-D184A4FD7E79}" presName="tile3" presStyleLbl="node1" presStyleIdx="2" presStyleCnt="4"/>
      <dgm:spPr/>
      <dgm:t>
        <a:bodyPr/>
        <a:lstStyle/>
        <a:p>
          <a:endParaRPr lang="cs-CZ"/>
        </a:p>
      </dgm:t>
    </dgm:pt>
    <dgm:pt modelId="{239948F1-8DE1-4819-B37C-6500C92B2AEE}" type="pres">
      <dgm:prSet presAssocID="{1A5F11C5-106D-497C-9AD3-D184A4FD7E7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2ACDAE-8D93-4F49-AE82-55592E1AA212}" type="pres">
      <dgm:prSet presAssocID="{1A5F11C5-106D-497C-9AD3-D184A4FD7E79}" presName="tile4" presStyleLbl="node1" presStyleIdx="3" presStyleCnt="4" custLinFactNeighborX="636" custLinFactNeighborY="-941"/>
      <dgm:spPr/>
      <dgm:t>
        <a:bodyPr/>
        <a:lstStyle/>
        <a:p>
          <a:endParaRPr lang="cs-CZ"/>
        </a:p>
      </dgm:t>
    </dgm:pt>
    <dgm:pt modelId="{B18580B0-4B7D-4117-9DC5-FAABD4F2007C}" type="pres">
      <dgm:prSet presAssocID="{1A5F11C5-106D-497C-9AD3-D184A4FD7E7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A59B2C-67A1-46CF-BB73-B83547D4A16A}" type="pres">
      <dgm:prSet presAssocID="{1A5F11C5-106D-497C-9AD3-D184A4FD7E7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9D1B691A-F4C3-448B-B022-CD0EC109B468}" srcId="{2D6AC00F-97D1-4BF6-B0DB-652F2577B85E}" destId="{BE17522B-A3CB-44CA-9E05-F09F522E928E}" srcOrd="3" destOrd="0" parTransId="{34C6F07D-230E-4417-8DB2-42F784D99925}" sibTransId="{689321DE-F0D0-4E7A-B809-ED8EE3C04541}"/>
    <dgm:cxn modelId="{81B659E5-D972-415B-809C-0F745B77D7E1}" srcId="{1A5F11C5-106D-497C-9AD3-D184A4FD7E79}" destId="{2D6AC00F-97D1-4BF6-B0DB-652F2577B85E}" srcOrd="0" destOrd="0" parTransId="{6959960A-3357-4195-88A2-31F54B1BD1B8}" sibTransId="{A844AB21-60A3-4518-B9B0-1771C8C0D260}"/>
    <dgm:cxn modelId="{8CCF9045-D5FC-495A-A6D5-C9597D3B98C1}" type="presOf" srcId="{1A5F11C5-106D-497C-9AD3-D184A4FD7E79}" destId="{543CD552-393C-498E-9413-9A19E742FBF5}" srcOrd="0" destOrd="0" presId="urn:microsoft.com/office/officeart/2005/8/layout/matrix1"/>
    <dgm:cxn modelId="{AD8C8FD8-B7E4-445D-ABE5-8AC6352D3CFA}" type="presOf" srcId="{52AC8E00-CD0E-449D-8C13-98B070CCC0B2}" destId="{B03C10D6-8C06-4352-BD6A-06672A643098}" srcOrd="0" destOrd="0" presId="urn:microsoft.com/office/officeart/2005/8/layout/matrix1"/>
    <dgm:cxn modelId="{30BF5D4B-8546-487F-9E7D-88F9CB237170}" type="presOf" srcId="{52AC8E00-CD0E-449D-8C13-98B070CCC0B2}" destId="{398C02F7-A4A6-4489-9E93-B29BDD4196EF}" srcOrd="1" destOrd="0" presId="urn:microsoft.com/office/officeart/2005/8/layout/matrix1"/>
    <dgm:cxn modelId="{C9A74693-AFB8-43B2-8AD6-F7D71C38CC46}" type="presOf" srcId="{BE17522B-A3CB-44CA-9E05-F09F522E928E}" destId="{B18580B0-4B7D-4117-9DC5-FAABD4F2007C}" srcOrd="1" destOrd="0" presId="urn:microsoft.com/office/officeart/2005/8/layout/matrix1"/>
    <dgm:cxn modelId="{8FD40CA2-C47C-44BC-8367-2EC75F4ABC4B}" srcId="{2D6AC00F-97D1-4BF6-B0DB-652F2577B85E}" destId="{65D4C2C9-42C7-4714-ABC9-67E1B2D259E8}" srcOrd="0" destOrd="0" parTransId="{5B1D5372-8D67-4496-AE82-4C377CCB7C4D}" sibTransId="{D533146C-BF1B-41D0-86FF-7CB3C25D1C33}"/>
    <dgm:cxn modelId="{72B78D32-B388-4962-A160-F760A25FE362}" type="presOf" srcId="{BE17522B-A3CB-44CA-9E05-F09F522E928E}" destId="{432ACDAE-8D93-4F49-AE82-55592E1AA212}" srcOrd="0" destOrd="0" presId="urn:microsoft.com/office/officeart/2005/8/layout/matrix1"/>
    <dgm:cxn modelId="{E3904D7E-7FF9-4705-A62A-3452C78A7178}" type="presOf" srcId="{65D4C2C9-42C7-4714-ABC9-67E1B2D259E8}" destId="{EC9C5C81-7BEC-4010-8F31-92DFEF0195D2}" srcOrd="1" destOrd="0" presId="urn:microsoft.com/office/officeart/2005/8/layout/matrix1"/>
    <dgm:cxn modelId="{A7A2421A-0899-4F8F-A8D9-24B765E9A48A}" type="presOf" srcId="{9267D6B1-5715-45B8-98A5-B31A47B86F1A}" destId="{239948F1-8DE1-4819-B37C-6500C92B2AEE}" srcOrd="1" destOrd="0" presId="urn:microsoft.com/office/officeart/2005/8/layout/matrix1"/>
    <dgm:cxn modelId="{0617F88B-6C22-4E7E-B1AD-4F399ED6F3E8}" type="presOf" srcId="{65D4C2C9-42C7-4714-ABC9-67E1B2D259E8}" destId="{824888E8-949F-4334-881B-5D1AE6567B40}" srcOrd="0" destOrd="0" presId="urn:microsoft.com/office/officeart/2005/8/layout/matrix1"/>
    <dgm:cxn modelId="{C3CB6D5F-B42E-49F5-ACC5-7731C8EE8EED}" srcId="{2D6AC00F-97D1-4BF6-B0DB-652F2577B85E}" destId="{9267D6B1-5715-45B8-98A5-B31A47B86F1A}" srcOrd="2" destOrd="0" parTransId="{2CDDFB4E-D253-4FBC-9E7B-025606C5F311}" sibTransId="{64BE4C02-98A0-499C-87DD-BC134D63A0D1}"/>
    <dgm:cxn modelId="{6BCD0881-5BAF-4E3B-BEF5-EE83E53A3C84}" type="presOf" srcId="{9267D6B1-5715-45B8-98A5-B31A47B86F1A}" destId="{A4114154-AFF2-4CA7-A47D-ABE73FC14675}" srcOrd="0" destOrd="0" presId="urn:microsoft.com/office/officeart/2005/8/layout/matrix1"/>
    <dgm:cxn modelId="{D09273E3-0C71-41C4-B8A8-38581E189FC7}" type="presOf" srcId="{2D6AC00F-97D1-4BF6-B0DB-652F2577B85E}" destId="{55A59B2C-67A1-46CF-BB73-B83547D4A16A}" srcOrd="0" destOrd="0" presId="urn:microsoft.com/office/officeart/2005/8/layout/matrix1"/>
    <dgm:cxn modelId="{A6392D70-0F7F-4C4B-A26F-7EEB4D65AFC9}" srcId="{2D6AC00F-97D1-4BF6-B0DB-652F2577B85E}" destId="{52AC8E00-CD0E-449D-8C13-98B070CCC0B2}" srcOrd="1" destOrd="0" parTransId="{686A7995-D343-4703-9FFC-AD14C82EE97A}" sibTransId="{740E04D8-4FC0-4C2F-82A0-A1FC0F6D2D29}"/>
    <dgm:cxn modelId="{FE3D177B-A4E9-48D8-AC37-203F092A605B}" type="presParOf" srcId="{543CD552-393C-498E-9413-9A19E742FBF5}" destId="{DC20A514-73EA-4AC4-AD94-6DB079B34D58}" srcOrd="0" destOrd="0" presId="urn:microsoft.com/office/officeart/2005/8/layout/matrix1"/>
    <dgm:cxn modelId="{A3882CD9-E13E-42D9-B23B-ED6E42D99A25}" type="presParOf" srcId="{DC20A514-73EA-4AC4-AD94-6DB079B34D58}" destId="{824888E8-949F-4334-881B-5D1AE6567B40}" srcOrd="0" destOrd="0" presId="urn:microsoft.com/office/officeart/2005/8/layout/matrix1"/>
    <dgm:cxn modelId="{BD1E7B4A-8BA1-4304-AEC5-31227C41CE64}" type="presParOf" srcId="{DC20A514-73EA-4AC4-AD94-6DB079B34D58}" destId="{EC9C5C81-7BEC-4010-8F31-92DFEF0195D2}" srcOrd="1" destOrd="0" presId="urn:microsoft.com/office/officeart/2005/8/layout/matrix1"/>
    <dgm:cxn modelId="{DDF21E13-293B-4F2D-9A13-26D96B5DA643}" type="presParOf" srcId="{DC20A514-73EA-4AC4-AD94-6DB079B34D58}" destId="{B03C10D6-8C06-4352-BD6A-06672A643098}" srcOrd="2" destOrd="0" presId="urn:microsoft.com/office/officeart/2005/8/layout/matrix1"/>
    <dgm:cxn modelId="{2C7460E4-D466-413E-83E2-917C4AE24942}" type="presParOf" srcId="{DC20A514-73EA-4AC4-AD94-6DB079B34D58}" destId="{398C02F7-A4A6-4489-9E93-B29BDD4196EF}" srcOrd="3" destOrd="0" presId="urn:microsoft.com/office/officeart/2005/8/layout/matrix1"/>
    <dgm:cxn modelId="{352E3749-500E-42D4-8B05-8DCC7B92D119}" type="presParOf" srcId="{DC20A514-73EA-4AC4-AD94-6DB079B34D58}" destId="{A4114154-AFF2-4CA7-A47D-ABE73FC14675}" srcOrd="4" destOrd="0" presId="urn:microsoft.com/office/officeart/2005/8/layout/matrix1"/>
    <dgm:cxn modelId="{00F2E9F5-76AD-451A-B9FA-57D5E2C5AFCC}" type="presParOf" srcId="{DC20A514-73EA-4AC4-AD94-6DB079B34D58}" destId="{239948F1-8DE1-4819-B37C-6500C92B2AEE}" srcOrd="5" destOrd="0" presId="urn:microsoft.com/office/officeart/2005/8/layout/matrix1"/>
    <dgm:cxn modelId="{C7F316F5-E7E5-4EA8-A96C-BE1EC5613F92}" type="presParOf" srcId="{DC20A514-73EA-4AC4-AD94-6DB079B34D58}" destId="{432ACDAE-8D93-4F49-AE82-55592E1AA212}" srcOrd="6" destOrd="0" presId="urn:microsoft.com/office/officeart/2005/8/layout/matrix1"/>
    <dgm:cxn modelId="{3D5F1DD4-EB93-4346-B916-BC021D5DD584}" type="presParOf" srcId="{DC20A514-73EA-4AC4-AD94-6DB079B34D58}" destId="{B18580B0-4B7D-4117-9DC5-FAABD4F2007C}" srcOrd="7" destOrd="0" presId="urn:microsoft.com/office/officeart/2005/8/layout/matrix1"/>
    <dgm:cxn modelId="{9549D25A-CDD8-4F54-8238-49CCC0083C8D}" type="presParOf" srcId="{543CD552-393C-498E-9413-9A19E742FBF5}" destId="{55A59B2C-67A1-46CF-BB73-B83547D4A16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E90837-7837-4A58-BE39-B41C91DD13B6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364992B4-D34E-4D1F-A129-3E13866F9B39}">
      <dgm:prSet phldrT="[Text]"/>
      <dgm:spPr/>
      <dgm:t>
        <a:bodyPr/>
        <a:lstStyle/>
        <a:p>
          <a:endParaRPr lang="cs-CZ" dirty="0" smtClean="0"/>
        </a:p>
        <a:p>
          <a:r>
            <a:rPr lang="cs-CZ" dirty="0" smtClean="0"/>
            <a:t>trh práce</a:t>
          </a:r>
          <a:endParaRPr lang="cs-CZ" dirty="0"/>
        </a:p>
      </dgm:t>
    </dgm:pt>
    <dgm:pt modelId="{86C84834-4A72-4318-A6EC-CC06D9AFC105}" type="parTrans" cxnId="{6BAA8166-316E-4F77-BE90-8C23279D6CBD}">
      <dgm:prSet/>
      <dgm:spPr/>
      <dgm:t>
        <a:bodyPr/>
        <a:lstStyle/>
        <a:p>
          <a:endParaRPr lang="cs-CZ"/>
        </a:p>
      </dgm:t>
    </dgm:pt>
    <dgm:pt modelId="{46BE85FA-B7EE-47A2-A4CB-4CD3F1F4A46D}" type="sibTrans" cxnId="{6BAA8166-316E-4F77-BE90-8C23279D6CBD}">
      <dgm:prSet/>
      <dgm:spPr/>
      <dgm:t>
        <a:bodyPr/>
        <a:lstStyle/>
        <a:p>
          <a:endParaRPr lang="cs-CZ"/>
        </a:p>
      </dgm:t>
    </dgm:pt>
    <dgm:pt modelId="{1F5D391C-DDE4-4C26-9510-2674AFFEC2E8}">
      <dgm:prSet phldrT="[Text]"/>
      <dgm:spPr/>
      <dgm:t>
        <a:bodyPr/>
        <a:lstStyle/>
        <a:p>
          <a:r>
            <a:rPr lang="cs-CZ" dirty="0" smtClean="0"/>
            <a:t>přechod ze školy do zaměstnání</a:t>
          </a:r>
          <a:endParaRPr lang="cs-CZ" dirty="0"/>
        </a:p>
      </dgm:t>
    </dgm:pt>
    <dgm:pt modelId="{7470C71C-211C-4AC2-B8D9-175433EA2D6C}" type="parTrans" cxnId="{11F3733A-4ABE-443E-B7B3-C7B70082B0CF}">
      <dgm:prSet/>
      <dgm:spPr/>
      <dgm:t>
        <a:bodyPr/>
        <a:lstStyle/>
        <a:p>
          <a:endParaRPr lang="cs-CZ"/>
        </a:p>
      </dgm:t>
    </dgm:pt>
    <dgm:pt modelId="{01AC7530-909C-454D-989F-676645A7DBA5}" type="sibTrans" cxnId="{11F3733A-4ABE-443E-B7B3-C7B70082B0CF}">
      <dgm:prSet/>
      <dgm:spPr/>
      <dgm:t>
        <a:bodyPr/>
        <a:lstStyle/>
        <a:p>
          <a:endParaRPr lang="cs-CZ"/>
        </a:p>
      </dgm:t>
    </dgm:pt>
    <dgm:pt modelId="{D8215F37-8EA6-4A92-8B02-3B3B664B455A}">
      <dgm:prSet phldrT="[Text]"/>
      <dgm:spPr/>
      <dgm:t>
        <a:bodyPr/>
        <a:lstStyle/>
        <a:p>
          <a:r>
            <a:rPr lang="cs-CZ" dirty="0" smtClean="0"/>
            <a:t>vzdělání</a:t>
          </a:r>
          <a:endParaRPr lang="cs-CZ" dirty="0"/>
        </a:p>
      </dgm:t>
    </dgm:pt>
    <dgm:pt modelId="{B603B451-E72A-4206-8A14-58E7084BDF73}" type="parTrans" cxnId="{D6DCC5A1-C867-48C0-9B2B-8B2AABC2A3CA}">
      <dgm:prSet/>
      <dgm:spPr/>
      <dgm:t>
        <a:bodyPr/>
        <a:lstStyle/>
        <a:p>
          <a:endParaRPr lang="cs-CZ"/>
        </a:p>
      </dgm:t>
    </dgm:pt>
    <dgm:pt modelId="{9E3E34E7-1751-4A40-8B1C-7B5E7691C4B2}" type="sibTrans" cxnId="{D6DCC5A1-C867-48C0-9B2B-8B2AABC2A3CA}">
      <dgm:prSet/>
      <dgm:spPr/>
      <dgm:t>
        <a:bodyPr/>
        <a:lstStyle/>
        <a:p>
          <a:endParaRPr lang="cs-CZ"/>
        </a:p>
      </dgm:t>
    </dgm:pt>
    <dgm:pt modelId="{8C495654-26BC-4C9D-A1C6-BFEE4CB84A34}" type="pres">
      <dgm:prSet presAssocID="{FFE90837-7837-4A58-BE39-B41C91DD13B6}" presName="Name0" presStyleCnt="0">
        <dgm:presLayoutVars>
          <dgm:dir/>
          <dgm:animLvl val="lvl"/>
          <dgm:resizeHandles val="exact"/>
        </dgm:presLayoutVars>
      </dgm:prSet>
      <dgm:spPr/>
    </dgm:pt>
    <dgm:pt modelId="{C6EA55C9-AB49-49B9-B3D1-BEABEEE7B2C2}" type="pres">
      <dgm:prSet presAssocID="{364992B4-D34E-4D1F-A129-3E13866F9B39}" presName="Name8" presStyleCnt="0"/>
      <dgm:spPr/>
    </dgm:pt>
    <dgm:pt modelId="{3969AC82-BAA8-43A6-8024-165FA576ACB5}" type="pres">
      <dgm:prSet presAssocID="{364992B4-D34E-4D1F-A129-3E13866F9B39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5B6571-0FD3-4600-82FF-7848658ECFAD}" type="pres">
      <dgm:prSet presAssocID="{364992B4-D34E-4D1F-A129-3E13866F9B3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F53634-685B-4B53-934B-CC057825440D}" type="pres">
      <dgm:prSet presAssocID="{1F5D391C-DDE4-4C26-9510-2674AFFEC2E8}" presName="Name8" presStyleCnt="0"/>
      <dgm:spPr/>
    </dgm:pt>
    <dgm:pt modelId="{11731124-AB96-482F-9412-D7C716F65859}" type="pres">
      <dgm:prSet presAssocID="{1F5D391C-DDE4-4C26-9510-2674AFFEC2E8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6F6874-6A2A-48AD-A107-5B3D9F46F4D3}" type="pres">
      <dgm:prSet presAssocID="{1F5D391C-DDE4-4C26-9510-2674AFFEC2E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9686C9-C129-4C4D-B303-433DCA218306}" type="pres">
      <dgm:prSet presAssocID="{D8215F37-8EA6-4A92-8B02-3B3B664B455A}" presName="Name8" presStyleCnt="0"/>
      <dgm:spPr/>
    </dgm:pt>
    <dgm:pt modelId="{D46DF96E-4EB2-446F-9359-3348577DC64E}" type="pres">
      <dgm:prSet presAssocID="{D8215F37-8EA6-4A92-8B02-3B3B664B455A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06C17E-8738-4489-9886-1F264691B1D9}" type="pres">
      <dgm:prSet presAssocID="{D8215F37-8EA6-4A92-8B02-3B3B664B455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E28C5C8-FF2D-4DA9-BC2C-2F234C20AF9F}" type="presOf" srcId="{FFE90837-7837-4A58-BE39-B41C91DD13B6}" destId="{8C495654-26BC-4C9D-A1C6-BFEE4CB84A34}" srcOrd="0" destOrd="0" presId="urn:microsoft.com/office/officeart/2005/8/layout/pyramid1"/>
    <dgm:cxn modelId="{11F3733A-4ABE-443E-B7B3-C7B70082B0CF}" srcId="{FFE90837-7837-4A58-BE39-B41C91DD13B6}" destId="{1F5D391C-DDE4-4C26-9510-2674AFFEC2E8}" srcOrd="1" destOrd="0" parTransId="{7470C71C-211C-4AC2-B8D9-175433EA2D6C}" sibTransId="{01AC7530-909C-454D-989F-676645A7DBA5}"/>
    <dgm:cxn modelId="{B42D4A23-E033-4C87-880F-1BFA03EB8D17}" type="presOf" srcId="{D8215F37-8EA6-4A92-8B02-3B3B664B455A}" destId="{F406C17E-8738-4489-9886-1F264691B1D9}" srcOrd="1" destOrd="0" presId="urn:microsoft.com/office/officeart/2005/8/layout/pyramid1"/>
    <dgm:cxn modelId="{79C5D160-B76F-41F2-8C98-9713BFAF4AA0}" type="presOf" srcId="{364992B4-D34E-4D1F-A129-3E13866F9B39}" destId="{3969AC82-BAA8-43A6-8024-165FA576ACB5}" srcOrd="0" destOrd="0" presId="urn:microsoft.com/office/officeart/2005/8/layout/pyramid1"/>
    <dgm:cxn modelId="{739F098A-3365-427B-9EF8-772FDFF666B9}" type="presOf" srcId="{1F5D391C-DDE4-4C26-9510-2674AFFEC2E8}" destId="{B16F6874-6A2A-48AD-A107-5B3D9F46F4D3}" srcOrd="1" destOrd="0" presId="urn:microsoft.com/office/officeart/2005/8/layout/pyramid1"/>
    <dgm:cxn modelId="{76A743A8-D0AE-41FB-A885-4D8135F97DF4}" type="presOf" srcId="{D8215F37-8EA6-4A92-8B02-3B3B664B455A}" destId="{D46DF96E-4EB2-446F-9359-3348577DC64E}" srcOrd="0" destOrd="0" presId="urn:microsoft.com/office/officeart/2005/8/layout/pyramid1"/>
    <dgm:cxn modelId="{6BAA8166-316E-4F77-BE90-8C23279D6CBD}" srcId="{FFE90837-7837-4A58-BE39-B41C91DD13B6}" destId="{364992B4-D34E-4D1F-A129-3E13866F9B39}" srcOrd="0" destOrd="0" parTransId="{86C84834-4A72-4318-A6EC-CC06D9AFC105}" sibTransId="{46BE85FA-B7EE-47A2-A4CB-4CD3F1F4A46D}"/>
    <dgm:cxn modelId="{AA8C811F-C320-4A8F-AE94-8EBCA2BAE037}" type="presOf" srcId="{1F5D391C-DDE4-4C26-9510-2674AFFEC2E8}" destId="{11731124-AB96-482F-9412-D7C716F65859}" srcOrd="0" destOrd="0" presId="urn:microsoft.com/office/officeart/2005/8/layout/pyramid1"/>
    <dgm:cxn modelId="{D6DCC5A1-C867-48C0-9B2B-8B2AABC2A3CA}" srcId="{FFE90837-7837-4A58-BE39-B41C91DD13B6}" destId="{D8215F37-8EA6-4A92-8B02-3B3B664B455A}" srcOrd="2" destOrd="0" parTransId="{B603B451-E72A-4206-8A14-58E7084BDF73}" sibTransId="{9E3E34E7-1751-4A40-8B1C-7B5E7691C4B2}"/>
    <dgm:cxn modelId="{38CF837E-8F55-449D-866D-3A543DF180B1}" type="presOf" srcId="{364992B4-D34E-4D1F-A129-3E13866F9B39}" destId="{9C5B6571-0FD3-4600-82FF-7848658ECFAD}" srcOrd="1" destOrd="0" presId="urn:microsoft.com/office/officeart/2005/8/layout/pyramid1"/>
    <dgm:cxn modelId="{4438C835-8C88-41D3-AE42-18D5A3A47B76}" type="presParOf" srcId="{8C495654-26BC-4C9D-A1C6-BFEE4CB84A34}" destId="{C6EA55C9-AB49-49B9-B3D1-BEABEEE7B2C2}" srcOrd="0" destOrd="0" presId="urn:microsoft.com/office/officeart/2005/8/layout/pyramid1"/>
    <dgm:cxn modelId="{6D5A32CD-4601-40DC-92A4-9F0CB1EACAAF}" type="presParOf" srcId="{C6EA55C9-AB49-49B9-B3D1-BEABEEE7B2C2}" destId="{3969AC82-BAA8-43A6-8024-165FA576ACB5}" srcOrd="0" destOrd="0" presId="urn:microsoft.com/office/officeart/2005/8/layout/pyramid1"/>
    <dgm:cxn modelId="{9D1FEF3C-BCB2-4684-9958-7084A691E039}" type="presParOf" srcId="{C6EA55C9-AB49-49B9-B3D1-BEABEEE7B2C2}" destId="{9C5B6571-0FD3-4600-82FF-7848658ECFAD}" srcOrd="1" destOrd="0" presId="urn:microsoft.com/office/officeart/2005/8/layout/pyramid1"/>
    <dgm:cxn modelId="{F5A5D022-2E91-4E82-915C-6C9FDCD58213}" type="presParOf" srcId="{8C495654-26BC-4C9D-A1C6-BFEE4CB84A34}" destId="{04F53634-685B-4B53-934B-CC057825440D}" srcOrd="1" destOrd="0" presId="urn:microsoft.com/office/officeart/2005/8/layout/pyramid1"/>
    <dgm:cxn modelId="{5DE1996B-BDF6-4A19-91DE-83116CBD3B9F}" type="presParOf" srcId="{04F53634-685B-4B53-934B-CC057825440D}" destId="{11731124-AB96-482F-9412-D7C716F65859}" srcOrd="0" destOrd="0" presId="urn:microsoft.com/office/officeart/2005/8/layout/pyramid1"/>
    <dgm:cxn modelId="{95B10D4B-3DD0-4784-A823-0F339CAA7638}" type="presParOf" srcId="{04F53634-685B-4B53-934B-CC057825440D}" destId="{B16F6874-6A2A-48AD-A107-5B3D9F46F4D3}" srcOrd="1" destOrd="0" presId="urn:microsoft.com/office/officeart/2005/8/layout/pyramid1"/>
    <dgm:cxn modelId="{52143947-BBAF-4FB0-BC09-D1B0227E2250}" type="presParOf" srcId="{8C495654-26BC-4C9D-A1C6-BFEE4CB84A34}" destId="{759686C9-C129-4C4D-B303-433DCA218306}" srcOrd="2" destOrd="0" presId="urn:microsoft.com/office/officeart/2005/8/layout/pyramid1"/>
    <dgm:cxn modelId="{C95F47A3-0CCA-4285-8110-E83EB01F049E}" type="presParOf" srcId="{759686C9-C129-4C4D-B303-433DCA218306}" destId="{D46DF96E-4EB2-446F-9359-3348577DC64E}" srcOrd="0" destOrd="0" presId="urn:microsoft.com/office/officeart/2005/8/layout/pyramid1"/>
    <dgm:cxn modelId="{165700BB-AD7A-4556-97E4-E340356C0579}" type="presParOf" srcId="{759686C9-C129-4C4D-B303-433DCA218306}" destId="{F406C17E-8738-4489-9886-1F264691B1D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4888E8-949F-4334-881B-5D1AE6567B40}">
      <dsp:nvSpPr>
        <dsp:cNvPr id="0" name=""/>
        <dsp:cNvSpPr/>
      </dsp:nvSpPr>
      <dsp:spPr>
        <a:xfrm rot="16200000">
          <a:off x="628649" y="-628649"/>
          <a:ext cx="1545336" cy="280263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Úpravy obsahu</a:t>
          </a:r>
          <a:endParaRPr lang="cs-CZ" sz="2100" kern="1200" dirty="0"/>
        </a:p>
      </dsp:txBody>
      <dsp:txXfrm rot="5400000">
        <a:off x="-1" y="1"/>
        <a:ext cx="2802636" cy="1159002"/>
      </dsp:txXfrm>
    </dsp:sp>
    <dsp:sp modelId="{B03C10D6-8C06-4352-BD6A-06672A643098}">
      <dsp:nvSpPr>
        <dsp:cNvPr id="0" name=""/>
        <dsp:cNvSpPr/>
      </dsp:nvSpPr>
      <dsp:spPr>
        <a:xfrm>
          <a:off x="2802636" y="0"/>
          <a:ext cx="2802636" cy="154533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Časové a obsahové rozvržení vzdělávání</a:t>
          </a:r>
          <a:endParaRPr lang="cs-CZ" sz="2100" kern="1200" dirty="0"/>
        </a:p>
      </dsp:txBody>
      <dsp:txXfrm>
        <a:off x="2802636" y="0"/>
        <a:ext cx="2802636" cy="1159002"/>
      </dsp:txXfrm>
    </dsp:sp>
    <dsp:sp modelId="{A4114154-AFF2-4CA7-A47D-ABE73FC14675}">
      <dsp:nvSpPr>
        <dsp:cNvPr id="0" name=""/>
        <dsp:cNvSpPr/>
      </dsp:nvSpPr>
      <dsp:spPr>
        <a:xfrm rot="10800000">
          <a:off x="0" y="1545336"/>
          <a:ext cx="2802636" cy="154533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Ú. metod, forem a hodnocení</a:t>
          </a:r>
          <a:endParaRPr lang="cs-CZ" sz="2100" kern="1200" dirty="0"/>
        </a:p>
      </dsp:txBody>
      <dsp:txXfrm rot="10800000">
        <a:off x="0" y="1931670"/>
        <a:ext cx="2802636" cy="1159002"/>
      </dsp:txXfrm>
    </dsp:sp>
    <dsp:sp modelId="{432ACDAE-8D93-4F49-AE82-55592E1AA212}">
      <dsp:nvSpPr>
        <dsp:cNvPr id="0" name=""/>
        <dsp:cNvSpPr/>
      </dsp:nvSpPr>
      <dsp:spPr>
        <a:xfrm rot="5400000">
          <a:off x="3431286" y="902144"/>
          <a:ext cx="1545336" cy="280263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Úpravy očekávaných výstupů</a:t>
          </a:r>
          <a:endParaRPr lang="cs-CZ" sz="2100" kern="1200" dirty="0"/>
        </a:p>
      </dsp:txBody>
      <dsp:txXfrm rot="-5400000">
        <a:off x="2802636" y="1917128"/>
        <a:ext cx="2802636" cy="1159002"/>
      </dsp:txXfrm>
    </dsp:sp>
    <dsp:sp modelId="{55A59B2C-67A1-46CF-BB73-B83547D4A16A}">
      <dsp:nvSpPr>
        <dsp:cNvPr id="0" name=""/>
        <dsp:cNvSpPr/>
      </dsp:nvSpPr>
      <dsp:spPr>
        <a:xfrm>
          <a:off x="1961845" y="1159002"/>
          <a:ext cx="1681581" cy="772668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IVP</a:t>
          </a:r>
          <a:endParaRPr lang="cs-CZ" sz="2100" kern="1200" dirty="0"/>
        </a:p>
      </dsp:txBody>
      <dsp:txXfrm>
        <a:off x="1999564" y="1196721"/>
        <a:ext cx="1606143" cy="6972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69AC82-BAA8-43A6-8024-165FA576ACB5}">
      <dsp:nvSpPr>
        <dsp:cNvPr id="0" name=""/>
        <dsp:cNvSpPr/>
      </dsp:nvSpPr>
      <dsp:spPr>
        <a:xfrm>
          <a:off x="2121005" y="0"/>
          <a:ext cx="2121005" cy="1225358"/>
        </a:xfrm>
        <a:prstGeom prst="trapezoid">
          <a:avLst>
            <a:gd name="adj" fmla="val 8654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trh práce</a:t>
          </a:r>
          <a:endParaRPr lang="cs-CZ" sz="2800" kern="1200" dirty="0"/>
        </a:p>
      </dsp:txBody>
      <dsp:txXfrm>
        <a:off x="2121005" y="0"/>
        <a:ext cx="2121005" cy="1225358"/>
      </dsp:txXfrm>
    </dsp:sp>
    <dsp:sp modelId="{11731124-AB96-482F-9412-D7C716F65859}">
      <dsp:nvSpPr>
        <dsp:cNvPr id="0" name=""/>
        <dsp:cNvSpPr/>
      </dsp:nvSpPr>
      <dsp:spPr>
        <a:xfrm>
          <a:off x="1060502" y="1225359"/>
          <a:ext cx="4242011" cy="1225358"/>
        </a:xfrm>
        <a:prstGeom prst="trapezoid">
          <a:avLst>
            <a:gd name="adj" fmla="val 8654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přechod ze školy do zaměstnání</a:t>
          </a:r>
          <a:endParaRPr lang="cs-CZ" sz="2800" kern="1200" dirty="0"/>
        </a:p>
      </dsp:txBody>
      <dsp:txXfrm>
        <a:off x="1802854" y="1225359"/>
        <a:ext cx="2757307" cy="1225358"/>
      </dsp:txXfrm>
    </dsp:sp>
    <dsp:sp modelId="{D46DF96E-4EB2-446F-9359-3348577DC64E}">
      <dsp:nvSpPr>
        <dsp:cNvPr id="0" name=""/>
        <dsp:cNvSpPr/>
      </dsp:nvSpPr>
      <dsp:spPr>
        <a:xfrm>
          <a:off x="0" y="2450718"/>
          <a:ext cx="6363017" cy="1225358"/>
        </a:xfrm>
        <a:prstGeom prst="trapezoid">
          <a:avLst>
            <a:gd name="adj" fmla="val 8654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vzdělání</a:t>
          </a:r>
          <a:endParaRPr lang="cs-CZ" sz="2800" kern="1200" dirty="0"/>
        </a:p>
      </dsp:txBody>
      <dsp:txXfrm>
        <a:off x="1113527" y="2450718"/>
        <a:ext cx="4135961" cy="12253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vNOzJ7x8qQ" TargetMode="External"/><Relationship Id="rId2" Type="http://schemas.openxmlformats.org/officeDocument/2006/relationships/hyperlink" Target="https://www.youtube.com/watch?v=CL8GMxRW_5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katalogpo.upol.cz/wp-content/uploads/katalog-tp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flopomucky.cz/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spektra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ousak.com/o-nas" TargetMode="External"/><Relationship Id="rId5" Type="http://schemas.openxmlformats.org/officeDocument/2006/relationships/hyperlink" Target="https://www.pupilo.cz/cs/" TargetMode="External"/><Relationship Id="rId4" Type="http://schemas.openxmlformats.org/officeDocument/2006/relationships/hyperlink" Target="https://www.sensa-shop.cz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polecnost-e.cz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fdr.cz/docs/prijimaci_rizeni/kriteria_oa_2019.pdf" TargetMode="External"/><Relationship Id="rId2" Type="http://schemas.openxmlformats.org/officeDocument/2006/relationships/hyperlink" Target="http://www.geminibrno.cz/dokumenty/Kriteria-2_koloPR-2019_20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zySJhjBPU2g" TargetMode="External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dokumenty-3/vyhlasky-ke-skolskemu-zakonu" TargetMode="External"/><Relationship Id="rId2" Type="http://schemas.openxmlformats.org/officeDocument/2006/relationships/hyperlink" Target="http://www.msmt.cz/dokumenty-3/skolsky-zakon-ve-zneni-ucinnem-od-15-2-2019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eduin.cz/clanky/jake-zmeny-ve-spolecnem-vzdelavani-prinasi-novela-inkluzivni-vyhlasky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Somatopedie</a:t>
            </a:r>
            <a:r>
              <a:rPr lang="cs-CZ" dirty="0" smtClean="0"/>
              <a:t> - specializace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Bc. Radka Machálková</a:t>
            </a:r>
          </a:p>
          <a:p>
            <a:r>
              <a:rPr lang="cs-CZ" dirty="0" smtClean="0"/>
              <a:t>30. 11. 2019</a:t>
            </a: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0615" y="5956317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13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4944" y="749809"/>
            <a:ext cx="9144000" cy="497433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Vyhláška č. 27/2016 Sb.</a:t>
            </a:r>
          </a:p>
          <a:p>
            <a:r>
              <a:rPr lang="cs-CZ" dirty="0" smtClean="0"/>
              <a:t>Zrušení vyhlášky č. 73/2005 Sb.</a:t>
            </a:r>
          </a:p>
          <a:p>
            <a:r>
              <a:rPr lang="cs-CZ" dirty="0" smtClean="0"/>
              <a:t>Poskytování podpůrných opatření: zejména IVP, AP, pedagogická intervence, předmět speciálně pedagogické péče</a:t>
            </a:r>
          </a:p>
          <a:p>
            <a:r>
              <a:rPr lang="cs-CZ" dirty="0" smtClean="0"/>
              <a:t>Cílená podpora dětí, žáků a studentů se SVP (speciální vzdělávací potřeby)</a:t>
            </a:r>
          </a:p>
          <a:p>
            <a:r>
              <a:rPr lang="cs-CZ" dirty="0" smtClean="0"/>
              <a:t>Důraz na pomůcky</a:t>
            </a:r>
          </a:p>
          <a:p>
            <a:r>
              <a:rPr lang="cs-CZ" dirty="0" smtClean="0"/>
              <a:t>Práce s heterogenní skupinou</a:t>
            </a:r>
          </a:p>
          <a:p>
            <a:r>
              <a:rPr lang="cs-CZ" dirty="0" smtClean="0"/>
              <a:t>Nárok na pedagogy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560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INDIVIDUÁLNÍ VZDĚLÁVACÍ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35025"/>
            <a:ext cx="6418410" cy="2935223"/>
          </a:xfrm>
        </p:spPr>
        <p:txBody>
          <a:bodyPr/>
          <a:lstStyle/>
          <a:p>
            <a:r>
              <a:rPr lang="cs-CZ" dirty="0" smtClean="0"/>
              <a:t>Definován ve školském zákoně, §18 (</a:t>
            </a:r>
            <a:r>
              <a:rPr lang="cs-CZ" dirty="0" err="1" smtClean="0"/>
              <a:t>Individuání</a:t>
            </a:r>
            <a:r>
              <a:rPr lang="cs-CZ" dirty="0" smtClean="0"/>
              <a:t> vzdělávací plán)+ ve vyhlášce </a:t>
            </a:r>
            <a:r>
              <a:rPr lang="cs-CZ" b="1" dirty="0" smtClean="0"/>
              <a:t>č. 27/2016</a:t>
            </a:r>
            <a:r>
              <a:rPr lang="cs-CZ" dirty="0" smtClean="0"/>
              <a:t>, §3 (</a:t>
            </a:r>
            <a:r>
              <a:rPr lang="cs-CZ" b="1" dirty="0" smtClean="0"/>
              <a:t>IVP pro žáka se SVP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Individuální vzdělávací plán zpracovává škola, vyžadují-li to speciální vzdělávací potřeby žáka.</a:t>
            </a:r>
          </a:p>
          <a:p>
            <a:r>
              <a:rPr lang="cs-CZ" dirty="0" smtClean="0"/>
              <a:t>Individuální vzdělávací plán školské poradenské zařízení zpravidla nedoporučuje, pokud jsou všechny informace podstatné pro vzdělávání žáka uvedeny v doporučení podle § 15. (novela)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30489657"/>
              </p:ext>
            </p:extLst>
          </p:nvPr>
        </p:nvGraphicFramePr>
        <p:xfrm>
          <a:off x="6693408" y="3767328"/>
          <a:ext cx="5605272" cy="3090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9687" y="608708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673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2. stupně PO</a:t>
            </a:r>
          </a:p>
          <a:p>
            <a:r>
              <a:rPr lang="cs-CZ" dirty="0" smtClean="0"/>
              <a:t>Na základě doporučení ŠPZ </a:t>
            </a:r>
            <a:r>
              <a:rPr lang="cs-CZ" b="1" dirty="0" smtClean="0"/>
              <a:t>škola</a:t>
            </a:r>
            <a:r>
              <a:rPr lang="cs-CZ" dirty="0" smtClean="0"/>
              <a:t> vypracuje ve spolupráci se ŠPZ, ZZ a žákem/studentem</a:t>
            </a:r>
            <a:r>
              <a:rPr lang="cs-CZ" dirty="0"/>
              <a:t> </a:t>
            </a:r>
            <a:r>
              <a:rPr lang="cs-CZ" dirty="0" smtClean="0"/>
              <a:t>(do 1. měsíce od obdržení)</a:t>
            </a:r>
          </a:p>
          <a:p>
            <a:r>
              <a:rPr lang="cs-CZ" dirty="0" smtClean="0"/>
              <a:t>ŠPZ sleduje plnění a nejméně </a:t>
            </a:r>
            <a:r>
              <a:rPr lang="cs-CZ" b="1" dirty="0" smtClean="0"/>
              <a:t>1 ročně </a:t>
            </a:r>
            <a:r>
              <a:rPr lang="cs-CZ" dirty="0" smtClean="0"/>
              <a:t>vyhodnocuje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>
                <a:solidFill>
                  <a:srgbClr val="0070C0"/>
                </a:solidFill>
              </a:rPr>
              <a:t>JAKÉ ÚPRAVY MOHOU BÝT NAVRŽENY U ŽÁKA S TĚLESNÝM POSTIŽENÍM, CHRONICKÝM ONEMOCNĚNÍM?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783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SPECIFIKA PŘEDŠKOLNÍHO VZDĚLÁVÁNÍ</a:t>
            </a:r>
            <a:br>
              <a:rPr lang="cs-CZ" dirty="0" smtClean="0"/>
            </a:br>
            <a:r>
              <a:rPr lang="cs-CZ" dirty="0" smtClean="0"/>
              <a:t>ŠKOLNÍ PŘIPRAVENOST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021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Typy zařízení: běžná MŠ, MŠ speciální, lesní mateřská škola, zdravotnické zařízení</a:t>
            </a:r>
          </a:p>
          <a:p>
            <a:r>
              <a:rPr lang="cs-CZ" dirty="0" smtClean="0"/>
              <a:t>Systematický rozvoj všech oblastí vývoje se zaměřením na deficity vyplývající z tělesného postižení</a:t>
            </a:r>
          </a:p>
          <a:p>
            <a:pPr lvl="1"/>
            <a:r>
              <a:rPr lang="cs-CZ" dirty="0" smtClean="0"/>
              <a:t>Jemná motorika</a:t>
            </a:r>
          </a:p>
          <a:p>
            <a:pPr lvl="1"/>
            <a:r>
              <a:rPr lang="cs-CZ" dirty="0" smtClean="0"/>
              <a:t>Hrubá motorika</a:t>
            </a:r>
          </a:p>
          <a:p>
            <a:pPr lvl="1"/>
            <a:r>
              <a:rPr lang="cs-CZ" dirty="0" smtClean="0"/>
              <a:t>Smyslové vnímání</a:t>
            </a:r>
          </a:p>
          <a:p>
            <a:pPr lvl="1"/>
            <a:r>
              <a:rPr lang="cs-CZ" dirty="0" smtClean="0"/>
              <a:t>Prostorová orientace a samostatný pohyb</a:t>
            </a:r>
          </a:p>
          <a:p>
            <a:pPr lvl="1"/>
            <a:r>
              <a:rPr lang="cs-CZ" dirty="0" smtClean="0"/>
              <a:t>Sebeobsluha</a:t>
            </a:r>
          </a:p>
          <a:p>
            <a:pPr lvl="1"/>
            <a:r>
              <a:rPr lang="cs-CZ" dirty="0" smtClean="0"/>
              <a:t>Komunikační dovednosti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566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školní připravenosti (zralosti)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Diagnostické domény: ? ? ? </a:t>
            </a:r>
          </a:p>
          <a:p>
            <a:r>
              <a:rPr lang="cs-CZ" dirty="0" smtClean="0"/>
              <a:t>Cílené zaměření:</a:t>
            </a:r>
          </a:p>
          <a:p>
            <a:pPr lvl="1"/>
            <a:r>
              <a:rPr lang="cs-CZ" dirty="0" smtClean="0"/>
              <a:t>Manipulace</a:t>
            </a:r>
          </a:p>
          <a:p>
            <a:pPr lvl="1"/>
            <a:r>
              <a:rPr lang="cs-CZ" dirty="0" smtClean="0"/>
              <a:t>Přesnost pohybů</a:t>
            </a:r>
          </a:p>
          <a:p>
            <a:pPr lvl="1"/>
            <a:r>
              <a:rPr lang="cs-CZ" dirty="0" smtClean="0"/>
              <a:t>Fixace, pohyby hlavy, končetin, postoj</a:t>
            </a:r>
          </a:p>
          <a:p>
            <a:pPr lvl="1"/>
            <a:r>
              <a:rPr lang="cs-CZ" dirty="0" err="1" smtClean="0"/>
              <a:t>Spasticita</a:t>
            </a:r>
            <a:r>
              <a:rPr lang="cs-CZ" dirty="0" smtClean="0"/>
              <a:t>, uvolnění</a:t>
            </a:r>
          </a:p>
          <a:p>
            <a:pPr lvl="1"/>
            <a:r>
              <a:rPr lang="cs-CZ" dirty="0" smtClean="0"/>
              <a:t>Míra pozornosti a koncentrace – relaxace a odpočinek</a:t>
            </a:r>
          </a:p>
          <a:p>
            <a:pPr lvl="1"/>
            <a:r>
              <a:rPr lang="cs-CZ" dirty="0" smtClean="0"/>
              <a:t>Organizace pracovního procesu</a:t>
            </a:r>
          </a:p>
          <a:p>
            <a:pPr lvl="1"/>
            <a:r>
              <a:rPr lang="cs-CZ" dirty="0" smtClean="0"/>
              <a:t>Využití pomůcek: ergonomické uzpůsobení pracovního místa a nástrojů, vozík, využití nastavitelné pracovní plochy, osvětlení, držáky, úchyty, podložky</a:t>
            </a:r>
            <a:endParaRPr lang="cs-CZ" dirty="0"/>
          </a:p>
        </p:txBody>
      </p:sp>
      <p:pic>
        <p:nvPicPr>
          <p:cNvPr id="1026" name="Picture 2" descr="Výsledek obrázku pro diagnostika školní připravenosti bednářov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890" y="162783"/>
            <a:ext cx="2830223" cy="399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23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ZÁKLADNÍHO VZDĚLÁVÁNÍ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567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3232" y="804673"/>
            <a:ext cx="8560770" cy="5236690"/>
          </a:xfrm>
        </p:spPr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www.youtube.com/watch?v=CL8GMxRW_5Y</a:t>
            </a:r>
            <a:endParaRPr lang="cs-CZ" dirty="0" smtClean="0"/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www.youtube.com/watch?v=tvNOzJ7x8qQ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ÚPRAVY: </a:t>
            </a:r>
            <a:r>
              <a:rPr lang="en-GB" dirty="0">
                <a:hlinkClick r:id="rId4"/>
              </a:rPr>
              <a:t>http://katalogpo.upol.cz/wp-content/uploads/katalog-tp.pdf</a:t>
            </a:r>
            <a:endParaRPr lang="cs-CZ" dirty="0" smtClean="0"/>
          </a:p>
          <a:p>
            <a:pPr lvl="1"/>
            <a:r>
              <a:rPr lang="cs-CZ" dirty="0" smtClean="0"/>
              <a:t>Organizace výuky</a:t>
            </a:r>
          </a:p>
          <a:p>
            <a:pPr lvl="1"/>
            <a:r>
              <a:rPr lang="cs-CZ" dirty="0" smtClean="0"/>
              <a:t>Vyučovací metody a formy</a:t>
            </a:r>
          </a:p>
          <a:p>
            <a:pPr lvl="1"/>
            <a:r>
              <a:rPr lang="cs-CZ" dirty="0" smtClean="0"/>
              <a:t>Intervence</a:t>
            </a:r>
          </a:p>
          <a:p>
            <a:pPr lvl="1"/>
            <a:r>
              <a:rPr lang="cs-CZ" dirty="0" smtClean="0"/>
              <a:t>Pomůcky</a:t>
            </a:r>
          </a:p>
          <a:p>
            <a:pPr lvl="1"/>
            <a:r>
              <a:rPr lang="cs-CZ" dirty="0" smtClean="0"/>
              <a:t>Úprava obsahu vzdělávání</a:t>
            </a:r>
          </a:p>
          <a:p>
            <a:pPr lvl="1"/>
            <a:r>
              <a:rPr lang="cs-CZ" dirty="0" smtClean="0"/>
              <a:t>Hodnocení</a:t>
            </a:r>
          </a:p>
          <a:p>
            <a:pPr lvl="1"/>
            <a:r>
              <a:rPr lang="cs-CZ" dirty="0" smtClean="0"/>
              <a:t>Příprava na vyučování</a:t>
            </a:r>
          </a:p>
          <a:p>
            <a:pPr lvl="1"/>
            <a:r>
              <a:rPr lang="cs-CZ" dirty="0" smtClean="0"/>
              <a:t>Podpora sociální a zdravotní</a:t>
            </a:r>
          </a:p>
          <a:p>
            <a:pPr lvl="1"/>
            <a:r>
              <a:rPr lang="cs-CZ" dirty="0" smtClean="0"/>
              <a:t>Práce s kolektivem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142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https://spektra.eu</a:t>
            </a:r>
            <a:r>
              <a:rPr lang="en-GB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en-GB" dirty="0">
                <a:hlinkClick r:id="rId3"/>
              </a:rPr>
              <a:t>https://www.tyflopomucky.cz</a:t>
            </a:r>
            <a:r>
              <a:rPr lang="en-GB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en-GB" dirty="0">
                <a:hlinkClick r:id="rId4"/>
              </a:rPr>
              <a:t>https://www.sensa-shop.cz</a:t>
            </a:r>
            <a:r>
              <a:rPr lang="en-GB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en-GB" dirty="0">
                <a:hlinkClick r:id="rId5"/>
              </a:rPr>
              <a:t>https://www.pupilo.cz/cs</a:t>
            </a:r>
            <a:r>
              <a:rPr lang="en-GB" dirty="0" smtClean="0">
                <a:hlinkClick r:id="rId5"/>
              </a:rPr>
              <a:t>/</a:t>
            </a:r>
            <a:endParaRPr lang="cs-CZ" dirty="0" smtClean="0"/>
          </a:p>
          <a:p>
            <a:r>
              <a:rPr lang="en-GB" dirty="0">
                <a:hlinkClick r:id="rId6"/>
              </a:rPr>
              <a:t>http://</a:t>
            </a:r>
            <a:r>
              <a:rPr lang="en-GB" dirty="0" smtClean="0">
                <a:hlinkClick r:id="rId6"/>
              </a:rPr>
              <a:t>www.kousak.com/o-nas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3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PŘEDPROFESNÍ PŘÍPRAVA A PROFESNÍ ORIENTACE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Výběr střední školy, úvaha o budoucím uplatnění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94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 přednášky: „Společnost pro epilepsii“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>
                <a:hlinkClick r:id="rId2"/>
              </a:rPr>
              <a:t>http://www.spolecnost-e.cz</a:t>
            </a:r>
            <a:r>
              <a:rPr lang="en-GB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Co je Společnost E? </a:t>
            </a:r>
          </a:p>
          <a:p>
            <a:r>
              <a:rPr lang="cs-CZ" dirty="0" smtClean="0"/>
              <a:t>Osobní příběhy:</a:t>
            </a:r>
          </a:p>
          <a:p>
            <a:pPr lvl="1"/>
            <a:r>
              <a:rPr lang="cs-CZ" dirty="0" smtClean="0"/>
              <a:t>Příznaky, diagnostika</a:t>
            </a:r>
          </a:p>
          <a:p>
            <a:pPr lvl="1"/>
            <a:r>
              <a:rPr lang="cs-CZ" dirty="0" smtClean="0"/>
              <a:t>Přijetí epilepsie, situace v rodině</a:t>
            </a:r>
          </a:p>
          <a:p>
            <a:pPr lvl="1"/>
            <a:r>
              <a:rPr lang="cs-CZ" dirty="0" smtClean="0"/>
              <a:t>Podpora ve školství, mimoškolní aktivity</a:t>
            </a:r>
          </a:p>
          <a:p>
            <a:pPr lvl="1"/>
            <a:r>
              <a:rPr lang="cs-CZ" dirty="0" smtClean="0"/>
              <a:t>Výběr budoucího povolání</a:t>
            </a:r>
          </a:p>
          <a:p>
            <a:pPr lvl="1"/>
            <a:r>
              <a:rPr lang="cs-CZ" dirty="0" smtClean="0"/>
              <a:t>Omezení </a:t>
            </a:r>
          </a:p>
          <a:p>
            <a:r>
              <a:rPr lang="cs-CZ" dirty="0" smtClean="0"/>
              <a:t>Léčba</a:t>
            </a:r>
          </a:p>
          <a:p>
            <a:r>
              <a:rPr lang="cs-CZ" dirty="0" smtClean="0"/>
              <a:t>Informace, které Vás překvapily, zaujaly…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1471" y="5956317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73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9808" y="749809"/>
            <a:ext cx="8524194" cy="529155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Možnosti výběru SŠ:</a:t>
            </a:r>
          </a:p>
          <a:p>
            <a:pPr lvl="1"/>
            <a:r>
              <a:rPr lang="cs-CZ" dirty="0" smtClean="0"/>
              <a:t>Běžná SŠ: gymnázium, odborné SŠ, SOU, OU, praktická škola</a:t>
            </a:r>
          </a:p>
          <a:p>
            <a:pPr lvl="1"/>
            <a:r>
              <a:rPr lang="cs-CZ" dirty="0" smtClean="0"/>
              <a:t>-&gt; úplné střední, úplně střední odborné, střední odborné vzdělání, praktické</a:t>
            </a:r>
          </a:p>
          <a:p>
            <a:r>
              <a:rPr lang="cs-CZ" dirty="0" smtClean="0"/>
              <a:t>Podpůrná opatření: </a:t>
            </a:r>
          </a:p>
          <a:p>
            <a:pPr lvl="1"/>
            <a:r>
              <a:rPr lang="cs-CZ" dirty="0" smtClean="0"/>
              <a:t>Specifika dle předmětů</a:t>
            </a:r>
          </a:p>
          <a:p>
            <a:pPr lvl="1"/>
            <a:r>
              <a:rPr lang="cs-CZ" dirty="0" smtClean="0"/>
              <a:t>Vyšší náročnost na pomůcky: </a:t>
            </a:r>
            <a:r>
              <a:rPr lang="cs-CZ" dirty="0" err="1" smtClean="0"/>
              <a:t>spec</a:t>
            </a:r>
            <a:r>
              <a:rPr lang="cs-CZ" dirty="0" smtClean="0"/>
              <a:t>. ICT programy, kalkulátory, notebook aj.</a:t>
            </a:r>
          </a:p>
          <a:p>
            <a:pPr lvl="1"/>
            <a:r>
              <a:rPr lang="cs-CZ" dirty="0" smtClean="0"/>
              <a:t>Změny zdravotního stavu</a:t>
            </a:r>
          </a:p>
          <a:p>
            <a:r>
              <a:rPr lang="cs-CZ" dirty="0" smtClean="0"/>
              <a:t>Přijímací řízení:</a:t>
            </a:r>
          </a:p>
          <a:p>
            <a:pPr lvl="1"/>
            <a:r>
              <a:rPr lang="cs-CZ" dirty="0" smtClean="0"/>
              <a:t>Splnění kritérií</a:t>
            </a:r>
          </a:p>
          <a:p>
            <a:pPr lvl="1"/>
            <a:r>
              <a:rPr lang="cs-CZ" dirty="0" smtClean="0"/>
              <a:t>Náročnost v rámci předmětů</a:t>
            </a:r>
          </a:p>
          <a:p>
            <a:pPr lvl="1"/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www.geminibrno.cz/dokumenty/Kriteria-2_koloPR-2019_20.pdf</a:t>
            </a:r>
            <a:endParaRPr lang="cs-CZ" dirty="0" smtClean="0"/>
          </a:p>
          <a:p>
            <a:pPr lvl="1"/>
            <a:r>
              <a:rPr lang="en-GB" dirty="0">
                <a:hlinkClick r:id="rId3"/>
              </a:rPr>
              <a:t>http://www.ssfdr.cz/docs/prijimaci_rizeni/kriteria_oa_2019.pdf</a:t>
            </a:r>
            <a:endParaRPr lang="cs-CZ" dirty="0" smtClean="0"/>
          </a:p>
          <a:p>
            <a:r>
              <a:rPr lang="cs-CZ" dirty="0" smtClean="0"/>
              <a:t>Specifika</a:t>
            </a:r>
          </a:p>
          <a:p>
            <a:pPr lvl="1"/>
            <a:r>
              <a:rPr lang="cs-CZ" dirty="0" smtClean="0"/>
              <a:t>Internátní ubytování</a:t>
            </a:r>
          </a:p>
          <a:p>
            <a:pPr lvl="1"/>
            <a:r>
              <a:rPr lang="cs-CZ" dirty="0" smtClean="0"/>
              <a:t>Dojíždění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282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7918" y="1273621"/>
            <a:ext cx="8596668" cy="388077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Psychologické vyšetření: profesní orientace</a:t>
            </a:r>
          </a:p>
          <a:p>
            <a:r>
              <a:rPr lang="cs-CZ" dirty="0" smtClean="0"/>
              <a:t>Speciálně pedagogické vyšetření</a:t>
            </a:r>
          </a:p>
          <a:p>
            <a:r>
              <a:rPr lang="cs-CZ" dirty="0" smtClean="0"/>
              <a:t>Možnosti školy, její výhody a nevýhody</a:t>
            </a:r>
          </a:p>
          <a:p>
            <a:r>
              <a:rPr lang="cs-CZ" dirty="0" smtClean="0"/>
              <a:t>Vybavenost prostředí</a:t>
            </a:r>
          </a:p>
          <a:p>
            <a:r>
              <a:rPr lang="cs-CZ" dirty="0" smtClean="0"/>
              <a:t>Kontakty, spolužáci</a:t>
            </a:r>
          </a:p>
          <a:p>
            <a:r>
              <a:rPr lang="cs-CZ" dirty="0"/>
              <a:t>D</a:t>
            </a:r>
            <a:r>
              <a:rPr lang="cs-CZ" dirty="0" smtClean="0"/>
              <a:t>ostupnost</a:t>
            </a:r>
          </a:p>
          <a:p>
            <a:r>
              <a:rPr lang="cs-CZ" dirty="0" smtClean="0"/>
              <a:t>Ukončení: maturitní zkouška, závěrečná zkoušky, absolutorium</a:t>
            </a:r>
          </a:p>
          <a:p>
            <a:r>
              <a:rPr lang="cs-CZ" dirty="0" smtClean="0"/>
              <a:t>Posouzení aktuálního zdravotního stavu</a:t>
            </a:r>
          </a:p>
          <a:p>
            <a:r>
              <a:rPr lang="cs-CZ" dirty="0" smtClean="0"/>
              <a:t>Rodinná situace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8036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UPLATNĚNÍ OSOB SE ZP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7747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048237"/>
              </p:ext>
            </p:extLst>
          </p:nvPr>
        </p:nvGraphicFramePr>
        <p:xfrm>
          <a:off x="2241487" y="1307592"/>
          <a:ext cx="6363017" cy="3676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479360" y="6082276"/>
            <a:ext cx="5337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8"/>
              </a:rPr>
              <a:t>https://www.youtube.com/watch?v=zySJhjBPU2g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0519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zaměstnávání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82497"/>
            <a:ext cx="9262697" cy="4020538"/>
          </a:xfrm>
        </p:spPr>
        <p:txBody>
          <a:bodyPr>
            <a:normAutofit fontScale="47500" lnSpcReduction="20000"/>
          </a:bodyPr>
          <a:lstStyle/>
          <a:p>
            <a:r>
              <a:rPr lang="cs-CZ" sz="2200" dirty="0" smtClean="0"/>
              <a:t>Zákon o zaměstnanosti č. 367/2011 Sb., kterým se mění zákon č. 435/2004 Sb.</a:t>
            </a:r>
          </a:p>
          <a:p>
            <a:r>
              <a:rPr lang="cs-CZ" sz="2200" dirty="0" smtClean="0"/>
              <a:t>Poskytovaná zvýšená ochrana na trhu práce</a:t>
            </a:r>
          </a:p>
          <a:p>
            <a:r>
              <a:rPr lang="cs-CZ" sz="2200" dirty="0" smtClean="0"/>
              <a:t>Stupně: 1. – 4. stupeň</a:t>
            </a:r>
          </a:p>
          <a:p>
            <a:r>
              <a:rPr lang="cs-CZ" sz="2200" dirty="0" smtClean="0"/>
              <a:t>PRACOVNÍ REHABILITACE: zajišťuje Úřad práce + pracovně rehabilitační středisko</a:t>
            </a:r>
          </a:p>
          <a:p>
            <a:pPr lvl="1"/>
            <a:r>
              <a:rPr lang="cs-CZ" sz="2200" dirty="0" smtClean="0"/>
              <a:t>Poradenství, teoretická a praktická příprava pro zaměstnávání</a:t>
            </a:r>
          </a:p>
          <a:p>
            <a:pPr lvl="1"/>
            <a:r>
              <a:rPr lang="cs-CZ" sz="2200" dirty="0" smtClean="0"/>
              <a:t>Sestavení individuálního plánu</a:t>
            </a:r>
          </a:p>
          <a:p>
            <a:pPr lvl="1"/>
            <a:r>
              <a:rPr lang="cs-CZ" sz="2200" dirty="0" smtClean="0"/>
              <a:t>1) příprava na budoucí povolání</a:t>
            </a:r>
          </a:p>
          <a:p>
            <a:pPr lvl="1"/>
            <a:r>
              <a:rPr lang="cs-CZ" sz="2200" dirty="0" smtClean="0"/>
              <a:t>2) příprava k práci na budoucí povolání – 24 měsíců</a:t>
            </a:r>
          </a:p>
          <a:p>
            <a:pPr lvl="1"/>
            <a:r>
              <a:rPr lang="cs-CZ" sz="2200" dirty="0" smtClean="0"/>
              <a:t>3) specializované rekvalifikační kurzy</a:t>
            </a:r>
          </a:p>
          <a:p>
            <a:r>
              <a:rPr lang="cs-CZ" sz="2200" dirty="0" smtClean="0"/>
              <a:t>Cíl: zachování si vhodného zaměstnání na otevřeném trhu práce</a:t>
            </a:r>
          </a:p>
          <a:p>
            <a:r>
              <a:rPr lang="cs-CZ" sz="2200" dirty="0" smtClean="0"/>
              <a:t>Aspekty: </a:t>
            </a:r>
          </a:p>
          <a:p>
            <a:pPr lvl="1"/>
            <a:r>
              <a:rPr lang="cs-CZ" sz="2200" dirty="0" smtClean="0"/>
              <a:t>Stabilní charakter</a:t>
            </a:r>
          </a:p>
          <a:p>
            <a:pPr lvl="1"/>
            <a:r>
              <a:rPr lang="cs-CZ" sz="2200" dirty="0" smtClean="0"/>
              <a:t>Pracovní úvazek úměrný k specifickým potřebám zaměstnance</a:t>
            </a:r>
          </a:p>
          <a:p>
            <a:pPr lvl="1"/>
            <a:r>
              <a:rPr lang="cs-CZ" sz="2200" dirty="0" smtClean="0"/>
              <a:t>Rovné podmínky</a:t>
            </a:r>
          </a:p>
          <a:p>
            <a:pPr lvl="1"/>
            <a:r>
              <a:rPr lang="cs-CZ" sz="2200" dirty="0" smtClean="0"/>
              <a:t>Hodnotná a smysluplná práce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528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8190" y="1474789"/>
            <a:ext cx="8596668" cy="388077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 smtClean="0"/>
              <a:t>Zaměstnavatelé s více než 25 zaměstnanci jsou povinni zaměstnávat osoby se ZP</a:t>
            </a:r>
          </a:p>
          <a:p>
            <a:r>
              <a:rPr lang="cs-CZ" dirty="0" smtClean="0"/>
              <a:t>-&gt; 1. výrobky od zaměstnavatelé zaměstnávající více než 50% OZP</a:t>
            </a:r>
          </a:p>
          <a:p>
            <a:r>
              <a:rPr lang="cs-CZ" dirty="0" smtClean="0"/>
              <a:t>    2. odvádění do státního rozpočtu 2,5 násobek průměrné měsíční mzdy</a:t>
            </a:r>
          </a:p>
          <a:p>
            <a:r>
              <a:rPr lang="cs-CZ" b="1" dirty="0" smtClean="0"/>
              <a:t>Chráněné pracovní místo</a:t>
            </a:r>
            <a:r>
              <a:rPr lang="cs-CZ" dirty="0" smtClean="0"/>
              <a:t>: zřízené na základě písemné dohody s Úřadem práce; provozováno nejméně po dobu 3 let</a:t>
            </a:r>
          </a:p>
          <a:p>
            <a:r>
              <a:rPr lang="cs-CZ" dirty="0" smtClean="0"/>
              <a:t>AGENTURY:</a:t>
            </a:r>
          </a:p>
          <a:p>
            <a:pPr lvl="1"/>
            <a:r>
              <a:rPr lang="cs-CZ" dirty="0" smtClean="0"/>
              <a:t>Česká unie pro podporované zaměstnávání – nezisková organizace</a:t>
            </a:r>
          </a:p>
          <a:p>
            <a:pPr lvl="1"/>
            <a:r>
              <a:rPr lang="cs-CZ" dirty="0" smtClean="0"/>
              <a:t>Tranzitní program</a:t>
            </a:r>
          </a:p>
          <a:p>
            <a:pPr lvl="1"/>
            <a:r>
              <a:rPr lang="cs-CZ" dirty="0" smtClean="0"/>
              <a:t>Osobní asistence</a:t>
            </a:r>
          </a:p>
          <a:p>
            <a:pPr lvl="1"/>
            <a:r>
              <a:rPr lang="cs-CZ" dirty="0" smtClean="0"/>
              <a:t>Podpora samostatného bydlení</a:t>
            </a:r>
          </a:p>
          <a:p>
            <a:pPr lvl="1"/>
            <a:r>
              <a:rPr lang="cs-CZ" dirty="0" smtClean="0"/>
              <a:t>Centra denních služeb</a:t>
            </a:r>
          </a:p>
          <a:p>
            <a:pPr lvl="1"/>
            <a:r>
              <a:rPr lang="cs-CZ" dirty="0" smtClean="0"/>
              <a:t>Domovy pro osoby se ZP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57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4534" y="2740152"/>
            <a:ext cx="8596668" cy="1320800"/>
          </a:xfrm>
        </p:spPr>
        <p:txBody>
          <a:bodyPr/>
          <a:lstStyle/>
          <a:p>
            <a:pPr algn="ctr"/>
            <a:r>
              <a:rPr lang="cs-CZ" dirty="0" smtClean="0"/>
              <a:t>Děkuji za pozornost. 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163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SKUPINOVÁ PRÁCE</a:t>
            </a:r>
            <a:endParaRPr lang="en-GB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1008" y="1930400"/>
            <a:ext cx="5827846" cy="3881437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0031" y="604136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37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SKUPINOVÁ PRÁCE</a:t>
            </a:r>
            <a:endParaRPr lang="en-GB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určité onemocnění</a:t>
            </a:r>
          </a:p>
          <a:p>
            <a:r>
              <a:rPr lang="cs-CZ" dirty="0" smtClean="0"/>
              <a:t>2. symptomy</a:t>
            </a:r>
          </a:p>
          <a:p>
            <a:r>
              <a:rPr lang="cs-CZ" dirty="0" smtClean="0"/>
              <a:t>3. etiologie</a:t>
            </a:r>
          </a:p>
          <a:p>
            <a:r>
              <a:rPr lang="cs-CZ" dirty="0" smtClean="0"/>
              <a:t>4. dopad na vzdělávání</a:t>
            </a:r>
          </a:p>
          <a:p>
            <a:r>
              <a:rPr lang="cs-CZ" dirty="0" smtClean="0"/>
              <a:t>5. návrh intervence, doporučení</a:t>
            </a:r>
            <a:endParaRPr lang="en-GB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3523" y="0"/>
            <a:ext cx="3261645" cy="217241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84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38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7512" y="1005841"/>
            <a:ext cx="8606490" cy="50355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cs-CZ" b="1" dirty="0" smtClean="0"/>
              <a:t>Zákon č. 561/2004 Sb. o předškolním, základním, středním, vyšším odborném a jiném vzdělávání (školský zákon) ve znění zákona č. 82/2015 a zákona č. 46/2019 Sb. </a:t>
            </a:r>
          </a:p>
          <a:p>
            <a:pPr lvl="1"/>
            <a:r>
              <a:rPr lang="cs-CZ" dirty="0" smtClean="0"/>
              <a:t>Vzdělávání dětí, žáků a studentů se speciálními vzdělávacími potřebami a dětí, žáků a studentů nadaných</a:t>
            </a:r>
          </a:p>
          <a:p>
            <a:pPr lvl="1"/>
            <a:r>
              <a:rPr lang="cs-CZ" smtClean="0"/>
              <a:t>§16: Zřízení </a:t>
            </a:r>
            <a:r>
              <a:rPr lang="cs-CZ" dirty="0" smtClean="0"/>
              <a:t>škol, tříd, oddělení a studijních skupin pro mentální, tělesné, zrakové nebo sluchové postižení, závažné poruchy řeči, závažné vývojové poruchy učení, závažné vývojové poruchy chování, souběžná postižení více vadami, autismus -&gt; nutné doporučení ŠPZ</a:t>
            </a:r>
          </a:p>
          <a:p>
            <a:pPr lvl="1"/>
            <a:r>
              <a:rPr lang="en-GB" dirty="0">
                <a:hlinkClick r:id="rId2"/>
              </a:rPr>
              <a:t>http://www.msmt.cz/dokumenty-3/skolsky-zakon-ve-zneni-ucinnem-od-15-2-2019</a:t>
            </a:r>
            <a:endParaRPr lang="cs-CZ" dirty="0" smtClean="0"/>
          </a:p>
          <a:p>
            <a:r>
              <a:rPr lang="cs-CZ" b="1" dirty="0" smtClean="0"/>
              <a:t>Vyhláška č. 27/2016 </a:t>
            </a:r>
            <a:r>
              <a:rPr lang="cs-CZ" b="1" dirty="0" err="1" smtClean="0"/>
              <a:t>Sb.o</a:t>
            </a:r>
            <a:r>
              <a:rPr lang="cs-CZ" b="1" dirty="0" smtClean="0"/>
              <a:t> vzdělávání dětí, žáků a studentů se speciálními vzdělávacími potřebami a dětí, žáků a studentů nadaných, ve znění vyhlášky č. 248/2019 Sb. </a:t>
            </a:r>
            <a:r>
              <a:rPr lang="cs-CZ" dirty="0" smtClean="0"/>
              <a:t>– účinnost od 1. 1. 2020</a:t>
            </a:r>
          </a:p>
          <a:p>
            <a:pPr lvl="1"/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www.msmt.cz/dokumenty-3/vyhlasky-ke-skolskemu-zakonu</a:t>
            </a:r>
            <a:endParaRPr lang="cs-CZ" dirty="0" smtClean="0"/>
          </a:p>
          <a:p>
            <a:pPr lvl="1"/>
            <a:r>
              <a:rPr lang="en-GB" dirty="0">
                <a:hlinkClick r:id="rId4"/>
              </a:rPr>
              <a:t>https://www.eduin.cz/clanky/jake-zmeny-ve-spolecnem-vzdelavani-prinasi-novela-inkluzivni-vyhlasky/</a:t>
            </a:r>
            <a:endParaRPr lang="cs-CZ" dirty="0" smtClean="0"/>
          </a:p>
          <a:p>
            <a:pPr lvl="1"/>
            <a:r>
              <a:rPr lang="cs-CZ" dirty="0" smtClean="0"/>
              <a:t>Doporučování IVP, AP, </a:t>
            </a:r>
            <a:r>
              <a:rPr lang="cs-CZ" dirty="0" err="1" smtClean="0"/>
              <a:t>ped.intervence</a:t>
            </a:r>
            <a:r>
              <a:rPr lang="cs-CZ" dirty="0" smtClean="0"/>
              <a:t>, pomůcky (kategorie)</a:t>
            </a:r>
          </a:p>
          <a:p>
            <a:r>
              <a:rPr lang="cs-CZ" b="1" dirty="0" smtClean="0"/>
              <a:t>Vyhláška č. 72/2005 Sb. o poskytování poradenských služeb ve školách a školských poradenských zařízeních, ve znění vyhlášky č. 197/2016 Sb.</a:t>
            </a:r>
          </a:p>
          <a:p>
            <a:pPr lvl="1"/>
            <a:r>
              <a:rPr lang="en-GB" dirty="0">
                <a:hlinkClick r:id="rId3"/>
              </a:rPr>
              <a:t>http://www.msmt.cz/dokumenty-3/vyhlasky-ke-skolskemu-zakonu</a:t>
            </a: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40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INTEGRACE, INKLUZE</a:t>
            </a:r>
            <a:br>
              <a:rPr lang="cs-CZ" dirty="0" smtClean="0"/>
            </a:br>
            <a:r>
              <a:rPr lang="cs-CZ" dirty="0" smtClean="0"/>
              <a:t>IVP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03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INTEGRACE</a:t>
            </a:r>
            <a:br>
              <a:rPr lang="cs-CZ" dirty="0" smtClean="0"/>
            </a:br>
            <a:r>
              <a:rPr lang="cs-CZ" dirty="0" smtClean="0"/>
              <a:t>INKLUZE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válný bublinový popisek 3"/>
          <p:cNvSpPr/>
          <p:nvPr/>
        </p:nvSpPr>
        <p:spPr>
          <a:xfrm>
            <a:off x="6144768" y="37592"/>
            <a:ext cx="5916168" cy="322783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Inkluzivní</a:t>
            </a:r>
            <a:r>
              <a:rPr lang="en-GB" dirty="0"/>
              <a:t> </a:t>
            </a:r>
            <a:r>
              <a:rPr lang="en-GB" dirty="0" err="1"/>
              <a:t>vzdělávání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inkluze</a:t>
            </a:r>
            <a:r>
              <a:rPr lang="en-GB" dirty="0"/>
              <a:t> je </a:t>
            </a:r>
            <a:r>
              <a:rPr lang="en-GB" dirty="0" err="1"/>
              <a:t>proces</a:t>
            </a:r>
            <a:r>
              <a:rPr lang="en-GB" dirty="0"/>
              <a:t>, </a:t>
            </a:r>
            <a:r>
              <a:rPr lang="en-GB" dirty="0" err="1"/>
              <a:t>jehož</a:t>
            </a:r>
            <a:r>
              <a:rPr lang="en-GB" dirty="0"/>
              <a:t> </a:t>
            </a:r>
            <a:r>
              <a:rPr lang="en-GB" dirty="0" err="1"/>
              <a:t>snahou</a:t>
            </a:r>
            <a:r>
              <a:rPr lang="en-GB" dirty="0"/>
              <a:t> je </a:t>
            </a:r>
            <a:r>
              <a:rPr lang="en-GB" dirty="0" err="1"/>
              <a:t>nastavení</a:t>
            </a:r>
            <a:r>
              <a:rPr lang="en-GB" dirty="0"/>
              <a:t> </a:t>
            </a:r>
            <a:r>
              <a:rPr lang="cs-CZ" dirty="0" smtClean="0"/>
              <a:t>takového</a:t>
            </a:r>
            <a:r>
              <a:rPr lang="en-GB" dirty="0" smtClean="0"/>
              <a:t> </a:t>
            </a:r>
            <a:r>
              <a:rPr lang="en-GB" dirty="0" err="1"/>
              <a:t>systému</a:t>
            </a:r>
            <a:r>
              <a:rPr lang="en-GB" dirty="0"/>
              <a:t> </a:t>
            </a:r>
            <a:r>
              <a:rPr lang="en-GB" dirty="0" err="1"/>
              <a:t>vzdělávání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umožňuje</a:t>
            </a:r>
            <a:r>
              <a:rPr lang="en-GB" dirty="0"/>
              <a:t> </a:t>
            </a:r>
            <a:r>
              <a:rPr lang="cs-CZ" dirty="0" smtClean="0"/>
              <a:t>všem</a:t>
            </a:r>
            <a:r>
              <a:rPr lang="en-GB" dirty="0" smtClean="0"/>
              <a:t> </a:t>
            </a:r>
            <a:r>
              <a:rPr lang="en-GB" dirty="0" err="1"/>
              <a:t>dětem</a:t>
            </a:r>
            <a:r>
              <a:rPr lang="en-GB" dirty="0"/>
              <a:t> bez </a:t>
            </a:r>
            <a:r>
              <a:rPr lang="en-GB" dirty="0" err="1"/>
              <a:t>rozdílu</a:t>
            </a:r>
            <a:r>
              <a:rPr lang="en-GB" dirty="0"/>
              <a:t> </a:t>
            </a:r>
            <a:r>
              <a:rPr lang="en-GB" dirty="0" err="1"/>
              <a:t>plnit</a:t>
            </a:r>
            <a:r>
              <a:rPr lang="en-GB" dirty="0"/>
              <a:t> </a:t>
            </a:r>
            <a:r>
              <a:rPr lang="cs-CZ" dirty="0" smtClean="0"/>
              <a:t>povinnou školní docházku, resp. navštěvovat školu, ideálně v místě jejich bydliště. Cílem inkluze je podporovat rovné šance dětí na vzdělávání</a:t>
            </a:r>
            <a:r>
              <a:rPr lang="en-GB" dirty="0" smtClean="0"/>
              <a:t>.</a:t>
            </a:r>
            <a:r>
              <a:rPr lang="cs-CZ" dirty="0" smtClean="0"/>
              <a:t> (Wikipedie, online)</a:t>
            </a:r>
            <a:endParaRPr lang="en-GB" dirty="0"/>
          </a:p>
        </p:txBody>
      </p:sp>
      <p:sp>
        <p:nvSpPr>
          <p:cNvPr id="5" name="Oválný bublinový popisek 4"/>
          <p:cNvSpPr/>
          <p:nvPr/>
        </p:nvSpPr>
        <p:spPr>
          <a:xfrm>
            <a:off x="2016714" y="2160589"/>
            <a:ext cx="6062472" cy="4633404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I</a:t>
            </a:r>
            <a:r>
              <a:rPr lang="en-GB" b="1" dirty="0" err="1" smtClean="0"/>
              <a:t>nkluzivní</a:t>
            </a:r>
            <a:r>
              <a:rPr lang="en-GB" b="1" dirty="0" smtClean="0"/>
              <a:t> </a:t>
            </a:r>
            <a:r>
              <a:rPr lang="en-GB" b="1" dirty="0" err="1"/>
              <a:t>vzdělávání</a:t>
            </a:r>
            <a:r>
              <a:rPr lang="en-GB" b="1" dirty="0"/>
              <a:t> </a:t>
            </a:r>
            <a:r>
              <a:rPr lang="en-GB" b="1" dirty="0" err="1"/>
              <a:t>vychází</a:t>
            </a:r>
            <a:r>
              <a:rPr lang="en-GB" b="1" dirty="0"/>
              <a:t> z </a:t>
            </a:r>
            <a:r>
              <a:rPr lang="en-GB" b="1" dirty="0" err="1"/>
              <a:t>požadavku</a:t>
            </a:r>
            <a:r>
              <a:rPr lang="en-GB" b="1" dirty="0"/>
              <a:t> </a:t>
            </a:r>
            <a:r>
              <a:rPr lang="en-GB" b="1" dirty="0" err="1"/>
              <a:t>přizpůsobení</a:t>
            </a:r>
            <a:r>
              <a:rPr lang="en-GB" b="1" dirty="0"/>
              <a:t> </a:t>
            </a:r>
            <a:r>
              <a:rPr lang="en-GB" b="1" dirty="0" err="1"/>
              <a:t>edukačního</a:t>
            </a:r>
            <a:r>
              <a:rPr lang="en-GB" b="1" dirty="0"/>
              <a:t> </a:t>
            </a:r>
            <a:r>
              <a:rPr lang="en-GB" b="1" dirty="0" err="1"/>
              <a:t>prostředí</a:t>
            </a:r>
            <a:r>
              <a:rPr lang="en-GB" b="1" dirty="0"/>
              <a:t> </a:t>
            </a:r>
            <a:r>
              <a:rPr lang="en-GB" b="1" dirty="0" err="1"/>
              <a:t>žákům</a:t>
            </a:r>
            <a:r>
              <a:rPr lang="en-GB" b="1" dirty="0"/>
              <a:t>. V </a:t>
            </a:r>
            <a:r>
              <a:rPr lang="en-GB" b="1" dirty="0" err="1"/>
              <a:t>takovém</a:t>
            </a:r>
            <a:r>
              <a:rPr lang="en-GB" b="1" dirty="0"/>
              <a:t> </a:t>
            </a:r>
            <a:r>
              <a:rPr lang="en-GB" b="1" dirty="0" err="1"/>
              <a:t>prostředí</a:t>
            </a:r>
            <a:r>
              <a:rPr lang="en-GB" b="1" dirty="0"/>
              <a:t> </a:t>
            </a:r>
            <a:r>
              <a:rPr lang="en-GB" b="1" dirty="0" err="1"/>
              <a:t>lze</a:t>
            </a:r>
            <a:r>
              <a:rPr lang="en-GB" b="1" dirty="0"/>
              <a:t> </a:t>
            </a:r>
            <a:r>
              <a:rPr lang="en-GB" b="1" dirty="0" err="1"/>
              <a:t>pracovat</a:t>
            </a:r>
            <a:r>
              <a:rPr lang="en-GB" b="1" dirty="0"/>
              <a:t> s </a:t>
            </a:r>
            <a:r>
              <a:rPr lang="en-GB" b="1" dirty="0" err="1"/>
              <a:t>heterogenní</a:t>
            </a:r>
            <a:r>
              <a:rPr lang="en-GB" b="1" dirty="0"/>
              <a:t> </a:t>
            </a:r>
            <a:r>
              <a:rPr lang="en-GB" b="1" dirty="0" err="1"/>
              <a:t>skupinou</a:t>
            </a:r>
            <a:r>
              <a:rPr lang="en-GB" b="1" dirty="0"/>
              <a:t> </a:t>
            </a:r>
            <a:r>
              <a:rPr lang="en-GB" b="1" dirty="0" err="1"/>
              <a:t>žáků</a:t>
            </a:r>
            <a:r>
              <a:rPr lang="en-GB" b="1" dirty="0"/>
              <a:t> a </a:t>
            </a:r>
            <a:r>
              <a:rPr lang="en-GB" b="1" dirty="0" err="1"/>
              <a:t>akceptovat</a:t>
            </a:r>
            <a:r>
              <a:rPr lang="en-GB" b="1" dirty="0"/>
              <a:t> </a:t>
            </a:r>
            <a:r>
              <a:rPr lang="en-GB" b="1" dirty="0" err="1"/>
              <a:t>tak</a:t>
            </a:r>
            <a:r>
              <a:rPr lang="en-GB" b="1" dirty="0"/>
              <a:t> </a:t>
            </a:r>
            <a:r>
              <a:rPr lang="en-GB" b="1" dirty="0" err="1"/>
              <a:t>různorodost</a:t>
            </a:r>
            <a:r>
              <a:rPr lang="en-GB" b="1" dirty="0"/>
              <a:t> </a:t>
            </a:r>
            <a:r>
              <a:rPr lang="en-GB" b="1" dirty="0" err="1"/>
              <a:t>pohlaví</a:t>
            </a:r>
            <a:r>
              <a:rPr lang="en-GB" b="1" dirty="0"/>
              <a:t>, </a:t>
            </a:r>
            <a:r>
              <a:rPr lang="en-GB" b="1" dirty="0" err="1"/>
              <a:t>etnicity</a:t>
            </a:r>
            <a:r>
              <a:rPr lang="en-GB" b="1" dirty="0"/>
              <a:t>, </a:t>
            </a:r>
            <a:r>
              <a:rPr lang="en-GB" b="1" dirty="0" err="1"/>
              <a:t>kultury</a:t>
            </a:r>
            <a:r>
              <a:rPr lang="en-GB" b="1" dirty="0"/>
              <a:t>, </a:t>
            </a:r>
            <a:r>
              <a:rPr lang="en-GB" b="1" dirty="0" err="1"/>
              <a:t>jazyka</a:t>
            </a:r>
            <a:r>
              <a:rPr lang="en-GB" b="1" dirty="0"/>
              <a:t>, </a:t>
            </a:r>
            <a:r>
              <a:rPr lang="en-GB" b="1" dirty="0" err="1"/>
              <a:t>sociálního</a:t>
            </a:r>
            <a:r>
              <a:rPr lang="en-GB" b="1" dirty="0"/>
              <a:t> </a:t>
            </a:r>
            <a:r>
              <a:rPr lang="en-GB" b="1" dirty="0" err="1"/>
              <a:t>prostředí</a:t>
            </a:r>
            <a:r>
              <a:rPr lang="en-GB" b="1" dirty="0"/>
              <a:t>, </a:t>
            </a:r>
            <a:r>
              <a:rPr lang="en-GB" b="1" dirty="0" err="1"/>
              <a:t>popř</a:t>
            </a:r>
            <a:r>
              <a:rPr lang="en-GB" b="1" dirty="0"/>
              <a:t>. </a:t>
            </a:r>
            <a:r>
              <a:rPr lang="en-GB" b="1" dirty="0" err="1"/>
              <a:t>věku</a:t>
            </a:r>
            <a:r>
              <a:rPr lang="en-GB" b="1" dirty="0"/>
              <a:t>; </a:t>
            </a:r>
            <a:r>
              <a:rPr lang="en-GB" b="1" dirty="0" err="1"/>
              <a:t>lze</a:t>
            </a:r>
            <a:r>
              <a:rPr lang="en-GB" b="1" dirty="0"/>
              <a:t> </a:t>
            </a:r>
            <a:r>
              <a:rPr lang="en-GB" b="1" dirty="0" err="1"/>
              <a:t>také</a:t>
            </a:r>
            <a:r>
              <a:rPr lang="en-GB" b="1" dirty="0"/>
              <a:t> </a:t>
            </a:r>
            <a:r>
              <a:rPr lang="en-GB" b="1" dirty="0" err="1"/>
              <a:t>pracovat</a:t>
            </a:r>
            <a:r>
              <a:rPr lang="en-GB" b="1" dirty="0"/>
              <a:t> s </a:t>
            </a:r>
            <a:r>
              <a:rPr lang="en-GB" b="1" dirty="0" err="1"/>
              <a:t>různou</a:t>
            </a:r>
            <a:r>
              <a:rPr lang="en-GB" b="1" dirty="0"/>
              <a:t> </a:t>
            </a:r>
            <a:r>
              <a:rPr lang="en-GB" b="1" dirty="0" err="1"/>
              <a:t>úrovní</a:t>
            </a:r>
            <a:r>
              <a:rPr lang="en-GB" b="1" dirty="0"/>
              <a:t> </a:t>
            </a:r>
            <a:r>
              <a:rPr lang="en-GB" b="1" dirty="0" err="1"/>
              <a:t>předpokladů</a:t>
            </a:r>
            <a:r>
              <a:rPr lang="en-GB" b="1" dirty="0"/>
              <a:t> </a:t>
            </a:r>
            <a:r>
              <a:rPr lang="en-GB" b="1" dirty="0" err="1"/>
              <a:t>včetně</a:t>
            </a:r>
            <a:r>
              <a:rPr lang="en-GB" b="1" dirty="0"/>
              <a:t> </a:t>
            </a:r>
            <a:r>
              <a:rPr lang="en-GB" b="1" dirty="0" err="1"/>
              <a:t>žáků</a:t>
            </a:r>
            <a:r>
              <a:rPr lang="en-GB" b="1" dirty="0"/>
              <a:t> se </a:t>
            </a:r>
            <a:r>
              <a:rPr lang="en-GB" b="1" dirty="0" err="1"/>
              <a:t>speciálními</a:t>
            </a:r>
            <a:r>
              <a:rPr lang="en-GB" b="1" dirty="0"/>
              <a:t> </a:t>
            </a:r>
            <a:r>
              <a:rPr lang="en-GB" b="1" dirty="0" err="1"/>
              <a:t>vzdělávacími</a:t>
            </a:r>
            <a:r>
              <a:rPr lang="en-GB" b="1" dirty="0"/>
              <a:t> </a:t>
            </a:r>
            <a:r>
              <a:rPr lang="en-GB" b="1" dirty="0" err="1"/>
              <a:t>potřebami</a:t>
            </a:r>
            <a:r>
              <a:rPr lang="en-GB" b="1" dirty="0"/>
              <a:t> </a:t>
            </a:r>
            <a:r>
              <a:rPr lang="en-GB" b="1" dirty="0" err="1"/>
              <a:t>či</a:t>
            </a:r>
            <a:r>
              <a:rPr lang="en-GB" b="1" dirty="0"/>
              <a:t> </a:t>
            </a:r>
            <a:r>
              <a:rPr lang="en-GB" b="1" dirty="0" err="1"/>
              <a:t>mimořádným</a:t>
            </a:r>
            <a:r>
              <a:rPr lang="en-GB" b="1" dirty="0"/>
              <a:t> </a:t>
            </a:r>
            <a:r>
              <a:rPr lang="en-GB" b="1" dirty="0" err="1"/>
              <a:t>nadáním</a:t>
            </a:r>
            <a:r>
              <a:rPr lang="en-GB" b="1" dirty="0"/>
              <a:t>. </a:t>
            </a:r>
            <a:r>
              <a:rPr lang="en-GB" b="1" dirty="0" err="1"/>
              <a:t>Inkluzivní</a:t>
            </a:r>
            <a:r>
              <a:rPr lang="en-GB" b="1" dirty="0"/>
              <a:t> </a:t>
            </a:r>
            <a:r>
              <a:rPr lang="en-GB" b="1" dirty="0" err="1"/>
              <a:t>vzdělávání</a:t>
            </a:r>
            <a:r>
              <a:rPr lang="en-GB" b="1" dirty="0"/>
              <a:t> </a:t>
            </a:r>
            <a:r>
              <a:rPr lang="en-GB" b="1" dirty="0" err="1"/>
              <a:t>dává</a:t>
            </a:r>
            <a:r>
              <a:rPr lang="en-GB" b="1" dirty="0"/>
              <a:t> </a:t>
            </a:r>
            <a:r>
              <a:rPr lang="en-GB" b="1" dirty="0" err="1"/>
              <a:t>možnost</a:t>
            </a:r>
            <a:r>
              <a:rPr lang="en-GB" b="1" dirty="0"/>
              <a:t> </a:t>
            </a:r>
            <a:r>
              <a:rPr lang="en-GB" b="1" dirty="0" err="1"/>
              <a:t>vytvoření</a:t>
            </a:r>
            <a:r>
              <a:rPr lang="en-GB" b="1" dirty="0"/>
              <a:t> „</a:t>
            </a:r>
            <a:r>
              <a:rPr lang="en-GB" b="1" dirty="0" err="1"/>
              <a:t>školy</a:t>
            </a:r>
            <a:r>
              <a:rPr lang="en-GB" b="1" dirty="0"/>
              <a:t> pro </a:t>
            </a:r>
            <a:r>
              <a:rPr lang="en-GB" b="1" dirty="0" err="1"/>
              <a:t>všechny</a:t>
            </a:r>
            <a:r>
              <a:rPr lang="en-GB" b="1" dirty="0" smtClean="0"/>
              <a:t>“.</a:t>
            </a:r>
            <a:r>
              <a:rPr lang="cs-CZ" b="1" dirty="0" smtClean="0"/>
              <a:t> (NÚV, online)</a:t>
            </a:r>
            <a:endParaRPr lang="cs-CZ" dirty="0"/>
          </a:p>
        </p:txBody>
      </p:sp>
      <p:sp>
        <p:nvSpPr>
          <p:cNvPr id="6" name="Oválný bublinový popisek 5"/>
          <p:cNvSpPr/>
          <p:nvPr/>
        </p:nvSpPr>
        <p:spPr>
          <a:xfrm>
            <a:off x="7711440" y="3399689"/>
            <a:ext cx="4645152" cy="2269591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„</a:t>
            </a:r>
            <a:r>
              <a:rPr lang="en-GB" b="1" dirty="0" err="1"/>
              <a:t>Inkluze</a:t>
            </a:r>
            <a:r>
              <a:rPr lang="en-GB" b="1" dirty="0"/>
              <a:t> </a:t>
            </a:r>
            <a:r>
              <a:rPr lang="en-GB" b="1" dirty="0" err="1"/>
              <a:t>znamená</a:t>
            </a:r>
            <a:r>
              <a:rPr lang="en-GB" b="1" dirty="0"/>
              <a:t> </a:t>
            </a:r>
            <a:r>
              <a:rPr lang="en-GB" b="1" dirty="0" err="1"/>
              <a:t>začlenění</a:t>
            </a:r>
            <a:r>
              <a:rPr lang="en-GB" b="1" dirty="0"/>
              <a:t> </a:t>
            </a:r>
            <a:r>
              <a:rPr lang="en-GB" b="1" dirty="0" err="1"/>
              <a:t>dětí</a:t>
            </a:r>
            <a:r>
              <a:rPr lang="en-GB" b="1" dirty="0"/>
              <a:t>. </a:t>
            </a:r>
            <a:r>
              <a:rPr lang="en-GB" b="1" dirty="0" err="1"/>
              <a:t>Společné</a:t>
            </a:r>
            <a:r>
              <a:rPr lang="en-GB" b="1" dirty="0"/>
              <a:t> </a:t>
            </a:r>
            <a:r>
              <a:rPr lang="en-GB" b="1" dirty="0" err="1"/>
              <a:t>vzdělávání</a:t>
            </a:r>
            <a:r>
              <a:rPr lang="en-GB" b="1" dirty="0"/>
              <a:t> </a:t>
            </a:r>
            <a:r>
              <a:rPr lang="en-GB" b="1" dirty="0" err="1"/>
              <a:t>po</a:t>
            </a:r>
            <a:r>
              <a:rPr lang="en-GB" b="1" dirty="0"/>
              <a:t> </a:t>
            </a:r>
            <a:r>
              <a:rPr lang="en-GB" b="1" dirty="0" err="1"/>
              <a:t>česku</a:t>
            </a:r>
            <a:r>
              <a:rPr lang="en-GB" b="1" dirty="0"/>
              <a:t> je ale </a:t>
            </a:r>
            <a:r>
              <a:rPr lang="en-GB" b="1" dirty="0" err="1"/>
              <a:t>jejich</a:t>
            </a:r>
            <a:r>
              <a:rPr lang="en-GB" b="1" dirty="0"/>
              <a:t> </a:t>
            </a:r>
            <a:r>
              <a:rPr lang="en-GB" b="1" dirty="0" err="1"/>
              <a:t>pouhé</a:t>
            </a:r>
            <a:r>
              <a:rPr lang="en-GB" b="1" dirty="0"/>
              <a:t> </a:t>
            </a:r>
            <a:r>
              <a:rPr lang="en-GB" b="1" dirty="0" err="1"/>
              <a:t>sesypání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pomyslnou</a:t>
            </a:r>
            <a:r>
              <a:rPr lang="en-GB" b="1" dirty="0"/>
              <a:t> </a:t>
            </a:r>
            <a:r>
              <a:rPr lang="en-GB" b="1" dirty="0" err="1"/>
              <a:t>jednu</a:t>
            </a:r>
            <a:r>
              <a:rPr lang="en-GB" b="1" dirty="0"/>
              <a:t> </a:t>
            </a:r>
            <a:r>
              <a:rPr lang="en-GB" b="1" dirty="0" err="1" smtClean="0"/>
              <a:t>hromadu</a:t>
            </a:r>
            <a:r>
              <a:rPr lang="cs-CZ" b="1" dirty="0"/>
              <a:t>.</a:t>
            </a:r>
            <a:r>
              <a:rPr lang="en-GB" b="1" dirty="0" smtClean="0"/>
              <a:t>“</a:t>
            </a:r>
            <a:r>
              <a:rPr lang="cs-CZ" b="1" dirty="0" smtClean="0"/>
              <a:t> (Odehnal, in Parlamentní listy, online)</a:t>
            </a:r>
            <a:endParaRPr lang="cs-CZ" dirty="0"/>
          </a:p>
        </p:txBody>
      </p:sp>
      <p:sp>
        <p:nvSpPr>
          <p:cNvPr id="7" name="Oválný bublinový popisek 6"/>
          <p:cNvSpPr/>
          <p:nvPr/>
        </p:nvSpPr>
        <p:spPr>
          <a:xfrm>
            <a:off x="201168" y="128016"/>
            <a:ext cx="4434840" cy="2807208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err="1"/>
              <a:t>Inkluzivním</a:t>
            </a:r>
            <a:r>
              <a:rPr lang="en-GB" b="1" dirty="0"/>
              <a:t> (</a:t>
            </a:r>
            <a:r>
              <a:rPr lang="en-GB" b="1" dirty="0" err="1"/>
              <a:t>společným</a:t>
            </a:r>
            <a:r>
              <a:rPr lang="en-GB" b="1" dirty="0"/>
              <a:t>) </a:t>
            </a:r>
            <a:r>
              <a:rPr lang="en-GB" b="1" dirty="0" err="1"/>
              <a:t>vzděláváním</a:t>
            </a:r>
            <a:r>
              <a:rPr lang="en-GB" b="1" dirty="0"/>
              <a:t> </a:t>
            </a:r>
            <a:r>
              <a:rPr lang="en-GB" b="1" dirty="0" err="1"/>
              <a:t>nazýváme</a:t>
            </a:r>
            <a:r>
              <a:rPr lang="en-GB" b="1" dirty="0"/>
              <a:t> </a:t>
            </a:r>
            <a:r>
              <a:rPr lang="en-GB" b="1" dirty="0" err="1"/>
              <a:t>způsob</a:t>
            </a:r>
            <a:r>
              <a:rPr lang="en-GB" b="1" dirty="0"/>
              <a:t> </a:t>
            </a:r>
            <a:r>
              <a:rPr lang="en-GB" b="1" dirty="0" err="1"/>
              <a:t>vzdělávání</a:t>
            </a:r>
            <a:r>
              <a:rPr lang="en-GB" b="1" dirty="0"/>
              <a:t>, </a:t>
            </a:r>
            <a:r>
              <a:rPr lang="en-GB" b="1" dirty="0" err="1"/>
              <a:t>který</a:t>
            </a:r>
            <a:r>
              <a:rPr lang="en-GB" b="1" dirty="0"/>
              <a:t> </a:t>
            </a:r>
            <a:r>
              <a:rPr lang="en-GB" b="1" dirty="0" err="1"/>
              <a:t>dbá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maximální</a:t>
            </a:r>
            <a:r>
              <a:rPr lang="en-GB" b="1" dirty="0"/>
              <a:t> </a:t>
            </a:r>
            <a:r>
              <a:rPr lang="en-GB" b="1" dirty="0" err="1"/>
              <a:t>rozvoj</a:t>
            </a:r>
            <a:r>
              <a:rPr lang="en-GB" b="1" dirty="0"/>
              <a:t> </a:t>
            </a:r>
            <a:r>
              <a:rPr lang="en-GB" b="1" dirty="0" err="1"/>
              <a:t>každého</a:t>
            </a:r>
            <a:r>
              <a:rPr lang="en-GB" b="1" dirty="0"/>
              <a:t> </a:t>
            </a:r>
            <a:r>
              <a:rPr lang="en-GB" b="1" dirty="0" err="1"/>
              <a:t>žáka</a:t>
            </a:r>
            <a:r>
              <a:rPr lang="en-GB" b="1" dirty="0"/>
              <a:t> s </a:t>
            </a:r>
            <a:r>
              <a:rPr lang="en-GB" b="1" dirty="0" err="1"/>
              <a:t>ohledem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jeho</a:t>
            </a:r>
            <a:r>
              <a:rPr lang="en-GB" b="1" dirty="0"/>
              <a:t> </a:t>
            </a:r>
            <a:r>
              <a:rPr lang="en-GB" b="1" dirty="0" err="1"/>
              <a:t>individuální</a:t>
            </a:r>
            <a:r>
              <a:rPr lang="en-GB" b="1" dirty="0"/>
              <a:t> </a:t>
            </a:r>
            <a:r>
              <a:rPr lang="en-GB" b="1" dirty="0" err="1"/>
              <a:t>potřeby</a:t>
            </a:r>
            <a:r>
              <a:rPr lang="en-GB" b="1" dirty="0"/>
              <a:t> a </a:t>
            </a:r>
            <a:r>
              <a:rPr lang="en-GB" b="1" dirty="0" err="1"/>
              <a:t>specifika</a:t>
            </a:r>
            <a:r>
              <a:rPr lang="en-GB" b="1" dirty="0" smtClean="0"/>
              <a:t>.</a:t>
            </a:r>
            <a:r>
              <a:rPr lang="cs-CZ" b="1" dirty="0" smtClean="0"/>
              <a:t> (Inkluze v praxi)</a:t>
            </a:r>
            <a:endParaRPr lang="en-GB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84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Co znamená inkluze pro Vás?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válný bublinový popisek 3"/>
          <p:cNvSpPr/>
          <p:nvPr/>
        </p:nvSpPr>
        <p:spPr>
          <a:xfrm>
            <a:off x="292608" y="1489061"/>
            <a:ext cx="4498848" cy="318211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ný bublinový popisek 4"/>
          <p:cNvSpPr/>
          <p:nvPr/>
        </p:nvSpPr>
        <p:spPr>
          <a:xfrm rot="20754263">
            <a:off x="5660136" y="1360798"/>
            <a:ext cx="3200400" cy="1971040"/>
          </a:xfrm>
          <a:prstGeom prst="wedgeEllipse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ný bublinový popisek 5"/>
          <p:cNvSpPr/>
          <p:nvPr/>
        </p:nvSpPr>
        <p:spPr>
          <a:xfrm>
            <a:off x="10305288" y="2434637"/>
            <a:ext cx="1749552" cy="1290959"/>
          </a:xfrm>
          <a:prstGeom prst="wedgeEllipse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ný bublinový popisek 6"/>
          <p:cNvSpPr/>
          <p:nvPr/>
        </p:nvSpPr>
        <p:spPr>
          <a:xfrm>
            <a:off x="4502427" y="4671173"/>
            <a:ext cx="1609344" cy="1335024"/>
          </a:xfrm>
          <a:prstGeom prst="wedgeEllipse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ný bublinový popisek 7"/>
          <p:cNvSpPr/>
          <p:nvPr/>
        </p:nvSpPr>
        <p:spPr>
          <a:xfrm rot="1281607">
            <a:off x="6965763" y="4446931"/>
            <a:ext cx="2304288" cy="1623169"/>
          </a:xfrm>
          <a:prstGeom prst="wedgeEllipseCallo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66798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360</TotalTime>
  <Words>1069</Words>
  <Application>Microsoft Office PowerPoint</Application>
  <PresentationFormat>Širokoúhlá obrazovka</PresentationFormat>
  <Paragraphs>165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Fazeta</vt:lpstr>
      <vt:lpstr>Somatopedie - specializace</vt:lpstr>
      <vt:lpstr>Reflexe přednášky: „Společnost pro epilepsii“</vt:lpstr>
      <vt:lpstr>SKUPINOVÁ PRÁCE</vt:lpstr>
      <vt:lpstr>SKUPINOVÁ PRÁCE</vt:lpstr>
      <vt:lpstr>LEGISLATIVA</vt:lpstr>
      <vt:lpstr>Prezentace aplikace PowerPoint</vt:lpstr>
      <vt:lpstr>INTEGRACE, INKLUZE IVP</vt:lpstr>
      <vt:lpstr>INTEGRACE INKLUZE</vt:lpstr>
      <vt:lpstr>Co znamená inkluze pro Vás?</vt:lpstr>
      <vt:lpstr>Prezentace aplikace PowerPoint</vt:lpstr>
      <vt:lpstr>INDIVIDUÁLNÍ VZDĚLÁVACÍ PLÁN</vt:lpstr>
      <vt:lpstr>IVP</vt:lpstr>
      <vt:lpstr>SPECIFIKA PŘEDŠKOLNÍHO VZDĚLÁVÁNÍ ŠKOLNÍ PŘIPRAVENOST</vt:lpstr>
      <vt:lpstr>Předškolní vzdělávání</vt:lpstr>
      <vt:lpstr>Diagnostika školní připravenosti (zralosti)</vt:lpstr>
      <vt:lpstr>SPECIFIKA ZÁKLADNÍHO VZDĚLÁVÁNÍ</vt:lpstr>
      <vt:lpstr>Prezentace aplikace PowerPoint</vt:lpstr>
      <vt:lpstr>POMŮCKY</vt:lpstr>
      <vt:lpstr>PŘEDPROFESNÍ PŘÍPRAVA A PROFESNÍ ORIENTACE</vt:lpstr>
      <vt:lpstr>Prezentace aplikace PowerPoint</vt:lpstr>
      <vt:lpstr>Prezentace aplikace PowerPoint</vt:lpstr>
      <vt:lpstr>PRACOVNÍ UPLATNĚNÍ OSOB SE ZP</vt:lpstr>
      <vt:lpstr>Prezentace aplikace PowerPoint</vt:lpstr>
      <vt:lpstr>Podporované zaměstnávání</vt:lpstr>
      <vt:lpstr>Prezentace aplikace PowerPoint</vt:lpstr>
      <vt:lpstr>Děkuji za pozornost.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Somatopedie - specializace</dc:title>
  <dc:creator>Radka Machálková</dc:creator>
  <cp:lastModifiedBy>Lektor</cp:lastModifiedBy>
  <cp:revision>47</cp:revision>
  <dcterms:created xsi:type="dcterms:W3CDTF">2019-11-29T18:37:29Z</dcterms:created>
  <dcterms:modified xsi:type="dcterms:W3CDTF">2019-11-30T09:41:42Z</dcterms:modified>
</cp:coreProperties>
</file>