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78DD7C-5FCF-464E-B07D-795789F52774}" type="datetimeFigureOut">
              <a:rPr lang="cs-CZ" smtClean="0"/>
              <a:t>09.11.2018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3BD5B-2E64-4F75-A851-2EAC2D7672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9850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Krejčí – apeloval na učitele, že musí vytvářet podmínky, aby se dítě nemohlo chovat jinak</a:t>
            </a:r>
          </a:p>
          <a:p>
            <a:r>
              <a:rPr lang="cs-CZ" dirty="0" err="1"/>
              <a:t>Čáda</a:t>
            </a:r>
            <a:r>
              <a:rPr lang="cs-CZ" dirty="0"/>
              <a:t> – kolonie pro děti, které byly ohroženy, byl zde </a:t>
            </a:r>
            <a:r>
              <a:rPr lang="cs-CZ" dirty="0" err="1"/>
              <a:t>ped</a:t>
            </a:r>
            <a:r>
              <a:rPr lang="cs-CZ" dirty="0"/>
              <a:t>. I lék. dohled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F3BD5B-2E64-4F75-A851-2EAC2D7672D2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9121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Nabídka vzdělávání v </a:t>
            </a:r>
            <a:r>
              <a:rPr lang="cs-CZ" dirty="0" err="1"/>
              <a:t>uv</a:t>
            </a:r>
            <a:r>
              <a:rPr lang="cs-CZ" dirty="0"/>
              <a:t> nebo ov byla omezena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F3BD5B-2E64-4F75-A851-2EAC2D7672D2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17886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Hodně v USA  - příliv imigrantů po válce – ve společnosti děti s PCH</a:t>
            </a:r>
          </a:p>
          <a:p>
            <a:r>
              <a:rPr lang="cs-CZ" dirty="0"/>
              <a:t>Speciální pedagogika – dříve nápravná pedagogika – změna 1957 – Bohumír Popelář</a:t>
            </a:r>
          </a:p>
          <a:p>
            <a:r>
              <a:rPr lang="cs-CZ" dirty="0"/>
              <a:t>Pedopatologie – nahrazeno defektologií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F3BD5B-2E64-4F75-A851-2EAC2D7672D2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8444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Na základě vyhodnocení biografie vytvořit plán pro rozvoj </a:t>
            </a:r>
            <a:r>
              <a:rPr lang="cs-CZ" dirty="0" err="1"/>
              <a:t>dítěte.Pedagog</a:t>
            </a:r>
            <a:r>
              <a:rPr lang="cs-CZ" dirty="0"/>
              <a:t> hledá způsoby pro překonání bariér, aby dosáhl potenciálu dítěte a připravit jej na sociální role.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F3BD5B-2E64-4F75-A851-2EAC2D7672D2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6198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3A7583-DF77-46B2-9204-641C4FB71B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E999D5E-B254-4DB8-97CF-A52A506AF7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85E891-3D6F-4E23-9449-360FF653F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0B50C-1C2D-4772-98F7-0B5CB3F3E35F}" type="datetimeFigureOut">
              <a:rPr lang="cs-CZ" smtClean="0"/>
              <a:t>09.11.2018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A0ED9D5-7885-4304-85AC-0C7C20C7C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0BA90CA-3F54-4B40-AF3A-6DBE038DA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ED59-753B-4605-9828-BE5E74D9A6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656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7E39F9-3560-411A-BDEC-E57EBBCA8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E84D113-F985-417B-8A51-D4E076913C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ABDF9F9-435E-41A2-9070-F02D0C5C9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0B50C-1C2D-4772-98F7-0B5CB3F3E35F}" type="datetimeFigureOut">
              <a:rPr lang="cs-CZ" smtClean="0"/>
              <a:t>09.11.2018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C32E53-6CAF-4E52-85FF-3297B1AAF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1454ED3-8FC2-4BDD-9AAB-A99D7AA7D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ED59-753B-4605-9828-BE5E74D9A6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6686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E825355-DBF2-4A1D-9838-AE63960678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C89E98E-5167-4D03-92AD-9DCA50EEF4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96E928B-B9F0-4FB3-9178-A97F74EF4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0B50C-1C2D-4772-98F7-0B5CB3F3E35F}" type="datetimeFigureOut">
              <a:rPr lang="cs-CZ" smtClean="0"/>
              <a:t>09.11.2018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73D3365-E6A8-4B87-B837-D494EDC13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DFF9CF8-07D4-4DA8-8DD4-4F6F64275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ED59-753B-4605-9828-BE5E74D9A6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3667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DAA9E1-2252-4911-AA93-1DF82CC56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3C0FB46-BDF6-4E4B-A8EB-3A7C895A7C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241D06-7197-4618-9E39-0B70E19C1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0B50C-1C2D-4772-98F7-0B5CB3F3E35F}" type="datetimeFigureOut">
              <a:rPr lang="cs-CZ" smtClean="0"/>
              <a:t>09.11.2018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5DD349-E12B-479A-884F-54829A212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A6BB671-A818-4E98-8C40-FF8D747A0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ED59-753B-4605-9828-BE5E74D9A6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9929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2CB436-6FD1-427B-9FD6-9644632F0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0BF339B-A352-4762-BDC6-762EB5B8AC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C382230-F19D-4766-BC4D-0579673BA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0B50C-1C2D-4772-98F7-0B5CB3F3E35F}" type="datetimeFigureOut">
              <a:rPr lang="cs-CZ" smtClean="0"/>
              <a:t>09.11.2018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98AC8F4-E535-49CF-8827-25C8E737A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3D6040-85D3-4229-AE56-7BEE00186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ED59-753B-4605-9828-BE5E74D9A6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735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FAD1CE-2E40-4EAB-8694-4F3C4315B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ACBED8-377C-4F9F-B0F1-FB1AEBE2C1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0901ACA-D894-44FC-99F3-A63622F10A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507C050-6DFA-4816-AFBC-9BCD04948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0B50C-1C2D-4772-98F7-0B5CB3F3E35F}" type="datetimeFigureOut">
              <a:rPr lang="cs-CZ" smtClean="0"/>
              <a:t>09.11.2018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DA97387-F5FC-4FC0-A0CE-27339EB44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A44F34F-C3DE-42AF-9547-A12D4C70C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ED59-753B-4605-9828-BE5E74D9A6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675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DA0E4C-64A1-4DB5-9C9F-3D16CD83E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85C8A80-6A73-459C-9080-A61DF0B848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41BA1E3-53E2-460B-BEF1-85B55FB012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DB9C86F2-0318-461A-95A5-2A7AF5B501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4A986F14-20CB-43D3-A568-C34F0EBA1A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572F855-DEB9-4032-BBF8-72DC1F673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0B50C-1C2D-4772-98F7-0B5CB3F3E35F}" type="datetimeFigureOut">
              <a:rPr lang="cs-CZ" smtClean="0"/>
              <a:t>09.11.2018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99F1993-D7EB-461E-B2A7-FEA1414ED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6497FA4-B46B-48F1-869B-2DC039F67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ED59-753B-4605-9828-BE5E74D9A6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4547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2B0F03-982B-4EAD-8B51-56294847B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44A3031-CFC7-413A-823E-19AB8921E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0B50C-1C2D-4772-98F7-0B5CB3F3E35F}" type="datetimeFigureOut">
              <a:rPr lang="cs-CZ" smtClean="0"/>
              <a:t>09.11.2018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74C442E-BA76-43E5-ABD8-7807BE224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086A7FB-9815-4E56-9482-5D8E12C21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ED59-753B-4605-9828-BE5E74D9A6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5046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DBE4428-F18C-4920-8F29-E82BBD1A0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0B50C-1C2D-4772-98F7-0B5CB3F3E35F}" type="datetimeFigureOut">
              <a:rPr lang="cs-CZ" smtClean="0"/>
              <a:t>09.11.2018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C0D1BFC-E093-4977-9573-6CB29D277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76CDC81-B290-42A0-BC06-282814387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ED59-753B-4605-9828-BE5E74D9A6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4005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9C6FC5-EE2F-48EE-9400-271FF36FA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8C0893-54EC-400A-8C13-456F882D9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6B88CA1-68B1-4632-B792-CCA54BBB96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CF77428-F7FF-4C93-9935-96060A433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0B50C-1C2D-4772-98F7-0B5CB3F3E35F}" type="datetimeFigureOut">
              <a:rPr lang="cs-CZ" smtClean="0"/>
              <a:t>09.11.2018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FA93D72-9C59-4971-A9FA-8A60E422C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0FF66AE-5918-4B0B-B130-1E802DE91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ED59-753B-4605-9828-BE5E74D9A6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3288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F8C183-6B6B-4108-8429-6E6FD6051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A351561-5CDC-4BA5-A02C-1BE6754F7B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440DF48-1538-4FA0-9D5E-51E6A19D98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4E1FE7A-568E-4333-81C9-038A7DBC1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0B50C-1C2D-4772-98F7-0B5CB3F3E35F}" type="datetimeFigureOut">
              <a:rPr lang="cs-CZ" smtClean="0"/>
              <a:t>09.11.2018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1C3C7F8-FC56-4386-BD54-10C9BF986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DBEF856-DD14-4285-84E8-120E07AAA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ED59-753B-4605-9828-BE5E74D9A6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6806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EAB2D7C-6D32-4A44-B966-4F3AC2598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9B6F997-317D-484D-BFF3-B7677E18B2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15CD86-6592-4AAA-9200-E089D7B210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0B50C-1C2D-4772-98F7-0B5CB3F3E35F}" type="datetimeFigureOut">
              <a:rPr lang="cs-CZ" smtClean="0"/>
              <a:t>09.11.2018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345047-D22F-47B4-A93A-4949FD5282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96146D0-CB69-45B0-B3C8-E164B38634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1ED59-753B-4605-9828-BE5E74D9A6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5723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CC64BB-01A7-4AEC-BE42-C48CCD020D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Historie edukačního přístupu k dětem s PCH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1CC84E2-C354-4B2D-9683-7F8596CE22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40717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BB664B-F86D-4F53-A1AD-AEACCC964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Poválečné období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8AA7ACE-4289-4528-B34C-A528380B8B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Zvyšující se význam vzdělání – zájem o děti s postižením</a:t>
            </a:r>
          </a:p>
          <a:p>
            <a:endParaRPr lang="cs-CZ" dirty="0"/>
          </a:p>
          <a:p>
            <a:r>
              <a:rPr lang="cs-CZ" dirty="0"/>
              <a:t>V ČSR medicínský model se promítal do „modelu hromadné převýchovy“ – kolektivní péče o děti (často psychiatrické léčebny) – výuka podřízena léčebnému procesu</a:t>
            </a:r>
          </a:p>
          <a:p>
            <a:endParaRPr lang="cs-CZ" dirty="0"/>
          </a:p>
          <a:p>
            <a:r>
              <a:rPr lang="cs-CZ" dirty="0"/>
              <a:t>Uplatňován zájem státu nad zájem dítěte – zákaz styku rodičů s dětmi, umístění do DD, ÚV nebo OV (trestná činnost) </a:t>
            </a:r>
          </a:p>
        </p:txBody>
      </p:sp>
    </p:spTree>
    <p:extLst>
      <p:ext uri="{BB962C8B-B14F-4D97-AF65-F5344CB8AC3E}">
        <p14:creationId xmlns:p14="http://schemas.microsoft.com/office/powerpoint/2010/main" val="4219899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A8FCBE-663A-48D1-B1E4-F890E2594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Poválečné období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3D7C23A-C959-4443-828E-E745923E12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6663"/>
            <a:ext cx="10515600" cy="4730300"/>
          </a:xfrm>
        </p:spPr>
        <p:txBody>
          <a:bodyPr>
            <a:normAutofit fontScale="70000" lnSpcReduction="20000"/>
          </a:bodyPr>
          <a:lstStyle/>
          <a:p>
            <a:r>
              <a:rPr lang="cs-CZ" dirty="0" err="1"/>
              <a:t>Etopedie</a:t>
            </a:r>
            <a:r>
              <a:rPr lang="cs-CZ" dirty="0"/>
              <a:t> se začíná odklánět od medicínských modelů ke speciálně pedagogickým </a:t>
            </a:r>
          </a:p>
          <a:p>
            <a:r>
              <a:rPr lang="cs-CZ" dirty="0"/>
              <a:t>Stále však šlo o propojení PCH s mentálním postižením</a:t>
            </a:r>
          </a:p>
          <a:p>
            <a:r>
              <a:rPr lang="cs-CZ" dirty="0"/>
              <a:t>Dle výzkumů docházelo k propojení – školního selhávání, emocionálních poruch  a obtíží v chování</a:t>
            </a:r>
          </a:p>
          <a:p>
            <a:pPr marL="0" indent="0">
              <a:buNone/>
            </a:pPr>
            <a:r>
              <a:rPr lang="cs-CZ" dirty="0"/>
              <a:t>                             strukturované vzdělávání a omezení rušivých vlivů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Do konce </a:t>
            </a:r>
            <a:r>
              <a:rPr lang="cs-CZ" b="1" dirty="0"/>
              <a:t>60.let 20.stol byla </a:t>
            </a:r>
            <a:r>
              <a:rPr lang="cs-CZ" b="1" dirty="0" err="1"/>
              <a:t>etopedie</a:t>
            </a:r>
            <a:r>
              <a:rPr lang="cs-CZ" b="1" dirty="0"/>
              <a:t> součástí </a:t>
            </a:r>
            <a:r>
              <a:rPr lang="cs-CZ" b="1" dirty="0" err="1"/>
              <a:t>psychopedie</a:t>
            </a:r>
            <a:endParaRPr lang="cs-CZ" b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Miloš Sovák – cílová </a:t>
            </a:r>
            <a:r>
              <a:rPr lang="cs-CZ" dirty="0" err="1"/>
              <a:t>sk</a:t>
            </a:r>
            <a:r>
              <a:rPr lang="cs-CZ" dirty="0"/>
              <a:t>. </a:t>
            </a:r>
            <a:r>
              <a:rPr lang="cs-CZ" dirty="0" err="1"/>
              <a:t>etopedie</a:t>
            </a:r>
            <a:r>
              <a:rPr lang="cs-CZ" dirty="0"/>
              <a:t> – skupina „defektních“ osob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 60.letech se ustálil pojem speciální pedagogika (</a:t>
            </a:r>
            <a:r>
              <a:rPr lang="cs-CZ" dirty="0" err="1"/>
              <a:t>M.Sovák</a:t>
            </a:r>
            <a:r>
              <a:rPr lang="cs-CZ" dirty="0"/>
              <a:t>) –cíl: přiblížit jedince normě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Až do roku 1969 děti s „defektem“ byly výchovně obtížné (defekt byla překážka pro výchovu)</a:t>
            </a:r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5D0269BD-D355-4064-8A72-AB37C12B6C53}"/>
              </a:ext>
            </a:extLst>
          </p:cNvPr>
          <p:cNvCxnSpPr/>
          <p:nvPr/>
        </p:nvCxnSpPr>
        <p:spPr>
          <a:xfrm>
            <a:off x="1255594" y="2674962"/>
            <a:ext cx="111911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43190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3E371F-526F-4B77-A648-F45994B09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Etopedie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1E7733-B395-480A-B0EF-09F4E7466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1969 – vyčlenění </a:t>
            </a:r>
            <a:r>
              <a:rPr lang="cs-CZ" dirty="0" err="1"/>
              <a:t>etopedie</a:t>
            </a:r>
            <a:r>
              <a:rPr lang="cs-CZ" dirty="0"/>
              <a:t> od </a:t>
            </a:r>
            <a:r>
              <a:rPr lang="cs-CZ" dirty="0" err="1"/>
              <a:t>psychopedie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                   - „rozvoj, výchova, vzdělávání dětí obtížně vychovatelných“</a:t>
            </a:r>
          </a:p>
          <a:p>
            <a:pPr marL="0" indent="0">
              <a:buNone/>
            </a:pPr>
            <a:r>
              <a:rPr lang="cs-CZ" dirty="0" err="1"/>
              <a:t>Etopedie</a:t>
            </a:r>
            <a:r>
              <a:rPr lang="cs-CZ" dirty="0"/>
              <a:t> začala být na VŠ (na Slovensku součástí léčebné pedagogiky)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 počátcích – porucha chování=sociální narušenost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Segregace dětí do zařízení dle typu. </a:t>
            </a:r>
          </a:p>
        </p:txBody>
      </p:sp>
    </p:spTree>
    <p:extLst>
      <p:ext uri="{BB962C8B-B14F-4D97-AF65-F5344CB8AC3E}">
        <p14:creationId xmlns:p14="http://schemas.microsoft.com/office/powerpoint/2010/main" val="3600978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E4D0FC-8BBB-4754-9910-63147A1DF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EB2776-A02C-4C58-B31F-C06F606E39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367"/>
            <a:ext cx="10515600" cy="4757596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Sociální model – člověk je stižen defektivitou</a:t>
            </a:r>
          </a:p>
          <a:p>
            <a:r>
              <a:rPr lang="cs-CZ" dirty="0"/>
              <a:t>Docházelo k </a:t>
            </a:r>
            <a:r>
              <a:rPr lang="cs-CZ" b="1" dirty="0"/>
              <a:t>propojování PCH s vlivy rodiny, narušením výuky (vztahy ve třídě, režim výuky), špatnou motivací ke vzdělání</a:t>
            </a:r>
          </a:p>
          <a:p>
            <a:r>
              <a:rPr lang="cs-CZ" dirty="0"/>
              <a:t>Směřování učitelů k hledání příčin</a:t>
            </a:r>
          </a:p>
          <a:p>
            <a:r>
              <a:rPr lang="cs-CZ" dirty="0"/>
              <a:t>Včasná intervence</a:t>
            </a:r>
          </a:p>
          <a:p>
            <a:endParaRPr lang="cs-CZ" dirty="0"/>
          </a:p>
          <a:p>
            <a:r>
              <a:rPr lang="cs-CZ" dirty="0"/>
              <a:t>Zlom – </a:t>
            </a:r>
            <a:r>
              <a:rPr lang="cs-CZ" b="1" dirty="0"/>
              <a:t>Úmluva o právech dítěte </a:t>
            </a:r>
          </a:p>
          <a:p>
            <a:r>
              <a:rPr lang="cs-CZ" dirty="0" err="1"/>
              <a:t>Integrativní</a:t>
            </a:r>
            <a:r>
              <a:rPr lang="cs-CZ" dirty="0"/>
              <a:t> model</a:t>
            </a:r>
          </a:p>
          <a:p>
            <a:r>
              <a:rPr lang="cs-CZ" dirty="0"/>
              <a:t>Vznik SVP</a:t>
            </a:r>
          </a:p>
          <a:p>
            <a:r>
              <a:rPr lang="cs-CZ" dirty="0"/>
              <a:t>Směřování do škol hlavního proudu</a:t>
            </a:r>
          </a:p>
          <a:p>
            <a:r>
              <a:rPr lang="cs-CZ" dirty="0"/>
              <a:t>Vymezení cílové skupiny</a:t>
            </a:r>
          </a:p>
          <a:p>
            <a:r>
              <a:rPr lang="cs-CZ" dirty="0"/>
              <a:t>Posilování </a:t>
            </a:r>
            <a:r>
              <a:rPr lang="cs-CZ" dirty="0" err="1"/>
              <a:t>resilience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7200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76C06C-7429-4124-AFF9-20E05CEFA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</a:t>
            </a:r>
            <a:r>
              <a:rPr lang="cs-CZ" dirty="0" err="1"/>
              <a:t>etopedie</a:t>
            </a:r>
            <a:r>
              <a:rPr lang="cs-CZ" dirty="0"/>
              <a:t> v inkluzivním modelu </a:t>
            </a:r>
            <a:r>
              <a:rPr lang="cs-CZ" sz="2500" dirty="0"/>
              <a:t>(In Vojtová,2010)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319421F-77EB-4985-9B0B-12E048EB4A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           individuální rovina                                                   příležitost </a:t>
            </a:r>
          </a:p>
          <a:p>
            <a:pPr marL="0" indent="0">
              <a:buNone/>
            </a:pPr>
            <a:r>
              <a:rPr lang="cs-CZ" dirty="0"/>
              <a:t>            sociální rovina                                                          bariéry </a:t>
            </a:r>
          </a:p>
          <a:p>
            <a:pPr marL="0" indent="0">
              <a:buNone/>
            </a:pPr>
            <a:r>
              <a:rPr lang="cs-CZ" dirty="0"/>
              <a:t>            </a:t>
            </a:r>
            <a:r>
              <a:rPr lang="cs-CZ" i="1" dirty="0"/>
              <a:t>biografie                                                                                </a:t>
            </a:r>
            <a:r>
              <a:rPr lang="cs-CZ" i="1" dirty="0" err="1"/>
              <a:t>pespektiva</a:t>
            </a:r>
            <a:endParaRPr lang="cs-CZ" i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potencialita                                                        vývojové zákonitosti</a:t>
            </a:r>
          </a:p>
          <a:p>
            <a:pPr marL="0" indent="0">
              <a:buNone/>
            </a:pPr>
            <a:r>
              <a:rPr lang="cs-CZ" dirty="0"/>
              <a:t>             odkázanost                                                          strategie - procesy</a:t>
            </a: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71EF8192-6FB2-4398-8BDB-26B14AA74433}"/>
              </a:ext>
            </a:extLst>
          </p:cNvPr>
          <p:cNvSpPr/>
          <p:nvPr/>
        </p:nvSpPr>
        <p:spPr>
          <a:xfrm>
            <a:off x="1536403" y="3651370"/>
            <a:ext cx="3098042" cy="723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zkušenost</a:t>
            </a:r>
          </a:p>
        </p:txBody>
      </p:sp>
      <p:sp>
        <p:nvSpPr>
          <p:cNvPr id="5" name="Šipka: obousměrná vodorovná 4">
            <a:extLst>
              <a:ext uri="{FF2B5EF4-FFF2-40B4-BE49-F238E27FC236}">
                <a16:creationId xmlns:a16="http://schemas.microsoft.com/office/drawing/2014/main" id="{D1D06CD7-EFB1-449D-9652-70986FBAF623}"/>
              </a:ext>
            </a:extLst>
          </p:cNvPr>
          <p:cNvSpPr/>
          <p:nvPr/>
        </p:nvSpPr>
        <p:spPr>
          <a:xfrm>
            <a:off x="7403572" y="3578807"/>
            <a:ext cx="2579427" cy="96899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socializace</a:t>
            </a:r>
          </a:p>
        </p:txBody>
      </p:sp>
      <p:sp>
        <p:nvSpPr>
          <p:cNvPr id="6" name="Šipka: obousměrná vodorovná 5">
            <a:extLst>
              <a:ext uri="{FF2B5EF4-FFF2-40B4-BE49-F238E27FC236}">
                <a16:creationId xmlns:a16="http://schemas.microsoft.com/office/drawing/2014/main" id="{F11F9DBA-B19F-4E7A-8F21-B2651D131232}"/>
              </a:ext>
            </a:extLst>
          </p:cNvPr>
          <p:cNvSpPr/>
          <p:nvPr/>
        </p:nvSpPr>
        <p:spPr>
          <a:xfrm>
            <a:off x="3168555" y="5453631"/>
            <a:ext cx="5854889" cy="7233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Příležitost  aktivace EDUKACE stimulace bariéry</a:t>
            </a:r>
          </a:p>
        </p:txBody>
      </p:sp>
      <p:sp>
        <p:nvSpPr>
          <p:cNvPr id="7" name="Šipka: obousměrná vodorovná 6">
            <a:extLst>
              <a:ext uri="{FF2B5EF4-FFF2-40B4-BE49-F238E27FC236}">
                <a16:creationId xmlns:a16="http://schemas.microsoft.com/office/drawing/2014/main" id="{ED1DBFB4-4EFD-4426-A966-B10F9906F942}"/>
              </a:ext>
            </a:extLst>
          </p:cNvPr>
          <p:cNvSpPr/>
          <p:nvPr/>
        </p:nvSpPr>
        <p:spPr>
          <a:xfrm rot="16200000">
            <a:off x="5614586" y="4599378"/>
            <a:ext cx="1173707" cy="37396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7C76D17E-7675-4227-B0AC-6D07D8A9C2A5}"/>
              </a:ext>
            </a:extLst>
          </p:cNvPr>
          <p:cNvSpPr/>
          <p:nvPr/>
        </p:nvSpPr>
        <p:spPr>
          <a:xfrm>
            <a:off x="5527342" y="3094312"/>
            <a:ext cx="1137313" cy="9689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DÍTĚ</a:t>
            </a:r>
          </a:p>
        </p:txBody>
      </p:sp>
    </p:spTree>
    <p:extLst>
      <p:ext uri="{BB962C8B-B14F-4D97-AF65-F5344CB8AC3E}">
        <p14:creationId xmlns:p14="http://schemas.microsoft.com/office/powerpoint/2010/main" val="3014101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A07C9A-FA1E-4085-81C0-0267C2416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 Období nedůvěry ve svobodu člověka</a:t>
            </a:r>
            <a:br>
              <a:rPr lang="cs-CZ" b="1" dirty="0"/>
            </a:br>
            <a:r>
              <a:rPr lang="cs-CZ" b="1" dirty="0"/>
              <a:t>     (Řecko, Řím až raný středověk)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DC988F9-26F7-4439-A0AF-5A105051A1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dítě bylo „majetkem“ rodiny, státu</a:t>
            </a:r>
          </a:p>
          <a:p>
            <a:r>
              <a:rPr lang="cs-CZ" dirty="0"/>
              <a:t>„děti vhodné a nevhodné pro výchovu“ – usmrcení dle rozhodnutí otce</a:t>
            </a:r>
          </a:p>
          <a:p>
            <a:r>
              <a:rPr lang="cs-CZ" dirty="0"/>
              <a:t>Konfucius – pozitivní příklad na vývoj chování</a:t>
            </a:r>
          </a:p>
          <a:p>
            <a:r>
              <a:rPr lang="cs-CZ" dirty="0"/>
              <a:t>Platón – morální špatnost byla v neznalosti dobra</a:t>
            </a:r>
          </a:p>
          <a:p>
            <a:r>
              <a:rPr lang="cs-CZ" dirty="0"/>
              <a:t>Aristoteles – „lék“ na neposlušnost byl trest</a:t>
            </a:r>
          </a:p>
          <a:p>
            <a:r>
              <a:rPr lang="cs-CZ" dirty="0" err="1"/>
              <a:t>Quantilianus</a:t>
            </a:r>
            <a:r>
              <a:rPr lang="cs-CZ" dirty="0"/>
              <a:t> – rovnováha mezi pochvalou a pokáráním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787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3D2075-8010-4081-A673-4EFFC2913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1. Období nedůvěry ve svobodu člověka</a:t>
            </a:r>
            <a:br>
              <a:rPr lang="cs-CZ" sz="3600" dirty="0"/>
            </a:br>
            <a:r>
              <a:rPr lang="cs-CZ" sz="3600" dirty="0"/>
              <a:t>     (Řecko, Řím až raný středověk)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AA374E7-6474-4008-B3CB-7CA452ED82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 středověku byly duševní choroby dávány do spojitosti s ďáblem</a:t>
            </a:r>
          </a:p>
          <a:p>
            <a:r>
              <a:rPr lang="cs-CZ" dirty="0"/>
              <a:t>Samozřejmostí byly kruté tresty</a:t>
            </a:r>
          </a:p>
          <a:p>
            <a:endParaRPr lang="cs-CZ" dirty="0"/>
          </a:p>
          <a:p>
            <a:r>
              <a:rPr lang="cs-CZ" dirty="0"/>
              <a:t>Zlom v době průmyslové revoluce (18.stol).</a:t>
            </a:r>
          </a:p>
          <a:p>
            <a:r>
              <a:rPr lang="cs-CZ" dirty="0"/>
              <a:t>                    - dítě využíváno na práci </a:t>
            </a:r>
          </a:p>
          <a:p>
            <a:r>
              <a:rPr lang="cs-CZ" dirty="0"/>
              <a:t>      - až do 19.stol – zákony na regulaci dětské práce a </a:t>
            </a:r>
            <a:r>
              <a:rPr lang="cs-CZ" dirty="0" err="1"/>
              <a:t>škol.docházky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D.E.Rotterdamský</a:t>
            </a:r>
            <a:r>
              <a:rPr lang="cs-CZ" dirty="0"/>
              <a:t> – význam hry pro hodnocení chování</a:t>
            </a:r>
          </a:p>
        </p:txBody>
      </p:sp>
    </p:spTree>
    <p:extLst>
      <p:ext uri="{BB962C8B-B14F-4D97-AF65-F5344CB8AC3E}">
        <p14:creationId xmlns:p14="http://schemas.microsoft.com/office/powerpoint/2010/main" val="3972865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9B08E-3116-470E-90A2-DBBDF2F6E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400" dirty="0"/>
              <a:t>Období nedůvěry ve svobodu člověka</a:t>
            </a:r>
            <a:br>
              <a:rPr lang="cs-CZ" sz="3400" dirty="0"/>
            </a:br>
            <a:r>
              <a:rPr lang="cs-CZ" sz="3400" dirty="0"/>
              <a:t>     (Řecko, Řím až raný středověk)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6ED1CE8-3567-454C-9E1F-1E1DA34A29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Další významná jména tohoto období:</a:t>
            </a:r>
          </a:p>
          <a:p>
            <a:r>
              <a:rPr lang="cs-CZ" dirty="0"/>
              <a:t>   </a:t>
            </a:r>
            <a:r>
              <a:rPr lang="cs-CZ" dirty="0" err="1"/>
              <a:t>J.A.Komenský</a:t>
            </a:r>
            <a:r>
              <a:rPr lang="cs-CZ" dirty="0"/>
              <a:t> – sociální funkce výchovy</a:t>
            </a:r>
          </a:p>
          <a:p>
            <a:r>
              <a:rPr lang="cs-CZ" dirty="0"/>
              <a:t>    John Locke – zabýval se vlivem „špatné“ výchovy na vývoj d.</a:t>
            </a:r>
          </a:p>
          <a:p>
            <a:r>
              <a:rPr lang="cs-CZ" dirty="0"/>
              <a:t>   </a:t>
            </a:r>
            <a:r>
              <a:rPr lang="cs-CZ" dirty="0" err="1"/>
              <a:t>J.J.Rousseau</a:t>
            </a:r>
            <a:r>
              <a:rPr lang="cs-CZ" dirty="0"/>
              <a:t> – respekt věkových zvláštností</a:t>
            </a:r>
          </a:p>
          <a:p>
            <a:pPr marL="0" indent="0">
              <a:buNone/>
            </a:pPr>
            <a:r>
              <a:rPr lang="cs-CZ" dirty="0"/>
              <a:t>                             - vnitřní zdroje dítěte</a:t>
            </a:r>
          </a:p>
        </p:txBody>
      </p:sp>
    </p:spTree>
    <p:extLst>
      <p:ext uri="{BB962C8B-B14F-4D97-AF65-F5344CB8AC3E}">
        <p14:creationId xmlns:p14="http://schemas.microsoft.com/office/powerpoint/2010/main" val="4160000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7105AA-FCA5-4E93-9B4B-6E69F4C61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2. Období intervenčních a reedukačních experimentů (18./19.stol)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AEF5FC2-52CC-4C9D-BDFC-2A50F9D10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Zlomový moment byla Francouzská revoluce</a:t>
            </a:r>
          </a:p>
          <a:p>
            <a:r>
              <a:rPr lang="cs-CZ" dirty="0"/>
              <a:t>První projekty institucionální péče pro „děti opuštěné, osiřelé a </a:t>
            </a:r>
            <a:r>
              <a:rPr lang="cs-CZ" dirty="0" err="1"/>
              <a:t>spustlé</a:t>
            </a:r>
            <a:r>
              <a:rPr lang="cs-CZ" dirty="0"/>
              <a:t>“</a:t>
            </a:r>
          </a:p>
          <a:p>
            <a:r>
              <a:rPr lang="cs-CZ" dirty="0"/>
              <a:t>Oddělení výkonu trestu mladistvých od dospělých</a:t>
            </a:r>
          </a:p>
          <a:p>
            <a:r>
              <a:rPr lang="cs-CZ" dirty="0"/>
              <a:t>Změny ve školství /</a:t>
            </a:r>
            <a:r>
              <a:rPr lang="cs-CZ" dirty="0" err="1"/>
              <a:t>vzděl</a:t>
            </a:r>
            <a:r>
              <a:rPr lang="cs-CZ" dirty="0"/>
              <a:t>. pro dívky, prodloužení </a:t>
            </a:r>
            <a:r>
              <a:rPr lang="cs-CZ" dirty="0" err="1"/>
              <a:t>škol.docházky</a:t>
            </a:r>
            <a:r>
              <a:rPr lang="cs-CZ" dirty="0"/>
              <a:t>/</a:t>
            </a:r>
          </a:p>
          <a:p>
            <a:r>
              <a:rPr lang="cs-CZ" dirty="0"/>
              <a:t>Zlom také v psychiatrii (</a:t>
            </a:r>
            <a:r>
              <a:rPr lang="cs-CZ" dirty="0" err="1"/>
              <a:t>Pinel</a:t>
            </a:r>
            <a:r>
              <a:rPr lang="cs-CZ" dirty="0"/>
              <a:t>, </a:t>
            </a:r>
            <a:r>
              <a:rPr lang="cs-CZ" dirty="0" err="1"/>
              <a:t>Itard</a:t>
            </a:r>
            <a:r>
              <a:rPr lang="cs-CZ" dirty="0"/>
              <a:t>) – prvky ergoterapie a rodinných skupin</a:t>
            </a:r>
          </a:p>
          <a:p>
            <a:r>
              <a:rPr lang="cs-CZ" dirty="0"/>
              <a:t>Johann </a:t>
            </a:r>
            <a:r>
              <a:rPr lang="cs-CZ" dirty="0" err="1"/>
              <a:t>H.Pestalozzi</a:t>
            </a:r>
            <a:r>
              <a:rPr lang="cs-CZ" dirty="0"/>
              <a:t> – rodinný princip výchovy</a:t>
            </a:r>
          </a:p>
        </p:txBody>
      </p:sp>
    </p:spTree>
    <p:extLst>
      <p:ext uri="{BB962C8B-B14F-4D97-AF65-F5344CB8AC3E}">
        <p14:creationId xmlns:p14="http://schemas.microsoft.com/office/powerpoint/2010/main" val="1673674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5A2397-2557-4AA1-8A1A-700BDB5DD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3. Období nástupu intervenčních programů a profesní specializace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3046B9C-812C-47BC-B417-F2F044C9C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1.pol.20.st. – děti v riziku, s problémy, s PCH byly předmětem medicíny, psychologie, pedagogiky</a:t>
            </a:r>
          </a:p>
          <a:p>
            <a:r>
              <a:rPr lang="cs-CZ" dirty="0"/>
              <a:t>Období terminologie dětí „mravně narušených“</a:t>
            </a:r>
          </a:p>
          <a:p>
            <a:r>
              <a:rPr lang="cs-CZ" dirty="0"/>
              <a:t>Psycholožka Ellen </a:t>
            </a:r>
            <a:r>
              <a:rPr lang="cs-CZ" dirty="0" err="1"/>
              <a:t>Key</a:t>
            </a:r>
            <a:r>
              <a:rPr lang="cs-CZ" dirty="0"/>
              <a:t> – „století dítěte“ (význam dítěte pro společnost)</a:t>
            </a:r>
          </a:p>
          <a:p>
            <a:r>
              <a:rPr lang="cs-CZ" dirty="0"/>
              <a:t>William </a:t>
            </a:r>
            <a:r>
              <a:rPr lang="cs-CZ" dirty="0" err="1"/>
              <a:t>Healy</a:t>
            </a:r>
            <a:r>
              <a:rPr lang="cs-CZ" dirty="0"/>
              <a:t> – studie recidivujících mladistvých – argumenty pro účinnou intervenci  v institucionální péči </a:t>
            </a:r>
          </a:p>
          <a:p>
            <a:endParaRPr lang="cs-CZ" dirty="0"/>
          </a:p>
          <a:p>
            <a:r>
              <a:rPr lang="cs-CZ" dirty="0"/>
              <a:t>1931 – První psychiatrická nemocnice pro děti v USA (1. popisy a charakteristiky dětí s PCH)</a:t>
            </a:r>
          </a:p>
        </p:txBody>
      </p:sp>
    </p:spTree>
    <p:extLst>
      <p:ext uri="{BB962C8B-B14F-4D97-AF65-F5344CB8AC3E}">
        <p14:creationId xmlns:p14="http://schemas.microsoft.com/office/powerpoint/2010/main" val="2124139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CDB064-8F5D-4924-B3C2-A4B962C8E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400" dirty="0"/>
              <a:t>3. Období nástupu intervenčních programů a profesní specializace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A52A7CC-8ABD-4B3A-B0FF-BC93B79C3B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Situace v českém regionu:</a:t>
            </a:r>
          </a:p>
          <a:p>
            <a:pPr marL="0" indent="0">
              <a:buNone/>
            </a:pPr>
            <a:r>
              <a:rPr lang="cs-CZ" dirty="0"/>
              <a:t>                - František Krejčí – cíl: chovat se mravně (vytvořit návyk)</a:t>
            </a:r>
          </a:p>
          <a:p>
            <a:pPr marL="0" indent="0">
              <a:buNone/>
            </a:pPr>
            <a:r>
              <a:rPr lang="cs-CZ" dirty="0"/>
              <a:t>                - František </a:t>
            </a:r>
            <a:r>
              <a:rPr lang="cs-CZ" dirty="0" err="1"/>
              <a:t>Čáda</a:t>
            </a:r>
            <a:r>
              <a:rPr lang="cs-CZ" dirty="0"/>
              <a:t> – „kolonie“ pro děti</a:t>
            </a:r>
          </a:p>
          <a:p>
            <a:pPr marL="0" indent="0">
              <a:buNone/>
            </a:pPr>
            <a:r>
              <a:rPr lang="cs-CZ" dirty="0"/>
              <a:t>                - </a:t>
            </a:r>
            <a:r>
              <a:rPr lang="cs-CZ" dirty="0" err="1"/>
              <a:t>T.G.Masaryk</a:t>
            </a:r>
            <a:r>
              <a:rPr lang="cs-CZ" dirty="0"/>
              <a:t> – význam vztahu rodičů, právo žen na VŠ,</a:t>
            </a:r>
          </a:p>
          <a:p>
            <a:pPr marL="0" indent="0">
              <a:buNone/>
            </a:pPr>
            <a:r>
              <a:rPr lang="cs-CZ" dirty="0"/>
              <a:t>                                             orientace učitele na myšlení dítěte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b="1" dirty="0"/>
              <a:t>Významný zlom – začalo se na poruchu chování nahlížet jako na změnitelné („léčitelné“) projevy</a:t>
            </a:r>
          </a:p>
        </p:txBody>
      </p:sp>
    </p:spTree>
    <p:extLst>
      <p:ext uri="{BB962C8B-B14F-4D97-AF65-F5344CB8AC3E}">
        <p14:creationId xmlns:p14="http://schemas.microsoft.com/office/powerpoint/2010/main" val="4200132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959440-6721-4425-B714-85E0A93F5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4. Období formování pedopatologie a nápravné pedagogiky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55AA06-3C3F-4947-A3A1-784A038CF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Formování pedagogických fakult při univerzitách</a:t>
            </a:r>
          </a:p>
          <a:p>
            <a:r>
              <a:rPr lang="cs-CZ" dirty="0"/>
              <a:t>Významná jména: Otakar Chlup, Jan Uher, Josef Úlehla, Václav Příhoda, Jiří Václav Klíma, Cyril Stejskal</a:t>
            </a:r>
          </a:p>
          <a:p>
            <a:r>
              <a:rPr lang="cs-CZ" dirty="0"/>
              <a:t>Obor pedopatologie a nápravné pedagogiky – děti „abnormální“ a „úchylné“</a:t>
            </a:r>
          </a:p>
          <a:p>
            <a:endParaRPr lang="cs-CZ" dirty="0"/>
          </a:p>
          <a:p>
            <a:r>
              <a:rPr lang="cs-CZ" dirty="0"/>
              <a:t>Období výzkumů a studií – v období války došlo k útlumu</a:t>
            </a:r>
          </a:p>
        </p:txBody>
      </p:sp>
    </p:spTree>
    <p:extLst>
      <p:ext uri="{BB962C8B-B14F-4D97-AF65-F5344CB8AC3E}">
        <p14:creationId xmlns:p14="http://schemas.microsoft.com/office/powerpoint/2010/main" val="3438862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7AD87D-56E5-4A1E-899C-C695F4CCA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Profilace </a:t>
            </a:r>
            <a:r>
              <a:rPr lang="cs-CZ" dirty="0" err="1"/>
              <a:t>etopedie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FEAA207-40E9-47C3-AC3B-1FC8B9F92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Poválečné období – medicínský model  - funkční, biologické příčiny postižení           léčba, medikace (instituce dle „defektu“)</a:t>
            </a:r>
          </a:p>
          <a:p>
            <a:r>
              <a:rPr lang="cs-CZ" dirty="0"/>
              <a:t>Dále se rozšiřovaly </a:t>
            </a:r>
            <a:r>
              <a:rPr lang="cs-CZ" dirty="0" err="1"/>
              <a:t>speciálněpedagogické</a:t>
            </a:r>
            <a:r>
              <a:rPr lang="cs-CZ" dirty="0"/>
              <a:t> modely -  reedukace, kompenzace postižení, adaptace jedinců na „normu“</a:t>
            </a:r>
          </a:p>
          <a:p>
            <a:r>
              <a:rPr lang="cs-CZ" dirty="0"/>
              <a:t>Rozvoj speciálního školství</a:t>
            </a:r>
          </a:p>
          <a:p>
            <a:endParaRPr lang="cs-CZ" dirty="0"/>
          </a:p>
          <a:p>
            <a:r>
              <a:rPr lang="cs-CZ" dirty="0"/>
              <a:t>Až B-P-S model směřoval k inkluzi (90.léta 20.st.)</a:t>
            </a:r>
          </a:p>
          <a:p>
            <a:r>
              <a:rPr lang="cs-CZ" dirty="0"/>
              <a:t>1994 – konference – </a:t>
            </a:r>
            <a:r>
              <a:rPr lang="cs-CZ" dirty="0" err="1"/>
              <a:t>Salamanca</a:t>
            </a:r>
            <a:r>
              <a:rPr lang="cs-CZ" dirty="0"/>
              <a:t> (právo všech dětí na vzdělání ve školách hlavního proudu</a:t>
            </a:r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DD3CA760-E846-44B1-81A3-2C478F118881}"/>
              </a:ext>
            </a:extLst>
          </p:cNvPr>
          <p:cNvCxnSpPr/>
          <p:nvPr/>
        </p:nvCxnSpPr>
        <p:spPr>
          <a:xfrm>
            <a:off x="2634018" y="2429301"/>
            <a:ext cx="53226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96419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88</TotalTime>
  <Words>969</Words>
  <Application>Microsoft Office PowerPoint</Application>
  <PresentationFormat>Širokoúhlá obrazovka</PresentationFormat>
  <Paragraphs>119</Paragraphs>
  <Slides>14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Historie edukačního přístupu k dětem s PCH</vt:lpstr>
      <vt:lpstr>1 Období nedůvěry ve svobodu člověka      (Řecko, Řím až raný středověk)</vt:lpstr>
      <vt:lpstr>1. Období nedůvěry ve svobodu člověka      (Řecko, Řím až raný středověk)</vt:lpstr>
      <vt:lpstr>Období nedůvěry ve svobodu člověka      (Řecko, Řím až raný středověk)</vt:lpstr>
      <vt:lpstr>2. Období intervenčních a reedukačních experimentů (18./19.stol)</vt:lpstr>
      <vt:lpstr>3. Období nástupu intervenčních programů a profesní specializace</vt:lpstr>
      <vt:lpstr>3. Období nástupu intervenčních programů a profesní specializace</vt:lpstr>
      <vt:lpstr>4. Období formování pedopatologie a nápravné pedagogiky</vt:lpstr>
      <vt:lpstr>Profilace etopedie</vt:lpstr>
      <vt:lpstr>Poválečné období</vt:lpstr>
      <vt:lpstr>Poválečné období</vt:lpstr>
      <vt:lpstr>Etopedie</vt:lpstr>
      <vt:lpstr>Prezentace aplikace PowerPoint</vt:lpstr>
      <vt:lpstr>Úkol etopedie v inkluzivním modelu (In Vojtová,2010)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Historie edukačního přístupu k dětem s PCH</dc:title>
  <dc:creator>Peťa</dc:creator>
  <cp:lastModifiedBy>Peťa</cp:lastModifiedBy>
  <cp:revision>14</cp:revision>
  <dcterms:created xsi:type="dcterms:W3CDTF">2018-10-31T17:13:56Z</dcterms:created>
  <dcterms:modified xsi:type="dcterms:W3CDTF">2018-11-09T19:54:58Z</dcterms:modified>
</cp:coreProperties>
</file>