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8" r:id="rId8"/>
    <p:sldId id="262" r:id="rId9"/>
    <p:sldId id="267" r:id="rId10"/>
    <p:sldId id="260" r:id="rId11"/>
    <p:sldId id="26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9405C-9D27-488D-AD06-704075FF5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E26CF8-505A-4FCA-B720-9DEE09B39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CCA7AC-26BD-4302-BEE6-85694602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DF21F6-93E5-4BF0-BB78-6B57701D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A499B2-E9B8-4920-866C-C1281F3D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0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D22D8-4A0F-4876-87AC-F8C7D1495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3956B3-16AB-4756-9CE1-BD4FCAB12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5C28D-A806-4C40-95FF-8EECF9F3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4926ED-CA04-4BCA-BC2E-DBBE490E2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729417-391C-445D-A535-5E73247F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80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0F4CA85-A8F5-4DEF-AE56-D20710946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308827-CEAC-4272-A5AD-E64252862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EDC7D9-EE40-4F56-9D94-EE499E34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6B89BA-587A-42B5-BBE5-F6B3FCF38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C877ED-6DA3-451A-BD0E-C58AC662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37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82E09-E0A0-492E-AC9E-B2272F4A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06DEF-5B24-493B-BC04-57B30980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EA78E-EFAB-4BE6-9299-4474BD5A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355C2E-DE82-4BDF-A87D-4657CB994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C77F27-41DE-4BA3-920A-6297B9EA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42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1DDAE5-C963-4105-8C19-2C19A0B27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EEC21B-084D-49B8-A303-495571C81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CA95F9-2CAE-4C65-B7AB-CC4ABB6F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91059-C8F4-456B-BB08-664644D3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1BB1AE-850F-48DB-8CA6-1ACFF51B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84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A753D-8E86-4CEA-A912-FA26EECC5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ACFD4-5A7E-4AA6-BC75-EDBD413F3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7F5DB2-876E-4DAD-8944-2CF3B90C1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180978-CA32-45D5-A1E0-B655D0CE7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EF009C-8530-45DE-A693-C7DFA7C2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409C10-06AC-4D87-B28F-DF46AD53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73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37393-0A89-4C2D-BEDB-724327B3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DCEA2-F2F7-41F4-9CDC-CC4693FAA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25C2D7-6E96-4D18-9AAA-7F4FA21D7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10FCC4-7AA7-40F8-8073-3E58FC95F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392AA0-224A-4094-A804-4F95B9F98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F89F82-C54D-411A-8445-4250E72E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992C6B-B99B-4F4D-9585-07C6CC4D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DAED646-69E2-48C2-8B23-94AC82B0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3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BDC40-86D2-459D-9DFB-52102EA9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823848-5EF5-4146-AAE5-A6521CC7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C83AAF-B31A-47A0-9106-3A7583CB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576071-784B-46D2-93BC-DE8EB100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12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55F8213-122C-4A3F-8675-DB0797A6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145907-5402-4D15-8973-7F01F3D4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7E3E23F-1FEE-4911-AF6C-53EFE4CE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85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E4FB3-5337-4018-923C-E4504B94B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CE9F5-66E6-4780-AA40-282FB6DFB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DA197F-5564-40F8-BFE5-0CAEE221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304962-CD7E-41E7-BCA9-B417BC7F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30FC76-7621-4839-80FD-CA380CAD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70BC66-762A-4AEC-A15E-6499C8AE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6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1204D-6378-4AF6-BD6A-A5C55D25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DE79B9-67D2-4CF6-991F-9AABF3DFB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D88BC5-1194-4679-B488-CAEAFA31F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DF84D5-FD10-494F-A4C0-C3CCD67C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122894-1D85-4722-8727-60022892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06DFD7-B817-4FA7-BB6F-7E0C44DE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2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F7F776-89E8-4386-9547-EC25A922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533488-5C86-49F0-ABE8-7B834C71C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A4669-9C98-4495-8D5C-BC1EE81E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34209-9025-442B-A2E9-4E0588105EF1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1B5D78-F557-4384-A730-09CA351BE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16F388-4338-4270-93EF-731954125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F657C-A1BB-49FA-8CB8-3BB7A9018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heislerova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teams.microsoft.com/l/team/19%3aef06134b086249f4b142423125799e86%40thread.tacv2/conversations?groupId=209967c4-9e54-482a-bfd5-ead59d652918&amp;tenantId=11904f23-f0db-4cdc-96f7-390bd55fcee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535" y="121919"/>
            <a:ext cx="7658262" cy="2974889"/>
          </a:xfrm>
        </p:spPr>
        <p:txBody>
          <a:bodyPr anchor="b">
            <a:normAutofit/>
          </a:bodyPr>
          <a:lstStyle/>
          <a:p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Narušená </a:t>
            </a:r>
            <a:b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komunikační schopnost </a:t>
            </a:r>
            <a:b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 dětí </a:t>
            </a:r>
            <a:b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předškolního věku</a:t>
            </a:r>
            <a:endParaRPr lang="cs-CZ" sz="4400" u="sng" dirty="0">
              <a:solidFill>
                <a:schemeClr val="tx2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5564" y="3580643"/>
            <a:ext cx="7513448" cy="1664052"/>
          </a:xfrm>
        </p:spPr>
        <p:txBody>
          <a:bodyPr>
            <a:noAutofit/>
          </a:bodyPr>
          <a:lstStyle/>
          <a:p>
            <a:r>
              <a:rPr lang="cs-CZ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VÝUKA </a:t>
            </a: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sobota 7.11. a 12.12. </a:t>
            </a: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8:00 – 13:50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Obrázek 6" descr="Obsah obrázku osoba, malé, interiér, mladý&#10;&#10;Popis byl vytvořen automaticky">
            <a:extLst>
              <a:ext uri="{FF2B5EF4-FFF2-40B4-BE49-F238E27FC236}">
                <a16:creationId xmlns:a16="http://schemas.microsoft.com/office/drawing/2014/main" id="{C32F17B1-7E5B-4A14-84EB-2A624674D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706" y="-21344"/>
            <a:ext cx="4542989" cy="3269297"/>
          </a:xfrm>
          <a:prstGeom prst="rect">
            <a:avLst/>
          </a:prstGeom>
        </p:spPr>
      </p:pic>
      <p:pic>
        <p:nvPicPr>
          <p:cNvPr id="11" name="Obrázek 10" descr="Obsah obrázku košile&#10;&#10;Popis byl vytvořen automaticky">
            <a:extLst>
              <a:ext uri="{FF2B5EF4-FFF2-40B4-BE49-F238E27FC236}">
                <a16:creationId xmlns:a16="http://schemas.microsoft.com/office/drawing/2014/main" id="{4569EBD8-6E1C-4A3A-947E-96953C0DB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29007"/>
            <a:ext cx="4685537" cy="312567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37673CBB-BF7A-4120-8102-396B80B694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5395840"/>
            <a:ext cx="7513994" cy="145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7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152400"/>
            <a:ext cx="3698240" cy="1066800"/>
          </a:xfrm>
        </p:spPr>
        <p:txBody>
          <a:bodyPr anchor="b">
            <a:no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1543050"/>
            <a:ext cx="8668440" cy="5314874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LECHTA, Viktor.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Diagnostika narušené komunikační schopnosti</a:t>
            </a: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BYTEŠNÍKOVÁ, Ilona.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Komunikace dětí předškolního věku.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LECHTA, Viktor a Barbara KRÁLIKOVÁ.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Když naše dítě nemluví plynule: koktavost a jiné neplynulosti řeči</a:t>
            </a: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LECHTA, Viktor.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Terapie narušené komunikační schopnosti</a:t>
            </a: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HARTMANN, Boris a Michael LANGE.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Mutismus v dětství, mládí a dospělosti : rádce pro rodinné příslušníky, postižené, terapeuty a pedagogy.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SMOLÍK, Filip a Gabriela MÁLKOVÁ.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Vývoj jazykových schopností v předškolním věku : osvojování slovní zásoby a gramatiky, rozvoj fonologických schopností a fonologického povědomí, poruchy jazykového vývoje, diagnostika jazykových schopností.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KLENKOVÁ, Jiřina.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Logopedie</a:t>
            </a: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BYTEŠNÍKOVÁ, Ilona. </a:t>
            </a:r>
            <a:r>
              <a:rPr lang="cs-CZ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Koncepce rané logopedické intervence v České republice : teorie, výzkum, terapie.</a:t>
            </a:r>
            <a:endParaRPr lang="cs-CZ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69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1148080"/>
          </a:xfrm>
        </p:spPr>
        <p:txBody>
          <a:bodyPr anchor="b">
            <a:normAutofit/>
          </a:bodyPr>
          <a:lstStyle/>
          <a:p>
            <a:r>
              <a:rPr lang="cs-CZ" sz="6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2366897"/>
            <a:ext cx="8394119" cy="3624327"/>
          </a:xfrm>
        </p:spPr>
        <p:txBody>
          <a:bodyPr>
            <a:noAutofit/>
          </a:bodyPr>
          <a:lstStyle/>
          <a:p>
            <a:pPr marL="342900" lvl="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jakýchkoli dotazů, individuálních omluv z výuky, podnětů k výuce a připomínek, mě prosím neváhejte kontaktovat na mail, nebo v rámci skupinové diskuze na MS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Těším se na obě plánovaná online setkání s Vámi.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5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915870"/>
          </a:xfrm>
        </p:spPr>
        <p:txBody>
          <a:bodyPr anchor="b">
            <a:norm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VYUČUJÍCÍ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3095624"/>
            <a:ext cx="8394119" cy="2445627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PhDr. Mgr. et Mgr. Kateřina Heislerová, Ph.D.</a:t>
            </a:r>
          </a:p>
          <a:p>
            <a:pPr algn="l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800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heislerova@mail.muni.cz</a:t>
            </a:r>
            <a:endParaRPr lang="cs-CZ" sz="2800" i="0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kancelář v 1.patře, katedra speciální a inkluzivní pedagogiky</a:t>
            </a:r>
            <a:endParaRPr lang="cs-CZ" sz="2800" i="0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8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59" y="71120"/>
            <a:ext cx="3974465" cy="915870"/>
          </a:xfrm>
        </p:spPr>
        <p:txBody>
          <a:bodyPr anchor="b">
            <a:noAutofit/>
          </a:bodyPr>
          <a:lstStyle/>
          <a:p>
            <a:pPr algn="l"/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VÝUKA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1990726"/>
            <a:ext cx="8820535" cy="4867198"/>
          </a:xfrm>
        </p:spPr>
        <p:txBody>
          <a:bodyPr>
            <a:normAutofit lnSpcReduction="10000"/>
          </a:bodyPr>
          <a:lstStyle/>
          <a:p>
            <a:pPr algn="l"/>
            <a:endParaRPr lang="cs-CZ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Soboty 7.11. a 12.12.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8:00 – 13:50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Prostřednictvím MS </a:t>
            </a:r>
            <a:r>
              <a:rPr lang="cs-CZ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odkaz pro přihlášení do třídy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https://teams.microsoft.com/l/team/19%3aef06134b086249f4b142423125799e86%40thread.tacv2/conversations?groupId=209967c4-9e54-482a-bfd5-ead59d652918&amp;tenantId=11904f23-f0db-4cdc-96f7-390bd55fcee8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materiály (včetně prezentací) budou vloženy po skončení každé online výuky do studijních materiálů předmětu (prosím, sledujte je průběžně během celého semestru!)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812540" cy="915870"/>
          </a:xfrm>
        </p:spPr>
        <p:txBody>
          <a:bodyPr anchor="b">
            <a:no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VÝUKA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1290319"/>
            <a:ext cx="8820535" cy="5567605"/>
          </a:xfrm>
        </p:spPr>
        <p:txBody>
          <a:bodyPr>
            <a:noAutofit/>
          </a:bodyPr>
          <a:lstStyle/>
          <a:p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Obě přednášky budou rozděleny na dvě části:</a:t>
            </a:r>
          </a:p>
          <a:p>
            <a:pPr algn="l"/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část (8:00 – 11:00)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Teoretické ukotvení témat předmětu (dle osnovy).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za využití online přednášky a PPT prezentací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cs-CZ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část (11:30 – 13:50)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Skupinová a individuální online diskuze.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 případovými studiemi konkrétních dětí.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studijních materiálů budou předem vloženy případové studie konkrétních dětí předškolního věku a Vaším úkolem v rámci druhé části přednášky bude, pokusit se samostatně zpracovávat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 podpory rozvoje komunikačních dovedností u konkrétního vybraného dítěte.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této části výuky budu online k dispozici pro zodpovídání dotazů, rozšíření nebo prodiskutování složitějších témat spojených s praktickou aplikací znalostí získaných z online výuky. Budeme se věnovat především možnostem využití konkrétních metod a přístupů pro podporu vývoje a rozvíjení komunikačních schopností dětí předškolního věku.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Plány podpory vypracované v rámci výuky a následné samostatné domácí práce, budou součástí finálního hodnocení při ukončení předmětu.</a:t>
            </a:r>
            <a:endParaRPr lang="cs-CZ" sz="18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8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59" y="71120"/>
            <a:ext cx="3726815" cy="1595756"/>
          </a:xfrm>
        </p:spPr>
        <p:txBody>
          <a:bodyPr anchor="b">
            <a:norm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1913620"/>
            <a:ext cx="8735115" cy="4944302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účast na online výuce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Plánu podpory rozvoje komunikačních dovedností u konkrétního dítěte předškolního věku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(dle případové studie přidělené v rámci online výuky). Plán podpory prosím vložit do konce kalendářního roku 2020 do příslušné odevzdávárny (neposílat na mail)!</a:t>
            </a:r>
          </a:p>
          <a:p>
            <a:pPr algn="l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projevů v komunikaci. Orientační diagnostika NKS. Specifika vhodné podpory a přístupu u konkrétního dítěte. Průběh a možnosti individuální a skupinové logopedické intervence. Možnosti odborné podpory v rámci předškolního vzdělávání. Možnosti podpory rozvoje komunikačních schopností v rámci rodiny. Možnosti aplikace konkrétních metod, postupů, přístupů a příklady vhodných pomůcek využitelných pro rozvoj komunikačních schopností konkrétního dítěte.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Úspěšné absolvování závěrečného testu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minimálně 75% úspěšností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6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1148080"/>
          </a:xfrm>
        </p:spPr>
        <p:txBody>
          <a:bodyPr anchor="b">
            <a:norm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2103120"/>
            <a:ext cx="8735115" cy="468376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eznámení s problematikou vývoje řeči a jazykových schopností dětí předškolního věku (se zaměřením i na komunikaci dětí s mentálním postižením).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Možnosti a průběh logopedické intervence u dětí předškolního věku.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 jednotlivými druhy narušené komunikační schopnosti u dětí předškolního věku.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Aplikace na praktické případy konkrétních dětí s narušenou komunikační schopností.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vlastní schopnost zhodnocení aktuální úrovně komunikačních schopností a představu o možnostech návazné odborné logopedické podpory.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99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1233806"/>
          </a:xfrm>
        </p:spPr>
        <p:txBody>
          <a:bodyPr anchor="b">
            <a:no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2019300"/>
            <a:ext cx="8735115" cy="4838622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atributy jazyka a řeči. Verbální komunikace, nonverbální komunikace, současné aspekty ontogeneze řeči a jazykových schopností. </a:t>
            </a:r>
            <a:endParaRPr lang="cs-CZ" sz="3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 jazykových rovin</a:t>
            </a:r>
            <a:r>
              <a:rPr lang="cs-CZ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(lexikálně-sémantická, morfologicko-syntaktická, foneticko-fonologická, pragmatická). </a:t>
            </a:r>
            <a:endParaRPr lang="cs-CZ" sz="3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Narušený vývoj řeči</a:t>
            </a:r>
            <a:r>
              <a:rPr lang="cs-CZ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klasifikace, charakteristika.</a:t>
            </a:r>
            <a:r>
              <a:rPr lang="cs-CZ" sz="3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Dítě se specificky narušeným vývojem řeči</a:t>
            </a:r>
            <a:r>
              <a:rPr lang="cs-CZ" sz="3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charakteristika specificky narušeného vývoje řeči, logopedická intervence. </a:t>
            </a:r>
            <a:endParaRPr lang="cs-CZ" sz="3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8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1233806"/>
          </a:xfrm>
        </p:spPr>
        <p:txBody>
          <a:bodyPr anchor="b">
            <a:no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1971675"/>
            <a:ext cx="8394119" cy="4676775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Opožděný vývoj řeči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charakteristika OVŘ, diagnostické možnosti, logopedická intervence.</a:t>
            </a:r>
          </a:p>
          <a:p>
            <a:pPr marL="342900" lvl="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Dyslalie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současné pohledy na problematiku dyslalie, klasifikace dyslalie z fonetického a fonologického hlediska, logopedická intervence u dětí předškolního věku. 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Narušení </a:t>
            </a: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fluence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řeči u dětí předškolního věku.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Poruchy zvuku řeči u dětí předškolního věku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huhňavost, palatolalie.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8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363C0-30DC-49FB-ACC3-5407994E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" y="71120"/>
            <a:ext cx="3698240" cy="1233806"/>
          </a:xfrm>
        </p:spPr>
        <p:txBody>
          <a:bodyPr anchor="b">
            <a:noAutofit/>
          </a:bodyPr>
          <a:lstStyle/>
          <a:p>
            <a:r>
              <a:rPr lang="cs-C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 PŘEDMĚTU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8C857-83CE-478E-B251-5AFB81D5B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0" y="2103120"/>
            <a:ext cx="8820535" cy="4683760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Orofaciální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rozštěpy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etiologie, klasifikace. Interdisciplinární péče u dětí s </a:t>
            </a:r>
            <a:r>
              <a:rPr lang="cs-CZ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orofaciálními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rozštěpy.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Mutismus u dětí předškolního věku. (S)elektivní mutismus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vymezení, charakteristika.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logopeda a dalších odborníků při intervenci u dětí předškolního věku. </a:t>
            </a:r>
          </a:p>
          <a:p>
            <a:pPr marL="342900" lvl="0" indent="-342900" algn="l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AAK u dětí předškolního věku.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DA89693A-83DA-4F6F-A7CC-B3367B064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48" y="-17642"/>
            <a:ext cx="7046878" cy="1236842"/>
          </a:xfrm>
          <a:prstGeom prst="rect">
            <a:avLst/>
          </a:prstGeom>
        </p:spPr>
      </p:pic>
      <p:pic>
        <p:nvPicPr>
          <p:cNvPr id="7" name="Obrázek 6" descr="Obsah obrázku interiér, stůl, přenosný počítač, vsedě&#10;&#10;Popis byl vytvořen automaticky">
            <a:extLst>
              <a:ext uri="{FF2B5EF4-FFF2-40B4-BE49-F238E27FC236}">
                <a16:creationId xmlns:a16="http://schemas.microsoft.com/office/drawing/2014/main" id="{4A6233BC-D08F-4C8D-9B8E-A34FA4018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0272"/>
            <a:ext cx="3142400" cy="314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7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826</Words>
  <Application>Microsoft Office PowerPoint</Application>
  <PresentationFormat>Širokoúhlá obrazovka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Motiv Office</vt:lpstr>
      <vt:lpstr>Narušená  komunikační schopnost  u dětí  předškolního věku</vt:lpstr>
      <vt:lpstr>VYUČUJÍCÍ</vt:lpstr>
      <vt:lpstr>ONLINE VÝUKA</vt:lpstr>
      <vt:lpstr>ONLINE VÝUKA</vt:lpstr>
      <vt:lpstr>POŽADAVKY K ABSOLVOVÁNÍ PŘEDMĚTU</vt:lpstr>
      <vt:lpstr>CÍLE PŘEDMĚTU</vt:lpstr>
      <vt:lpstr>OSNOVA PŘEDMĚTU</vt:lpstr>
      <vt:lpstr>OSNOVA PŘEDMĚTU</vt:lpstr>
      <vt:lpstr>OSNOVA PŘEDMĚTU</vt:lpstr>
      <vt:lpstr>DOPORUČENÁ LITERATURA</vt:lpstr>
      <vt:lpstr>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Narušená  komunikační schopnost  u dětí  předškolního věku</dc:title>
  <dc:creator>Kateřina Heislerová</dc:creator>
  <cp:lastModifiedBy>Kateřina Heislerová</cp:lastModifiedBy>
  <cp:revision>19</cp:revision>
  <dcterms:created xsi:type="dcterms:W3CDTF">2020-10-04T15:05:23Z</dcterms:created>
  <dcterms:modified xsi:type="dcterms:W3CDTF">2020-10-06T06:47:13Z</dcterms:modified>
</cp:coreProperties>
</file>