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1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69496B4-BCEB-4CB9-A17E-AFC9B495F888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4AE2539-8857-43B5-BD64-CF1EF7545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87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96B4-BCEB-4CB9-A17E-AFC9B495F888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2539-8857-43B5-BD64-CF1EF7545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85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96B4-BCEB-4CB9-A17E-AFC9B495F888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2539-8857-43B5-BD64-CF1EF7545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097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96B4-BCEB-4CB9-A17E-AFC9B495F888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2539-8857-43B5-BD64-CF1EF7545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345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96B4-BCEB-4CB9-A17E-AFC9B495F888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2539-8857-43B5-BD64-CF1EF7545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88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96B4-BCEB-4CB9-A17E-AFC9B495F888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2539-8857-43B5-BD64-CF1EF7545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040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96B4-BCEB-4CB9-A17E-AFC9B495F888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2539-8857-43B5-BD64-CF1EF7545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23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69496B4-BCEB-4CB9-A17E-AFC9B495F888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2539-8857-43B5-BD64-CF1EF7545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749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69496B4-BCEB-4CB9-A17E-AFC9B495F888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2539-8857-43B5-BD64-CF1EF7545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19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96B4-BCEB-4CB9-A17E-AFC9B495F888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2539-8857-43B5-BD64-CF1EF7545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52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96B4-BCEB-4CB9-A17E-AFC9B495F888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2539-8857-43B5-BD64-CF1EF7545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6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96B4-BCEB-4CB9-A17E-AFC9B495F888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2539-8857-43B5-BD64-CF1EF7545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4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96B4-BCEB-4CB9-A17E-AFC9B495F888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2539-8857-43B5-BD64-CF1EF7545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38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96B4-BCEB-4CB9-A17E-AFC9B495F888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2539-8857-43B5-BD64-CF1EF7545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16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96B4-BCEB-4CB9-A17E-AFC9B495F888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2539-8857-43B5-BD64-CF1EF7545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28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96B4-BCEB-4CB9-A17E-AFC9B495F888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2539-8857-43B5-BD64-CF1EF7545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64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96B4-BCEB-4CB9-A17E-AFC9B495F888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2539-8857-43B5-BD64-CF1EF7545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24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69496B4-BCEB-4CB9-A17E-AFC9B495F888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4AE2539-8857-43B5-BD64-CF1EF7545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45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79C4A1-65E9-4F11-851E-3D2CE53992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C610934-1849-474B-A9C1-2FE582793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633" y="1819275"/>
            <a:ext cx="5967567" cy="1577020"/>
          </a:xfrm>
        </p:spPr>
        <p:txBody>
          <a:bodyPr>
            <a:noAutofit/>
          </a:bodyPr>
          <a:lstStyle/>
          <a:p>
            <a:pPr algn="ctr"/>
            <a:r>
              <a:rPr lang="cs-CZ" sz="3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NARUŠENÁ KOMUNIKAČNÍ SCHOPNOST U DĚTÍ PŘEDŠKOLNÍHO VĚKU</a:t>
            </a:r>
            <a:endParaRPr lang="cs-CZ" sz="3200" u="sng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093C69-1341-4E59-89E1-67F231ADC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3743325"/>
            <a:ext cx="4330262" cy="3114664"/>
          </a:xfrm>
        </p:spPr>
        <p:txBody>
          <a:bodyPr>
            <a:normAutofit fontScale="85000" lnSpcReduction="10000"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800" b="1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Logopedie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800" b="1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atributy jazyka a řeči.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800" b="1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Verbální komunikace, nonverbální komunikace.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800" b="1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Současné aspekty ontogeneze řeči a jazykových schopností.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800" b="1" cap="non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Ontogeneze řeči u dětí s mentálním postižením</a:t>
            </a:r>
            <a:endParaRPr lang="cs-CZ" sz="18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2F772C7-048C-466D-9EBC-51CC22635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239125" cy="1577020"/>
          </a:xfrm>
          <a:prstGeom prst="rect">
            <a:avLst/>
          </a:prstGeom>
        </p:spPr>
      </p:pic>
      <p:pic>
        <p:nvPicPr>
          <p:cNvPr id="8" name="Obrázek 7" descr="Obsah obrázku interiér, osoba, dítě, vsedě&#10;&#10;Popis byl vytvořen automaticky">
            <a:extLst>
              <a:ext uri="{FF2B5EF4-FFF2-40B4-BE49-F238E27FC236}">
                <a16:creationId xmlns:a16="http://schemas.microsoft.com/office/drawing/2014/main" id="{0D375E56-C0F8-492A-A46A-73DEDF726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4514840"/>
            <a:ext cx="2524125" cy="2343150"/>
          </a:xfrm>
          <a:prstGeom prst="rect">
            <a:avLst/>
          </a:prstGeom>
        </p:spPr>
      </p:pic>
      <p:pic>
        <p:nvPicPr>
          <p:cNvPr id="12" name="Obrázek 11" descr="Obsah obrázku osoba, dívka, interiér, malé&#10;&#10;Popis byl vytvořen automaticky">
            <a:extLst>
              <a:ext uri="{FF2B5EF4-FFF2-40B4-BE49-F238E27FC236}">
                <a16:creationId xmlns:a16="http://schemas.microsoft.com/office/drawing/2014/main" id="{6D8CAF2D-A7A1-4BCF-8DE9-7644273ECF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03" y="4514840"/>
            <a:ext cx="3516937" cy="23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91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03780C-74FE-47A0-BFF4-1FC1B2FCE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STAVEBNÍ PRVKY </a:t>
            </a:r>
            <a:br>
              <a:rPr lang="cs-CZ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FC3D591-4A27-4706-96DF-04BDD5330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96" y="1327150"/>
            <a:ext cx="4876800" cy="93345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4073F30-280F-4E60-BCFC-B732E6AC7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35" y="2614082"/>
            <a:ext cx="9648985" cy="38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45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FC8D1-ADE8-467A-B1E7-22C0117D1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04850"/>
            <a:ext cx="8761413" cy="975782"/>
          </a:xfrm>
        </p:spPr>
        <p:txBody>
          <a:bodyPr/>
          <a:lstStyle/>
          <a:p>
            <a:r>
              <a:rPr lang="cs-CZ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FÁZE </a:t>
            </a:r>
            <a:br>
              <a:rPr lang="cs-CZ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3B2B75-E4CF-4CA5-A00D-0343A77F8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2257424"/>
            <a:ext cx="9503093" cy="46005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IDEOVÁ GENEZE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 myšlenky, kterou chce komunikátor sdílet</a:t>
            </a:r>
          </a:p>
          <a:p>
            <a:pPr marL="0" indent="0">
              <a:spcBef>
                <a:spcPts val="0"/>
              </a:spcBef>
              <a:buNone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ZAKÓDOVÁNÍ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Expresivní vyjádření myšlenky pomocí slov, znaků, symbolů</a:t>
            </a:r>
          </a:p>
          <a:p>
            <a:pPr marL="0" indent="0">
              <a:spcBef>
                <a:spcPts val="0"/>
              </a:spcBef>
              <a:buNone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PŘENOS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Pohyb symbolů od komunikátora ke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komunikantovi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(vedení obsahu sdělení)</a:t>
            </a:r>
          </a:p>
          <a:p>
            <a:pPr marL="0" indent="0">
              <a:spcBef>
                <a:spcPts val="0"/>
              </a:spcBef>
              <a:buNone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PŘÍJEM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Okamžik, kdy symboly dorazí ke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komunikantovi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DEKÓDOVÁNÍ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 příjemcova výkladu sdělené informace, individuální interpretace přijatých symbolů</a:t>
            </a:r>
          </a:p>
          <a:p>
            <a:pPr marL="0" indent="0">
              <a:spcBef>
                <a:spcPts val="0"/>
              </a:spcBef>
              <a:buNone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Reakce na zpracovanou informaci, využití získané informace (chování, činnost, verbální reakce)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9B74403-B644-4EC7-8693-78DF14A8E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051" y="2826384"/>
            <a:ext cx="4444429" cy="249745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1EC6062-6BDC-48A3-8E22-A70F1EDB0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60" y="1213907"/>
            <a:ext cx="48768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6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2C37A8-611D-4B5A-83BF-90F5A5D1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1055474"/>
          </a:xfrm>
        </p:spPr>
        <p:txBody>
          <a:bodyPr/>
          <a:lstStyle/>
          <a:p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FORMY </a:t>
            </a:r>
            <a:b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52B1BB-032B-40BD-9647-AAF0F02E8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920" y="2265680"/>
            <a:ext cx="5604192" cy="576262"/>
          </a:xfrm>
        </p:spPr>
        <p:txBody>
          <a:bodyPr/>
          <a:lstStyle/>
          <a:p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VERBÁLNÍ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ED2EBD-7A7D-4453-AB5B-959E49F92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5920" y="3078480"/>
            <a:ext cx="5604192" cy="2941321"/>
          </a:xfrm>
        </p:spPr>
        <p:txBody>
          <a:bodyPr>
            <a:no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Slovní komunikace realizovaná za pomoci mluvené řeči, popřípadě písemné formy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Úzce souvisí s kognitivní výbavou – inteligence člověka se nejvýrazněji manifestuje ve slově a písmu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Veškeré sociální kontakty jsou vysoce závislé na schopnosti verbální komunikace (představení, rozhovor, diskuze, hádka, vyjádření a popis myšlenek, představ, přání, potřeb, citů)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0833E4D-6B2B-48A5-A09E-17CDB4544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12" y="2265680"/>
            <a:ext cx="4825159" cy="576262"/>
          </a:xfrm>
        </p:spPr>
        <p:txBody>
          <a:bodyPr/>
          <a:lstStyle/>
          <a:p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NONVERBÁLNÍ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A801B42-3BF9-4B44-A011-92FBE2597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712" y="3078480"/>
            <a:ext cx="5485448" cy="3200400"/>
          </a:xfrm>
        </p:spPr>
        <p:txBody>
          <a:bodyPr>
            <a:no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Mimoslovní prostředky sloužící ke komunikaci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Nejčastěji využívána při vyjadřování emocí, vůle, postojů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Mimika, gestika proxemika,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haptika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zrakový kontakt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Pohyby hlavou, končetin a celého těla, postoj, výrazy tváře, pohledy očí, pozice, poloha a vzdálenost těla v prostoru vůči jiným lidem, doteky při komunikaci, úprava zevnějšku, oblečení…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2BEDD00-92BD-4595-ACC6-A72011F43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12" y="1286510"/>
            <a:ext cx="48768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28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F184CA-CF06-4F2C-AE81-93F6CFC0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47182"/>
            <a:ext cx="8761413" cy="933450"/>
          </a:xfrm>
        </p:spPr>
        <p:txBody>
          <a:bodyPr/>
          <a:lstStyle/>
          <a:p>
            <a:r>
              <a:rPr lang="cs-CZ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VÝVOJ </a:t>
            </a:r>
            <a:br>
              <a:rPr lang="cs-CZ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DĚTSKÉ ŘEČI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0D999A-4929-493D-B457-662D0B739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2458720"/>
            <a:ext cx="11226800" cy="4318000"/>
          </a:xfrm>
        </p:spPr>
        <p:txBody>
          <a:bodyPr>
            <a:normAutofit fontScale="92500" lnSpcReduction="20000"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Vysoce individuální!!!</a:t>
            </a:r>
          </a:p>
          <a:p>
            <a:pPr marL="0" indent="0">
              <a:buNone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Zásadní vliv na vývoj řeči dítěte má: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Prostředí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(řečový vzor, podnětnost prostředí, výchovný styl, otevřenost rodiny vůči společnosti, kulturní odlišnosti, sociální zkušenosti…)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Vrozené komunikační a charakterové dispozice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(temperament, nadání pro řeč, otevřenost povahy vůči sociálním vztahům, osobnost)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Intelekt a úroveň kognitivních schopností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Odborná podpora v oblasti rozvoje komunikace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(včasná diagnostika, vhodně nastavená a systematická logopedická péče)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Přidružená postižení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(mentální, sluchové, zrakové, tělesné,  poruchy chování, ADHD, SPU)</a:t>
            </a:r>
          </a:p>
          <a:p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Orofaciální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patologie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EE7282-9FB4-467D-82AB-E5EAC9C87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13907"/>
            <a:ext cx="48768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86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D836C3-F0E1-4B1C-8A39-BF414095F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73668"/>
            <a:ext cx="9306767" cy="706964"/>
          </a:xfrm>
        </p:spPr>
        <p:txBody>
          <a:bodyPr/>
          <a:lstStyle/>
          <a:p>
            <a:r>
              <a:rPr lang="cs-CZ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VÝVOJ ŘEČI </a:t>
            </a:r>
            <a:b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dle Sováka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B2FE1C-63A7-43F4-BDE9-8C587EA9D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0" y="2397759"/>
            <a:ext cx="5541961" cy="907415"/>
          </a:xfrm>
        </p:spPr>
        <p:txBody>
          <a:bodyPr/>
          <a:lstStyle/>
          <a:p>
            <a:pPr algn="ctr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PŘEDŘEČOVÉ OBODOBÍ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D5CA232-CA58-4671-A543-BA39ACCBC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925" y="3896890"/>
            <a:ext cx="5437187" cy="2122911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Období křiku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Období žvatlání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Období porozumění řeči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675684D-BBFB-482F-ADC5-E47DA40AE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12" y="2397760"/>
            <a:ext cx="4825159" cy="1278890"/>
          </a:xfrm>
        </p:spPr>
        <p:txBody>
          <a:bodyPr/>
          <a:lstStyle/>
          <a:p>
            <a:pPr algn="ctr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STÁDIA VASTNÍHO VÝVOJE ŘEČI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53292A4-DE13-44E1-9392-E20DF59253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712" y="3896890"/>
            <a:ext cx="4825159" cy="2122911"/>
          </a:xfrm>
        </p:spPr>
        <p:txBody>
          <a:bodyPr/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Stadium emocionálně – volní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Stadium asociačně – reprodukční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Stadium logických pojmů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Intelektualizace řeči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3CA7BE-AAF7-4A5C-8C12-68509D2FB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213907"/>
            <a:ext cx="48768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78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1517C6-AE18-4BD9-A088-5344A3ACF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771525"/>
            <a:ext cx="7305675" cy="909107"/>
          </a:xfrm>
        </p:spPr>
        <p:txBody>
          <a:bodyPr/>
          <a:lstStyle/>
          <a:p>
            <a:r>
              <a:rPr lang="cs-CZ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PŘEDŘEČOVÉ OBDOBÍ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(přípravná stadia vývoje řeči)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F1C6D5-671D-4101-96D4-60F76BB5E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2314575"/>
            <a:ext cx="11639550" cy="4543425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rok života dítěte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vývoj řeči má vliv již v raném období sání, žvýkání, polykání, aktivizace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orofaciální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oblasti, vývoj motoriky, zrakový kontakt, tělesný kontakt při kojení, reagování na známé osoby, zraková a sluchová stimulace (nutné podporovat zejména u dětí s postižením) </a:t>
            </a:r>
          </a:p>
          <a:p>
            <a:r>
              <a:rPr lang="cs-CZ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Období křiku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Novorozenecký reflexní křik vyvolaný podrážděním dýchacího centra přechodem z placentárního na plicní dýchání – nemá komunikační význam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2.-3. týden vrozený mimický výraz (úsměv), úsměv jako reakce na úsměv (2.-3. měsíc)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6. týdne citově zabarvený křik (nejprve nelibé pocity –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tvrdý hlasový začátek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2.-3. měsíc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křik s měkkým hlasovým začátkem 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(křikem vyjadřuje i libé pocity a postupně přechází v tzv.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broukání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Období žvatlání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Kolem 3. měsíce  se objevuje větší rozmanitost zvuků, zapojování modulačních faktorů řeči </a:t>
            </a:r>
          </a:p>
          <a:p>
            <a:pPr marL="0" indent="0"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Pudové žvatlání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hra s mluvidly, vytváří tzv.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prefonémy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Napodobivé žvatlání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 6.měsíci – diagnostický moment při detekci sluchových vad, využití tzv. fyziologické echolalie)</a:t>
            </a:r>
          </a:p>
          <a:p>
            <a:r>
              <a:rPr lang="cs-CZ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Období porozumění řeči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Kolem 10. měsíce , nechápe obsah slov ale asociuje je s vjemem nebo sociální situací (udělej paci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ukaž jak jsi veliký atd.). Výrazný vliv má mimika, gestika, melodie řeči a citový vztah k blízké komunikující osobě)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4D0F16-1B91-4324-B49E-5C735932E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1307358"/>
            <a:ext cx="48768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36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D3FF97-5585-4022-8DC5-96C944CCE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721360"/>
            <a:ext cx="9103567" cy="959272"/>
          </a:xfrm>
        </p:spPr>
        <p:txBody>
          <a:bodyPr/>
          <a:lstStyle/>
          <a:p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OBDOBÍ </a:t>
            </a:r>
            <a:b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VLASTNÍHO VÝVOJE ŘEČI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4799C9-0836-4D7A-A34C-7DF90FDB6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6" y="2466975"/>
            <a:ext cx="11839574" cy="4200525"/>
          </a:xfrm>
        </p:spPr>
        <p:txBody>
          <a:bodyPr>
            <a:normAutofit fontScale="92500" lnSpcReduction="20000"/>
          </a:bodyPr>
          <a:lstStyle/>
          <a:p>
            <a:r>
              <a:rPr lang="cs-CZ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Stadium Emocionálně-volní (1.-2.rok života)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Dítě vyjadřuje své primární pocity a přání formou prvních izolovaných slov (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egocentrické stadium řeči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Období jednoslovných vět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ham, mama, bác…).</a:t>
            </a:r>
          </a:p>
          <a:p>
            <a:r>
              <a:rPr lang="cs-CZ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Stadium asociačně-reprodukční (2.-3.rok života)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Slova mají pojmenovávací funkci, slova která zná reprodukuje na jevy podobné, dochází k prudkému rozvoji komunikace, začíná chápat význam komunikace, chce komunikovat s dospělými. Objevují se i víceslovné krátké věty (mama pá, chci papat…).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Kolem 2. roku: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stadium otázek (Co to je?).</a:t>
            </a:r>
          </a:p>
          <a:p>
            <a:r>
              <a:rPr lang="cs-CZ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Stadium logických pojmů (3.-4.rok života)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Rozvoj gramatické struktury řeči, časování, skloňování, rozvoj slovní zásoby, abstrakce v komunikaci, vyjadřování pocitů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3. roce: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stadium otázek (Proč?).</a:t>
            </a:r>
          </a:p>
          <a:p>
            <a:r>
              <a:rPr lang="cs-CZ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Stadium intelektualizace (od 4 let do dospělosti)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Kvalitativní i kvantitativní rozvoj a obohacování komunikačních schopností, prohlubování gramatických forem, sociálního využití řeči…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450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9205A-0ED9-4DA1-915C-13123966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VÝVOJ ŘEČI </a:t>
            </a:r>
            <a:b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dle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Lechty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8F0479-3BB2-4183-AB51-F029A4A8B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Období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pragmatizace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(do konce 1. roku)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Období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sémantizace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(1.-2. rok)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Období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lexémizace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(2.-3. rok)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Období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gramatizace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(3.-4. rok)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Období intelektualizace (po4. roce)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C928195-8954-4D1C-9643-2B14C4CA4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5" y="1208616"/>
            <a:ext cx="4876800" cy="933450"/>
          </a:xfrm>
          <a:prstGeom prst="rect">
            <a:avLst/>
          </a:prstGeom>
        </p:spPr>
      </p:pic>
      <p:pic>
        <p:nvPicPr>
          <p:cNvPr id="7" name="Obrázek 6" descr="Obsah obrázku košile&#10;&#10;Popis byl vytvořen automaticky">
            <a:extLst>
              <a:ext uri="{FF2B5EF4-FFF2-40B4-BE49-F238E27FC236}">
                <a16:creationId xmlns:a16="http://schemas.microsoft.com/office/drawing/2014/main" id="{65EC7791-223C-4996-92EC-26259A61E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367" y="3939540"/>
            <a:ext cx="38100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80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251D52-2FF0-419A-BCB1-138DA6E66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670560"/>
            <a:ext cx="9347407" cy="1010072"/>
          </a:xfrm>
        </p:spPr>
        <p:txBody>
          <a:bodyPr/>
          <a:lstStyle/>
          <a:p>
            <a:r>
              <a:rPr lang="cs-CZ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VÝVOJ KOMUNIKACE </a:t>
            </a:r>
            <a:br>
              <a:rPr lang="cs-CZ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DĚTÍ S MP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666580-BA2C-4BC6-920E-13C284129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489200"/>
            <a:ext cx="7944485" cy="4368800"/>
          </a:xfrm>
        </p:spPr>
        <p:txBody>
          <a:bodyPr>
            <a:normAutofit fontScale="92500" lnSpcReduction="20000"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Děti s MP, mají vždy nějaký druh a stupeň narušené komunikační schopnosti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Stupeň narušení kom. schopností závisí na stupni mentálního postižení, přidružených vadách, vrozených dispozicích a vlivu prostředí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Důvodem NKS je celkové opoždění psychomotorického vývoje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Všeobecně platí, že čím těžší stupeň mentálního postižení, tím těžší je i narušení v oblasti komunikace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NKS u MP hovoříme o tzv.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symptomatických poruchách řeči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Vždy se vyskytuje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opoždění ve vývoji řeči a určité omezení v oblasti slovní zásoby, gramatické struktury a praktickém využití komunikace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těžších forem MP výskyt echolálie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Emocionální dráždivost patrná i v rámci mezilidské komunikace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Infantilní projevy v komunikaci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D74334-9E13-4804-A435-AE0BFDC8B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1208616"/>
            <a:ext cx="4876800" cy="933450"/>
          </a:xfrm>
          <a:prstGeom prst="rect">
            <a:avLst/>
          </a:prstGeom>
        </p:spPr>
      </p:pic>
      <p:pic>
        <p:nvPicPr>
          <p:cNvPr id="7" name="Obrázek 6" descr="Obsah obrázku osoba, interiér, malé, mladý&#10;&#10;Popis byl vytvořen automaticky">
            <a:extLst>
              <a:ext uri="{FF2B5EF4-FFF2-40B4-BE49-F238E27FC236}">
                <a16:creationId xmlns:a16="http://schemas.microsoft.com/office/drawing/2014/main" id="{A60AEAA7-3B93-4D3F-AC68-507E68585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19" y="3200399"/>
            <a:ext cx="3521881" cy="25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9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C2C699-0C0A-4A87-92BB-9B7D90D3F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973668"/>
            <a:ext cx="9259142" cy="706964"/>
          </a:xfrm>
        </p:spPr>
        <p:txBody>
          <a:bodyPr/>
          <a:lstStyle/>
          <a:p>
            <a:r>
              <a:rPr lang="cs-CZ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ZÁSADY PRO PODPORU KOMUNIKAČNÍCH SCHOPNOSTÍ DĚTÍ S MP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3020E2-2E4A-4F1C-A8C5-E50636722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1" y="2314575"/>
            <a:ext cx="11953874" cy="4257675"/>
          </a:xfrm>
        </p:spPr>
        <p:txBody>
          <a:bodyPr>
            <a:no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raného věku podporovat sání, žvýkání, udržení očního kontaktu a reakce na komunikaci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Nabízet dostatek podnětů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(hmatových, sluchových, zrakových, čichových, motorických)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Udržovat stabilní, klidné a láskyplné zázemí,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pozitivně dítě motivovat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velmi často a srozumitelně chválit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Komunikaci rozvíjet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všech každodenních aktivitách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být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systematický, citlivý a důsledný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 individuálního přístupu a názornosti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všech složkách podpory vývoje dětí s MP (rozvoj slovní zásoby, zaměření na konkrétního jedince, propojovat s reálnou zkušeností)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Nedostatečné funkce nahrazovat jinými (znakování, obrázky, konkrétní předměty) –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nezaměřovat se na dokonalou výslovnost ale na praktické využití komunikace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Podporovat jakékoli vyjadřovací schopnosti a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vztah ke komunikaci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vytvářet pochopení významu komunikace </a:t>
            </a:r>
          </a:p>
          <a:p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Orofaciální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regulační terapie, logopedická péče, Vojtova metoda, Znak do řeči, VOKS, piktogramy, sociální učení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4A6C843-AB09-48BA-995C-90ECD8CFF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0" y="1442006"/>
            <a:ext cx="4084320" cy="78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1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41505-58FD-4896-89F5-DB3BA4BBA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232694"/>
            <a:ext cx="8825658" cy="933450"/>
          </a:xfrm>
        </p:spPr>
        <p:txBody>
          <a:bodyPr/>
          <a:lstStyle/>
          <a:p>
            <a:r>
              <a:rPr lang="cs-CZ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LOGOPEDIE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DEC973-0C16-4593-B797-45EB7D1E2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019425"/>
            <a:ext cx="9513045" cy="2970213"/>
          </a:xfrm>
        </p:spPr>
        <p:txBody>
          <a:bodyPr>
            <a:no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Logos : slovo</a:t>
            </a:r>
          </a:p>
          <a:p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Paideia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výchova</a:t>
            </a:r>
          </a:p>
          <a:p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Speciálně pedagogická disciplína zabývající se všeobecnou podporou osob s narušenou komunikační schopností (NKS)</a:t>
            </a:r>
          </a:p>
          <a:p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Oblast zkoumání: patologická stránka komunikačního procesu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4B0BAF-A00B-4783-9952-6F00FBF2B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55" y="1232693"/>
            <a:ext cx="48768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0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41505-58FD-4896-89F5-DB3BA4BBA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232694"/>
            <a:ext cx="8825658" cy="933450"/>
          </a:xfrm>
        </p:spPr>
        <p:txBody>
          <a:bodyPr/>
          <a:lstStyle/>
          <a:p>
            <a:r>
              <a:rPr lang="cs-CZ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OBLASTI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DEC973-0C16-4593-B797-45EB7D1E2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305175"/>
            <a:ext cx="9513045" cy="268446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Edukace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Reedukace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prognostika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4B0BAF-A00B-4783-9952-6F00FBF2B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55" y="1232693"/>
            <a:ext cx="4876800" cy="933450"/>
          </a:xfrm>
          <a:prstGeom prst="rect">
            <a:avLst/>
          </a:prstGeom>
        </p:spPr>
      </p:pic>
      <p:pic>
        <p:nvPicPr>
          <p:cNvPr id="7" name="Obrázek 6" descr="Obsah obrázku osoba, stůl, vsedě, interiér&#10;&#10;Popis byl vytvořen automaticky">
            <a:extLst>
              <a:ext uri="{FF2B5EF4-FFF2-40B4-BE49-F238E27FC236}">
                <a16:creationId xmlns:a16="http://schemas.microsoft.com/office/drawing/2014/main" id="{E3112329-E6C2-4B55-AA21-AFF5BD8C5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671" y="3188029"/>
            <a:ext cx="4375942" cy="291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0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59DB98-7B84-4605-9E37-A74B1E2F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INTERDISCIPLINÁRNÍ </a:t>
            </a:r>
            <a:br>
              <a:rPr lang="cs-CZ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SPOLUPRÁCE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34D571-0289-41F7-91D0-F517F11B0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499"/>
            <a:ext cx="4825157" cy="37306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 pedagogika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Psychiatrie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nformatika</a:t>
            </a:r>
          </a:p>
          <a:p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104E5056-3FD4-44DD-8E93-5675A32E4E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75" y="1218644"/>
            <a:ext cx="4824413" cy="923422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5010BBD-AD35-49C8-B3F2-0402BCFBC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43800" y="2603500"/>
            <a:ext cx="4448175" cy="37306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Pediatrie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Stomatologie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Foniatrie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Otorinolaryngologie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Plastická chirurgie</a:t>
            </a:r>
          </a:p>
          <a:p>
            <a:endParaRPr lang="cs-CZ" dirty="0"/>
          </a:p>
        </p:txBody>
      </p:sp>
      <p:pic>
        <p:nvPicPr>
          <p:cNvPr id="10" name="Zástupný obsah 9" descr="Obsah obrázku košile&#10;&#10;Popis byl vytvořen automaticky">
            <a:extLst>
              <a:ext uri="{FF2B5EF4-FFF2-40B4-BE49-F238E27FC236}">
                <a16:creationId xmlns:a16="http://schemas.microsoft.com/office/drawing/2014/main" id="{02DB8104-B798-4E49-BC5E-30557E1E255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17" y="3676148"/>
            <a:ext cx="3159583" cy="2169582"/>
          </a:xfrm>
        </p:spPr>
      </p:pic>
    </p:spTree>
    <p:extLst>
      <p:ext uri="{BB962C8B-B14F-4D97-AF65-F5344CB8AC3E}">
        <p14:creationId xmlns:p14="http://schemas.microsoft.com/office/powerpoint/2010/main" val="259348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41505-58FD-4896-89F5-DB3BA4BBA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232693"/>
            <a:ext cx="9285288" cy="1624807"/>
          </a:xfrm>
        </p:spPr>
        <p:txBody>
          <a:bodyPr/>
          <a:lstStyle/>
          <a:p>
            <a:r>
              <a:rPr lang="cs-CZ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NARUŠENÁ </a:t>
            </a:r>
            <a:br>
              <a:rPr lang="cs-CZ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 SCHOPNOST (NKS)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DEC973-0C16-4593-B797-45EB7D1E2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152775"/>
            <a:ext cx="10725149" cy="315277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některá jazyková rovina (nebo několik jazykových rovin současně) působí interferenčně vzhledem ke komunikačnímu záměru jedince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Narušení komunikace omezuje schopnost člověka navazovat a udržovat sociální vztahy, vyjadřovat své myšlenky, přání a potřeby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Narušení v oblasti slovní zásoby, gramatické struktury řeči, zvuku řeči a schopnost praktického využití komunikace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Narušení receptivní nebo EXPRESIVNÍ složky řeči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Narušení verbální, nonverbální i grafické formy komunikace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4B0BAF-A00B-4783-9952-6F00FBF2B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55" y="1232693"/>
            <a:ext cx="48768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3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52A6AB-9FDA-410A-9752-769913A3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278143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HOLISTICKÝ PŘÍSTUP V LOGOPEDII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E8D88B-F3F7-4EA2-84A0-D0E62CB4A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55" y="4591664"/>
            <a:ext cx="3161016" cy="169737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sz="2400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VČASNOST </a:t>
            </a:r>
            <a:endParaRPr lang="cs-CZ" sz="2400" b="0" i="0" kern="1200" cap="all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KOMPLEXNOST</a:t>
            </a:r>
            <a:endParaRPr lang="cs-CZ" sz="2400" b="0" i="0" kern="1200" cap="all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SYSTEMATIČNOST </a:t>
            </a:r>
            <a:endParaRPr lang="cs-CZ" sz="2400" b="0" i="0" kern="1200" cap="all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ODBORNOST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7" name="Obrázek 6" descr="Obsah obrázku stůl, jídlo, počítač&#10;&#10;Popis byl vytvořen automaticky">
            <a:extLst>
              <a:ext uri="{FF2B5EF4-FFF2-40B4-BE49-F238E27FC236}">
                <a16:creationId xmlns:a16="http://schemas.microsoft.com/office/drawing/2014/main" id="{4C608AFC-146B-448C-BA01-0F2F5D324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63" y="1616856"/>
            <a:ext cx="6443180" cy="362428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93763CC-F8E9-462F-801D-958B92E03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1339646"/>
            <a:ext cx="48768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46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59DB98-7B84-4605-9E37-A74B1E2F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LOGOPEDICKÁ </a:t>
            </a:r>
            <a:br>
              <a:rPr lang="cs-CZ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INTERVENCE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34D571-0289-41F7-91D0-F517F11B0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2142066"/>
            <a:ext cx="4772025" cy="49826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b="1" u="sng" dirty="0">
                <a:solidFill>
                  <a:srgbClr val="9616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DIAGNOSTIKA</a:t>
            </a:r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b="1" dirty="0">
              <a:solidFill>
                <a:schemeClr val="bg1"/>
              </a:solidFill>
              <a:highlight>
                <a:srgbClr val="80008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Orientační vyšetření</a:t>
            </a:r>
          </a:p>
          <a:p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 dítě NKS?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vyšetření</a:t>
            </a:r>
          </a:p>
          <a:p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jaký druh NKS se jedná?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 vyšetření</a:t>
            </a:r>
          </a:p>
          <a:p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typ, forma, stupeň, příčiny a následky NKS má?</a:t>
            </a:r>
            <a:endParaRPr 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104E5056-3FD4-44DD-8E93-5675A32E4E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75" y="1218644"/>
            <a:ext cx="4824413" cy="923422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5010BBD-AD35-49C8-B3F2-0402BCFBC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8350" y="3428999"/>
            <a:ext cx="5906338" cy="39370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Navázání kontaktu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Anamnéza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(lékařská, rodinná, prostředí)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sluchu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porozumění řeči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(receptivní složka)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řečové produkce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(expresivní složka)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artikulace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motoriky a laterality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Terapie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(stimulující, korigující, redukující)</a:t>
            </a:r>
          </a:p>
          <a:p>
            <a:endParaRPr lang="cs-CZ" dirty="0"/>
          </a:p>
        </p:txBody>
      </p:sp>
      <p:pic>
        <p:nvPicPr>
          <p:cNvPr id="9" name="Zástupný obsah 8" descr="Obsah obrázku interiér, stůl, přenosný počítač, vsedě&#10;&#10;Popis byl vytvořen automaticky">
            <a:extLst>
              <a:ext uri="{FF2B5EF4-FFF2-40B4-BE49-F238E27FC236}">
                <a16:creationId xmlns:a16="http://schemas.microsoft.com/office/drawing/2014/main" id="{B60798ED-BE2B-4769-988E-77FEC4347AF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66" y="5094287"/>
            <a:ext cx="915987" cy="915987"/>
          </a:xfrm>
        </p:spPr>
      </p:pic>
    </p:spTree>
    <p:extLst>
      <p:ext uri="{BB962C8B-B14F-4D97-AF65-F5344CB8AC3E}">
        <p14:creationId xmlns:p14="http://schemas.microsoft.com/office/powerpoint/2010/main" val="1696636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D30853-0ADE-4650-8C03-0E16FAFC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3766517"/>
          </a:xfrm>
        </p:spPr>
        <p:txBody>
          <a:bodyPr anchor="ctr">
            <a:normAutofit/>
          </a:bodyPr>
          <a:lstStyle/>
          <a:p>
            <a:pPr algn="ctr"/>
            <a:r>
              <a:rPr lang="cs-CZ" sz="3200" b="1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KOMUNIKACE</a:t>
            </a:r>
            <a:br>
              <a:rPr lang="cs-CZ" sz="3200" dirty="0">
                <a:solidFill>
                  <a:srgbClr val="EBEBEB"/>
                </a:solidFill>
              </a:rPr>
            </a:br>
            <a:endParaRPr lang="cs-CZ" sz="3200" dirty="0">
              <a:solidFill>
                <a:srgbClr val="EBEBEB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E929BD-2FD0-4515-B5D5-CED9774E6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1571888"/>
            <a:ext cx="6549498" cy="4819949"/>
          </a:xfrm>
        </p:spPr>
        <p:txBody>
          <a:bodyPr anchor="ctr"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lat.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spojování, sdělování, sdílení, přenos, participace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Ovlivňuje rozvoj osobnosti, sebevědomí, sebepojetí, mezilidské vztahy, kognitivní funkce, sociální dovednosti a vnímání vlastní sociální role v rámci společnosti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 schopnost =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dorozumívací schopnost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 aktivní výměny informací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Patří k nejdůležitějším lidským schopnostem</a:t>
            </a: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Verbální, nonverbální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9714F1-B1FD-4053-B56B-B545EF33D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50" y="3653055"/>
            <a:ext cx="2998147" cy="181923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65A353F-8DA7-4727-85A2-F402760E6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042" y="237862"/>
            <a:ext cx="48768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18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21C63-0A29-406D-B616-4BF9E1AE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934720"/>
            <a:ext cx="9022287" cy="538480"/>
          </a:xfrm>
        </p:spPr>
        <p:txBody>
          <a:bodyPr/>
          <a:lstStyle/>
          <a:p>
            <a:r>
              <a:rPr lang="cs-CZ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OBLASTI </a:t>
            </a:r>
            <a:br>
              <a:rPr lang="cs-CZ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F5FF13-131D-42AC-9560-B5BC7AD4B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346960"/>
            <a:ext cx="4825157" cy="538480"/>
          </a:xfrm>
        </p:spPr>
        <p:txBody>
          <a:bodyPr/>
          <a:lstStyle/>
          <a:p>
            <a:r>
              <a:rPr 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ŘEČ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22C09F-ECB4-489D-8FE5-448DC3E13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4640" y="3048000"/>
            <a:ext cx="6024880" cy="3616960"/>
          </a:xfrm>
        </p:spPr>
        <p:txBody>
          <a:bodyPr>
            <a:no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Specificky lidská schopnost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Vědomé užívání jazyka jako složitého systému znaků a symbolů  ve všech formách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Není nám vrozená, ale rodíme se s dispozicí, která se rozvíjí až při verbálním styku s mluvícím okolím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Hlavní součásti: mluvní orgány, mozek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Úzce souvisí s kognitivními procesy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Zevní řeč: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schopnost člověka užívat sdělovacích prostředků vytvářených mluvidly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Vnitřní řeč: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chápání, uchovávání a zpracování myšlenek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3495CF6-6828-4F26-814C-581877CBD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2346960"/>
            <a:ext cx="4175871" cy="538480"/>
          </a:xfrm>
        </p:spPr>
        <p:txBody>
          <a:bodyPr/>
          <a:lstStyle/>
          <a:p>
            <a:r>
              <a:rPr 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JAZYK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8985498-B84D-4160-99D4-870778E56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48000"/>
            <a:ext cx="4734560" cy="3718560"/>
          </a:xfrm>
        </p:spPr>
        <p:txBody>
          <a:bodyPr>
            <a:normAutofit fontScale="92500" lnSpcReduction="10000"/>
          </a:bodyPr>
          <a:lstStyle/>
          <a:p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Soustava zvukových a druhotných dorozumívacích prostředků znakové povahy společných určité skupině osob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Schopnost chápat, ovládat a využívat symbolický vyjadřovací systém  ve formě verbální, nonverbální i grafické podobě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(čeština, angličtina, znakový jazyk neslyšících…)</a:t>
            </a:r>
          </a:p>
          <a:p>
            <a:endParaRPr lang="cs-CZ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Řeč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individuální rozměr</a:t>
            </a:r>
          </a:p>
          <a:p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Jazyk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společenský rozměr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76264FD-6DE0-495C-838F-7C6271CBF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40" y="1250950"/>
            <a:ext cx="48768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52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1476</Words>
  <Application>Microsoft Office PowerPoint</Application>
  <PresentationFormat>Širokoúhlá obrazovka</PresentationFormat>
  <Paragraphs>192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</vt:lpstr>
      <vt:lpstr>Wingdings 3</vt:lpstr>
      <vt:lpstr>Ion Boardroom</vt:lpstr>
      <vt:lpstr>NARUŠENÁ KOMUNIKAČNÍ SCHOPNOST U DĚTÍ PŘEDŠKOLNÍHO VĚKU</vt:lpstr>
      <vt:lpstr>LOGOPEDIE</vt:lpstr>
      <vt:lpstr>OBLASTI</vt:lpstr>
      <vt:lpstr>INTERDISCIPLINÁRNÍ  SPOLUPRÁCE</vt:lpstr>
      <vt:lpstr>NARUŠENÁ  KOMUNIKAČNÍ SCHOPNOST (NKS)</vt:lpstr>
      <vt:lpstr>HOLISTICKÝ PŘÍSTUP V LOGOPEDII</vt:lpstr>
      <vt:lpstr>LOGOPEDICKÁ  INTERVENCE</vt:lpstr>
      <vt:lpstr>KOMUNIKACE </vt:lpstr>
      <vt:lpstr>OBLASTI  KOMUNIKACE</vt:lpstr>
      <vt:lpstr>STAVEBNÍ PRVKY  KOMUNIKACE</vt:lpstr>
      <vt:lpstr>FÁZE  KOMUNIKACE</vt:lpstr>
      <vt:lpstr>FORMY  KOMUNIKACE </vt:lpstr>
      <vt:lpstr>VÝVOJ  DĚTSKÉ ŘEČI </vt:lpstr>
      <vt:lpstr>VÝVOJ ŘEČI  dle Sováka</vt:lpstr>
      <vt:lpstr>PŘEDŘEČOVÉ OBDOBÍ (přípravná stadia vývoje řeči)</vt:lpstr>
      <vt:lpstr>OBDOBÍ  VLASTNÍHO VÝVOJE ŘEČI</vt:lpstr>
      <vt:lpstr>VÝVOJ ŘEČI  dle Lechty</vt:lpstr>
      <vt:lpstr>VÝVOJ KOMUNIKACE  U DĚTÍ S MP</vt:lpstr>
      <vt:lpstr>ZÁSADY PRO PODPORU KOMUNIKAČNÍCH SCHOPNOSTÍ DĚTÍ S MP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Narušená komunikační schopnost u dětí předškolního věku</dc:title>
  <dc:creator>Kateřina Heislerová</dc:creator>
  <cp:lastModifiedBy>Kateřina Heislerová</cp:lastModifiedBy>
  <cp:revision>26</cp:revision>
  <dcterms:created xsi:type="dcterms:W3CDTF">2020-10-11T10:25:40Z</dcterms:created>
  <dcterms:modified xsi:type="dcterms:W3CDTF">2020-10-12T20:14:45Z</dcterms:modified>
</cp:coreProperties>
</file>