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58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60F"/>
    <a:srgbClr val="E9C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68814-C89A-4047-BA67-1BA29C6AD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D4653B-D089-4929-9BE0-A0518800D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2C55AF-56C9-41F1-AABB-D1A09D1F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B78C5-EA00-41E6-ADBB-9D7584E4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CF6FA1-BAC5-4431-BF06-C81CE9ED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90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818FB-92A5-4B68-A15F-8E986A4C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953192-6A17-4634-A5D4-9067FE809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7FAA08-D3FF-4B06-9944-718FFD66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2FC52B-9728-43D9-9D1B-F7E1F4FF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81287-2120-4226-8FBB-50223876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98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38A5BC-0731-4B1B-8CF2-D921A2451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CB2F57-C5FC-4E7E-9412-22B980644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D2B77F-0077-4B97-B900-E8D1E8FA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710BA3-F4B6-4357-8419-577D5BDE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A02743-B2AD-4C28-B849-67856E4B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71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9731A-C6BB-4E5B-8A3C-36E091BB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0DB4A-C4F5-41A2-8D6C-4723EB50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D5CA78-A9B3-45D7-A50D-B57AB54A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7C363D-0245-4096-84BC-167C2399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E2F817-439C-4D77-A3FB-F3F079C1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B64D2-4DEB-4F95-988C-33EFD48D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BF0665-7883-492B-BAB0-C3044936B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51E0AB-B31A-48ED-AE9A-B5F41B82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509DD8-F978-45AF-B38E-4271C7BF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F242C-F4F3-400D-B4B6-912F6F29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0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24BC-2D07-4F37-A8F3-0772F921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AB182-B662-4109-974E-93AB83A79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CD81BC-91F1-498B-A30E-17D1CA3E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BE3D15-15A4-4C25-925C-A288E909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3A8870-35D2-4E48-96D1-C411A99F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426DC3-3AD5-408D-A838-2487795C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93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819E3-06D9-47DF-8ABF-945C5820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CA36C2-2CC3-4D21-B8C3-C2B4E832F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79A35A-60AA-4E7A-8BCA-D5D305F52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4D156C-1847-4E90-9995-C09A9362C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B8CE71-A6A4-4382-8C88-E54A0A663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AEEB25-E564-45D0-922D-5F39A598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58605-494E-4FC9-8FF7-D0D966ED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F0DFDC-8FBD-45FD-9612-E9DFE9AA7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0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2448-B74B-433C-B561-A45AB633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D7BC54-35A1-470C-ABFA-72330C3C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ED90A0-9914-4F2A-B0E0-FD946DC6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D9E628-4855-45C0-922B-66DAE0BD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2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62F043-D478-4995-A8E8-899F08AC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2EDF02-5647-4B08-926D-27FC3A6C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063D5D-4441-4E81-AC1C-1D5D3FBC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4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8A72E-89DA-4C2B-AD1A-91962BA2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1A08B-3C64-4899-AB27-8C78E183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9E702E-AE61-4CA1-8E01-2C2A3F3CB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B3AF53-5E7B-43DA-86B4-72A84443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92F774-895F-4FE0-8BEE-5949D86D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B51B1C-8A2B-4000-AA8B-90CA0801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3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AC841-8458-48B6-903A-95BA0341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BC71CB-0249-4A70-9A73-116364D83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976F8E-27F4-42FB-9FD4-B0B594C90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48C29F-6A56-47C6-8598-2A16394A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EB9B43-26C3-42BC-A300-FE258C63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E418F4-92BE-433B-885F-276F1CC9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65208EE-2ECA-45B1-8024-31C936AE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650D1D-023D-448A-936E-214AE21AB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170BF-3DE0-4AE0-8F98-B52BD4C28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4442-1BE0-43A3-BD21-042272BAB712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37F3B-3F7B-4A5A-A738-960F3209D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C6495A-9463-490E-983C-7E4BFBD8B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DEE1-5478-4DB0-B4D6-A8382F7A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5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6EEF98-AC63-4FA8-86A0-586696BEF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80" y="374647"/>
            <a:ext cx="9550400" cy="722633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Narušená komunikační schopnost u dětí předškolního věku</a:t>
            </a:r>
            <a:endParaRPr lang="cs-CZ" sz="2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220B26-54BB-467C-AA52-94CBCA6F8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2912114"/>
            <a:ext cx="7315200" cy="3444236"/>
          </a:xfrm>
        </p:spPr>
        <p:txBody>
          <a:bodyPr>
            <a:normAutofit/>
          </a:bodyPr>
          <a:lstStyle/>
          <a:p>
            <a:pPr algn="l"/>
            <a:r>
              <a:rPr lang="cs-CZ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Narušený vývoj řeči </a:t>
            </a:r>
            <a:endParaRPr lang="cs-CZ" sz="28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charakteristika, klasifikace, logopedická intervence</a:t>
            </a:r>
          </a:p>
          <a:p>
            <a:pPr algn="l"/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cs-CZ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Specificky narušený vývoj řeči </a:t>
            </a:r>
          </a:p>
          <a:p>
            <a:pPr algn="l"/>
            <a:r>
              <a:rPr lang="cs-CZ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(VÝVOJOVÁ DYSFÁZIE)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c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harakteristika, logopedická intervence </a:t>
            </a:r>
            <a:endParaRPr lang="cs-CZ" sz="2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1993CF56-C0E1-44CD-A7A9-6B09DF4B4D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8" r="23161" b="-2"/>
          <a:stretch/>
        </p:blipFill>
        <p:spPr>
          <a:xfrm>
            <a:off x="8188960" y="1198879"/>
            <a:ext cx="3735064" cy="3735064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751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9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F93A88-EA10-44FF-911C-35E60404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386930"/>
            <a:ext cx="10765877" cy="1079920"/>
          </a:xfrm>
        </p:spPr>
        <p:txBody>
          <a:bodyPr anchor="b">
            <a:normAutofit/>
          </a:bodyPr>
          <a:lstStyle/>
          <a:p>
            <a:r>
              <a:rPr lang="cs-CZ" b="1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práce s dětmi s vývojovou dysfázií</a:t>
            </a:r>
          </a:p>
        </p:txBody>
      </p:sp>
      <p:sp>
        <p:nvSpPr>
          <p:cNvPr id="61" name="Rectangle 51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5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0F997FEA-8926-4ED9-974A-60F76E3F3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6" r="2" b="13818"/>
          <a:stretch/>
        </p:blipFill>
        <p:spPr>
          <a:xfrm>
            <a:off x="635295" y="2780067"/>
            <a:ext cx="4796197" cy="345889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22703-EB04-4BB4-BA37-B4DF74976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492" y="2780067"/>
            <a:ext cx="5846108" cy="3783292"/>
          </a:xfrm>
        </p:spPr>
        <p:txBody>
          <a:bodyPr anchor="ctr">
            <a:normAutofit lnSpcReduction="10000"/>
          </a:bodyPr>
          <a:lstStyle/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Přísun smyslových podnětů  (zvuky, barvy, tvary, povrchy, vůně,  rytmus, tleskání, poslech…) – podpora zrání mozku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Názornost a individuální přístup (využití obrázků, předmětů pohybu…)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 motivace, využití hry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Týmová spolupráce (logoped, pediatr, foniatr, neurolog, psycholog, pedagog z MŠ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imitace normálního vývoje řeči (vývojový princip)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Nejdříve rozvíjet pragmatické funkce řeči (komunikační záměr, pochopení významu komunikace, role komunikačního partnera…)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přístup k rozvoji osobnosti (zrakové a sluchové vnímání, myšlení, paměť, pozornost, motorika, prostorová orientace, grafomotorika, práce s emocemi a sociální sférou)</a:t>
            </a:r>
          </a:p>
          <a:p>
            <a:endParaRPr lang="cs-CZ" sz="800" dirty="0"/>
          </a:p>
          <a:p>
            <a:endParaRPr lang="cs-CZ" sz="800" dirty="0"/>
          </a:p>
          <a:p>
            <a:endParaRPr lang="cs-CZ" sz="800" dirty="0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1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9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F93A88-EA10-44FF-911C-35E60404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6" y="386930"/>
            <a:ext cx="10813502" cy="1022770"/>
          </a:xfrm>
        </p:spPr>
        <p:txBody>
          <a:bodyPr anchor="b">
            <a:normAutofit/>
          </a:bodyPr>
          <a:lstStyle/>
          <a:p>
            <a:pPr algn="ctr"/>
            <a:r>
              <a:rPr lang="cs-CZ" b="1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práce s dětmi s vývojovou dysfázií</a:t>
            </a:r>
          </a:p>
        </p:txBody>
      </p:sp>
      <p:sp>
        <p:nvSpPr>
          <p:cNvPr id="61" name="Rectangle 51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5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0F997FEA-8926-4ED9-974A-60F76E3F3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6" r="2" b="13818"/>
          <a:stretch/>
        </p:blipFill>
        <p:spPr>
          <a:xfrm>
            <a:off x="635295" y="2780067"/>
            <a:ext cx="4796197" cy="345889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22703-EB04-4BB4-BA37-B4DF74976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492" y="2418080"/>
            <a:ext cx="5846108" cy="4145279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Zařazovat cvičení a záměrně aktivizovat správné schopnosti v oblasti respirace (dýchání), fonace (tvorby zvuku) i artikulace (výslovnosti)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Zapojovat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oromotorická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cvičení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Zaměřovat se na gramatickou stránku řečového projevu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Upřednostňovat pragmatickou jazykovou rovinu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jazykové roviny rozvíjet provázaně, ne izolovaně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je včasná a systematická odborná logopedická péče</a:t>
            </a:r>
          </a:p>
          <a:p>
            <a:endParaRPr lang="cs-CZ" sz="800" dirty="0"/>
          </a:p>
          <a:p>
            <a:endParaRPr lang="cs-CZ" sz="800" dirty="0"/>
          </a:p>
          <a:p>
            <a:endParaRPr lang="cs-CZ" sz="800" dirty="0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2117A9-2D11-4681-82A6-A12FFD21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75" y="55499"/>
            <a:ext cx="4830625" cy="2649601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KATEGORIE NARUŠENÉ KOMUNIKAČNÍ SCHOPNOSTI (NKS)</a:t>
            </a:r>
            <a:br>
              <a:rPr lang="cs-CZ" sz="28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dirty="0">
                <a:solidFill>
                  <a:srgbClr val="E3A60F"/>
                </a:solidFill>
              </a:rPr>
            </a:br>
            <a:br>
              <a:rPr lang="cs-CZ" sz="1600" dirty="0">
                <a:solidFill>
                  <a:srgbClr val="E3A60F"/>
                </a:solidFill>
              </a:rPr>
            </a:br>
            <a:endParaRPr lang="cs-CZ" sz="1600" dirty="0">
              <a:solidFill>
                <a:srgbClr val="E3A60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1D088-C0C7-44EE-B701-50BAE09A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20" y="2330505"/>
            <a:ext cx="5185929" cy="447199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Vývojová nemluvnost (vývojová dysfázie)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Získaná orgánová nemluvnost (afázie)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Získaná psychogenní nemluvnost (mutismus)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zvuku řeči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rinolalie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palatolalie)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(plynulosti) řeči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tumultus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sermonis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balbuties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článkování řeči (dyslalie, dysartrie)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grafické stránky řeči (dyslexie, dysgrafie)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Symptomatické poruchy řeči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Poruchy hlasu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vady a poruchy řeči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BBCB087E-07B3-4ABF-AEF3-79DE6C7C54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3" r="22278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8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BCC0F9-0BB4-433C-B3D9-7EB46A6E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6929"/>
            <a:ext cx="10859784" cy="1816149"/>
          </a:xfrm>
        </p:spPr>
        <p:txBody>
          <a:bodyPr anchor="b">
            <a:normAutofit/>
          </a:bodyPr>
          <a:lstStyle/>
          <a:p>
            <a:r>
              <a:rPr lang="cs-CZ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NARUŠENÝ VÝVOJ ŘEČI</a:t>
            </a:r>
            <a:br>
              <a:rPr lang="cs-CZ" dirty="0"/>
            </a:b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A3B6B-438D-4A6F-A167-121953D86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81" y="2133600"/>
            <a:ext cx="7077601" cy="4337468"/>
          </a:xfrm>
        </p:spPr>
        <p:txBody>
          <a:bodyPr anchor="ctr">
            <a:normAutofit lnSpcReduction="10000"/>
          </a:bodyPr>
          <a:lstStyle/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Spojení s procesem vyzrávání CNS a rozvojem percepčních, jazykových, kognitivních a motorických funkcí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řeči v počátcích svého vývoje nebo ještě nevyvinuté řeči s možnými následky do budoucího vývoje řeči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Nutná odborná a včasná intervence, jinak může mít negativní dopad na další vývoj jedince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(školní úspěšnost, sociální vztahy, pracovní zařazení…)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Důležitou roli hraje logopedická prevence, včasná a správná logopedická diagnostika a včasná, dostatečná a odborná stimulace vývoje řeči, týmový přístup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(lékaři, logoped, rodina, škola…)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242F85A6-F1AC-42FD-94D3-FA467B6845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1" r="12339" b="2"/>
          <a:stretch/>
        </p:blipFill>
        <p:spPr>
          <a:xfrm>
            <a:off x="7339989" y="2780068"/>
            <a:ext cx="3861252" cy="278463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BCC0F9-0BB4-433C-B3D9-7EB46A6E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6929"/>
            <a:ext cx="10859784" cy="1816149"/>
          </a:xfrm>
        </p:spPr>
        <p:txBody>
          <a:bodyPr anchor="b">
            <a:normAutofit/>
          </a:bodyPr>
          <a:lstStyle/>
          <a:p>
            <a:r>
              <a:rPr lang="cs-CZ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NARUŠENÝ VÝVOJ ŘEČI</a:t>
            </a:r>
            <a:br>
              <a:rPr lang="cs-CZ" dirty="0"/>
            </a:b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A3B6B-438D-4A6F-A167-121953D86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81" y="1647825"/>
            <a:ext cx="7077601" cy="4823244"/>
          </a:xfrm>
        </p:spPr>
        <p:txBody>
          <a:bodyPr anchor="ctr">
            <a:normAutofit lnSpcReduction="10000"/>
          </a:bodyPr>
          <a:lstStyle/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Faktory ovlivňující vývoj řeči: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vrozené předpoklady ke komunikaci, temperament, motivace, nadání pro řeč, úroveň smyslového vnímání, poškození CNS, celkový fyzický a psychický stav, intelekt, prostředí, mluvní vzor, výchova, stimulace dítěte ke komunikaci, zkušenosti, forma a způsob vzdělávání, vrstevníci, rodina, odborná logopedická intervence…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NVŘ může být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symptomem jiné vývojové poruchy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(symptomatická porucha řeči, např. omezený vývoj řeči z důvodu mentálního postižení), nebo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dominujícím příznakem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vývojová dysfázie)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Závažnost NVŘ: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lehkých odchylek ve vývoji řeči po úplnou nemluvnost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242F85A6-F1AC-42FD-94D3-FA467B6845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1" r="12339" b="2"/>
          <a:stretch/>
        </p:blipFill>
        <p:spPr>
          <a:xfrm>
            <a:off x="7339989" y="2780068"/>
            <a:ext cx="3861252" cy="278463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9AE1604-BB93-4F6D-94D6-F2A6021FC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270323-9616-4384-857D-E86B78272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3838D5-9565-4601-BAC3-D1B5BDB80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349A4B8-3246-4579-922E-FE1155C7F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1109F0-0252-46CB-8396-94FE1784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848" y="91259"/>
            <a:ext cx="10124415" cy="1506059"/>
          </a:xfrm>
        </p:spPr>
        <p:txBody>
          <a:bodyPr anchor="b">
            <a:normAutofit/>
          </a:bodyPr>
          <a:lstStyle/>
          <a:p>
            <a:r>
              <a:rPr lang="cs-CZ" sz="37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STIMULACE VÝVOJE ŘEČI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977AD048-65E6-4875-8D22-0ABC35D205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7" r="25073"/>
          <a:stretch/>
        </p:blipFill>
        <p:spPr>
          <a:xfrm>
            <a:off x="589424" y="1858844"/>
            <a:ext cx="3537179" cy="379615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34377" y="2188548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7DDA7-F5F9-4B1B-9AE5-4D97AD874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25" y="2295525"/>
            <a:ext cx="7462527" cy="4080338"/>
          </a:xfrm>
        </p:spPr>
        <p:txBody>
          <a:bodyPr anchor="ctr">
            <a:normAutofit lnSpcReduction="10000"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Komunikujte tváří v tvář a na stejné úrovni (pozorování a nápodoba mluvidel)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Mluvte jasně a zřetelně, používejte základní slovní zásobu a krátké věty.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Výrazně artikulujte. Udržujte tempo, melodii, hlasitost)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Pojmenovávejte jasně a stručně, co právě děláte (zásada komentování).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Opakujte to, co dítě říká (pokud nerozumíte co dítě říká, opakujte po něm co slyšíte a projev modulujte: intonace, hlasitost, tempo, správná artikulace…)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Reagujte vždy na každou komunikaci (dejte najevo, že dítě slyšíte, respektujete jeho projev a vnímáte jej)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Chvalte, povzbuzujte, motivujte.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a forma vašeho sdělení dítěti musí být v souladu s tím, jakým způsobem to říkáte (obsah i forma musí souviset a doplňovat význam informace)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Komunikujte na individuálně preferovaná a oblíbená témata konkrétního dítěte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Nezaměřujte se na nedostatky, ale na význam komunikace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97512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2117A9-2D11-4681-82A6-A12FFD21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75" y="638175"/>
            <a:ext cx="4830625" cy="18954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KATEGORIE NARUŠENÉHO VÝVOJE ŘEČI </a:t>
            </a:r>
            <a:b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dirty="0"/>
            </a:br>
            <a:br>
              <a:rPr lang="cs-CZ" sz="1600" dirty="0"/>
            </a:br>
            <a:endParaRPr lang="cs-CZ" sz="1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1D088-C0C7-44EE-B701-50BAE09A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20" y="1828800"/>
            <a:ext cx="5185929" cy="4895849"/>
          </a:xfrm>
        </p:spPr>
        <p:txBody>
          <a:bodyPr anchor="ctr">
            <a:norm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Opožděný vývoj řeči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nepodnětné prostředí, dědičnost, opoždění vývoje CNS, nedoslýchavost…)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Omezený vývoj řeči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u MP, těžších poruch sluchu…)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Přerušený vývoj řeči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po úrazech, prodělaných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psychotraumatech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duševním onemocnění, u demence…)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Odchylný vývoj řeči 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(např, u rozštěpů či jiných patologií mluvidel…)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Specificky narušený vývoj řeči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(vývojová dysfázie)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BBCB087E-07B3-4ABF-AEF3-79DE6C7C54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3" r="22278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1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EB72AD-49ED-4D5E-9F7B-F211CC4F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r>
              <a:rPr lang="cs-CZ" sz="33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VÝVOJOVÁ DYSFÁZIE</a:t>
            </a:r>
            <a:br>
              <a:rPr lang="cs-CZ" sz="3300" dirty="0"/>
            </a:b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63B3F-C98A-4AAF-B172-B0FF9DABB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" y="2247901"/>
            <a:ext cx="7693371" cy="4244336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Specificky narušený vývoj řeči v důsledku raného poškození mozku, postihující řečové zóny vyvíjejícího se mozku (tzv.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centrálního zpracování řečového signálu, nebo centrální porucha řeči 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Charakteristická deficity na různých úrovních řečové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exprese i recepce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dětí s VD sledujeme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nerovnoměrný vývoj celé osobnosti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řečového projevu neodpovídá věku a intelektu</a:t>
            </a:r>
          </a:p>
          <a:p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 VD: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komunikačních schopností charakteristické neschopností, nebo sníženou schopností, verbálně komunikovat, přestože podmínky pro vývoj řeči jsou dobré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(nevyskytují se závažné neurologické ani psychiatrické nálezy, inteligence je přiměřená, není poškozeno sluchové a zrakové vnímání a  prostředí je stimulující)</a:t>
            </a:r>
          </a:p>
          <a:p>
            <a:endParaRPr lang="cs-CZ" sz="1100" dirty="0"/>
          </a:p>
        </p:txBody>
      </p:sp>
      <p:pic>
        <p:nvPicPr>
          <p:cNvPr id="5" name="Obrázek 4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2C4E1DFB-DBA0-41C6-96C2-138A967CAA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4" r="3817" b="3"/>
          <a:stretch/>
        </p:blipFill>
        <p:spPr>
          <a:xfrm>
            <a:off x="7731470" y="1062850"/>
            <a:ext cx="3820450" cy="468072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96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922483-DA0A-4F93-85D7-BF2200DD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Projevy </a:t>
            </a:r>
            <a:br>
              <a:rPr lang="cs-CZ" sz="37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700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vývojové dysfázie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8F576-D287-4019-9A26-8A690B6E0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63" y="2224322"/>
            <a:ext cx="5598445" cy="4215721"/>
          </a:xfrm>
        </p:spPr>
        <p:txBody>
          <a:bodyPr anchor="ctr">
            <a:noAutofit/>
          </a:bodyPr>
          <a:lstStyle/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Poruchy řečové exprese v rámci jazykových rovin i porozumění řeči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 slyší, ale nedostatečně a nepřesně jí rozumí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Postihuje gramatickou strukturu, výslovnost i slovní zásobu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Zasahuje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všech jazykových rovin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Nejvýraznější obtíže v rovině morfologicko-syntaktické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se zaměřuje primárně na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rozvoj pragmatické jazykové roviny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Nerovnoměrný vývoj osobnosti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Deficity motoriky, grafomotoriky, paměti, pozornosti, emocionální sféry, motivace, zvýšená unavitelnost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2A709F1D-A029-4BA4-A37A-AF129C6FEB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" r="4" b="1409"/>
          <a:stretch/>
        </p:blipFill>
        <p:spPr>
          <a:xfrm>
            <a:off x="6518980" y="799352"/>
            <a:ext cx="4884217" cy="47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8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F65FE-B375-4857-B7DF-7DFA8910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>
                <a:solidFill>
                  <a:srgbClr val="E3A6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Symptomatologie vývojové dysfázie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1A1A34-BA9A-41F3-B559-0530C3591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1825625"/>
            <a:ext cx="5391150" cy="4927600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zvukové realizace hlásek (výslovnost)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Vázne syntaktické spojování slov do větných celků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řazení slabik (přehazuje, vynechává, opakuje…)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Nerozvinutý jazykový cit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Nesprávný slovosled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s časováním a skloňováním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užití podstatných jmen a sloves v infinitivu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Pauzy ve verbálním projevu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dysgramatická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často nesrozumitelná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Neschopnost udržet dějovou linii, přeskakuje, neudrží téma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Propojení s poruchami pozornosti a zvýšenou unavitelností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645546-D450-44A3-B545-C5DA183BF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4"/>
            <a:ext cx="5667375" cy="4927599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Nerozeznává klíčová slova k pochopení významu, často nechápe smysl sdělení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Neschopnost reprodukovat věty a sdělení s pochopením významu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Vázne sluchová paměť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Vkládání emocí a napětí do řečového projevu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krátkodobé paměti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Malá aktivní slovní zásoba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Výskyt dyslexie, dyspraxie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Nepoměr mezi verbálními a nonverbálními projevy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kresby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Porucha smyslového vnímání (sluchová, zraková percepce, vnímání hmatových a rytmických signálů)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Porušení jemné motoriky, grafomotoriky, laterality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973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1033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Narušená komunikační schopnost u dětí předškolního věku</vt:lpstr>
      <vt:lpstr>KATEGORIE NARUŠENÉ KOMUNIKAČNÍ SCHOPNOSTI (NKS)   </vt:lpstr>
      <vt:lpstr>NARUŠENÝ VÝVOJ ŘEČI </vt:lpstr>
      <vt:lpstr>NARUŠENÝ VÝVOJ ŘEČI </vt:lpstr>
      <vt:lpstr>STIMULACE VÝVOJE ŘEČI</vt:lpstr>
      <vt:lpstr>KATEGORIE NARUŠENÉHO VÝVOJE ŘEČI     </vt:lpstr>
      <vt:lpstr>VÝVOJOVÁ DYSFÁZIE </vt:lpstr>
      <vt:lpstr>Projevy  vývojové dysfázie</vt:lpstr>
      <vt:lpstr>Symptomatologie vývojové dysfázie</vt:lpstr>
      <vt:lpstr>Metodika práce s dětmi s vývojovou dysfázií</vt:lpstr>
      <vt:lpstr>Metodika práce s dětmi s vývojovou dysfázií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Narušená komunikační schopnost u dětí předškolního věku</dc:title>
  <dc:creator>Kateřina Heislerová</dc:creator>
  <cp:lastModifiedBy>Kateřina Heislerová</cp:lastModifiedBy>
  <cp:revision>3</cp:revision>
  <dcterms:created xsi:type="dcterms:W3CDTF">2020-10-26T13:16:45Z</dcterms:created>
  <dcterms:modified xsi:type="dcterms:W3CDTF">2020-11-02T10:09:16Z</dcterms:modified>
</cp:coreProperties>
</file>