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809C1-AAF4-499E-9512-993E13B4F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4F3271-E70E-4A5A-B4EA-9E261E439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F527B2-B169-476B-BEDD-8B11F96E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7382F4-C722-4FBB-8A18-CF441BF9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95A7B7-C94A-4588-A928-4876F300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48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690BB-EFB8-4900-A966-E224DF46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63A77D-32A9-4BEE-8BC2-028B3EF3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D6AB4E-CADA-4BC5-8A70-C9337579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1DABC9-7C4C-4E25-B4CD-9764494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DC9ACA-A374-4237-8634-5D840FFB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478AC5-6ADD-48E7-A36C-C96C37736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1CA846-BCB8-4509-8071-E8BDC8BB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F50D1-CC7E-416C-BC0A-97A9CF88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7E2E60-BAB4-4DC8-B7AA-04D3F07A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3C8BC9-1778-48C5-887A-44007D76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5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7B5C4-9ADF-443C-A677-A39DBA3F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55972-98D2-4394-AF02-3F221D1D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57DC9-E9AA-4E5A-85F3-CD018C28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F9EF5-F2A5-4E68-B28F-2B7222D3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3D829-BD6A-4344-84DE-86B24ED3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0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B0E4F-6731-460A-A8EE-2F26D16B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9F84AF-0037-4168-8DA3-FE9B22209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B5C3F-E3D5-4C15-B5E4-11C28596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0EB17-D9FC-473D-9865-A7591EDF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91D886-933C-4780-ADF7-761F7396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3CB49-74C9-4F59-A8BE-63306CE0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342BD-FA11-439B-888D-5CF833332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083BF1-026E-4EC6-BE59-B2ECEEE1E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7B4BD2-EEEF-49CB-8236-5F1220AF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A67104-A9D4-4900-96E2-E5CDEDDE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DC9F6F-D187-470E-ABC9-5EE865F9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9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0F869-9270-4A06-B822-F80018CD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E82CC7-54EF-4F24-845D-47ED9CCC0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1360C6-6358-4F59-8ACF-9620005F8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AED9B7-B7AA-4B69-9DCD-BDAA2ED5A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0E4FDC-042E-4000-BEC8-610BD4387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263834-84D7-4846-8AB3-F9D726EE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ADE0CF-3F58-4880-8994-D36DF5FF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EE0949-AB77-446D-A1DB-4599092D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9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32483-9B82-4866-B30A-4D72867D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7DCF12-AD68-495A-9543-D4C8AFE3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D41531-051B-4984-B79C-8F0C7B1B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C5DD93-9BA2-43C9-BB90-5B061B4A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23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716F7F-D104-477F-807A-B81B80E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B6B2603-9A6F-41E0-BB8A-BFF7D802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68C467-2952-4010-B04E-6661F2F0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32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F2AED-AF4D-4B6E-8756-BAAA11AE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3F6A0-8A10-4606-9D4C-0212F525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FE6E1C-BDF5-47F0-97FC-C4F0FF24C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88D4B1-8ED0-47E5-B94C-A972ACC4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143638-BAB2-4705-9BA1-C9B27942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607017-4BC3-40B7-9EA7-A962977A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57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28703-2A9A-44EF-8EB9-4F285940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8D3531-7490-42DB-A7FE-721833BEB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D95612-76A5-4C83-81E5-669EB39E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DB8A5A-F30A-435C-BF8D-A01F20DF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FE21DD-1329-4172-8BAD-99E0CE9C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BC95CA-B8C2-4208-BBE7-0EA0710C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4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039196-BE8F-4109-AD8D-83B4426D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A86CC7-75CB-4C66-AB3C-0AB8605D8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C5D95C-9307-47DB-9BBC-2EF08F504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3A39-4CF4-4195-96CB-8E7CB48002D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3E1301-07D2-469B-91DB-01C4E25D8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E7044D-AE69-489B-91A7-C85F65CF0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A952-5220-4CA9-80B9-67B365EE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36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1607D-E550-4F69-86EC-A0E8C97DE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0" y="1781175"/>
            <a:ext cx="5699760" cy="2200275"/>
          </a:xfrm>
        </p:spPr>
        <p:txBody>
          <a:bodyPr>
            <a:normAutofit/>
          </a:bodyPr>
          <a:lstStyle/>
          <a:p>
            <a:r>
              <a:rPr lang="cs-CZ" sz="5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Dyslalie</a:t>
            </a:r>
            <a:r>
              <a:rPr lang="cs-CZ" sz="5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C80985-5804-4216-8E04-ABECB9761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040" y="3429000"/>
            <a:ext cx="6195060" cy="1254319"/>
          </a:xfrm>
        </p:spPr>
        <p:txBody>
          <a:bodyPr>
            <a:normAutofit/>
          </a:bodyPr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definice, klasifikace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logopedická intervence u dětí předškolního věku</a:t>
            </a:r>
          </a:p>
          <a:p>
            <a:pPr algn="l"/>
            <a:endParaRPr lang="cs-CZ" sz="1600" dirty="0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66160" y="0"/>
            <a:ext cx="862584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C5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chlapec, mladý, malé, dítě&#10;&#10;Popis byl vytvořen automaticky">
            <a:extLst>
              <a:ext uri="{FF2B5EF4-FFF2-40B4-BE49-F238E27FC236}">
                <a16:creationId xmlns:a16="http://schemas.microsoft.com/office/drawing/2014/main" id="{A38A5A51-1D68-43C6-AD39-04679C255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" b="1"/>
          <a:stretch/>
        </p:blipFill>
        <p:spPr>
          <a:xfrm>
            <a:off x="20" y="10"/>
            <a:ext cx="4902094" cy="3364982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</p:spPr>
      </p:pic>
      <p:sp>
        <p:nvSpPr>
          <p:cNvPr id="1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162" y="4683319"/>
            <a:ext cx="6488837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739245C-7D60-436E-8CC9-28C32863B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61"/>
          <a:stretch/>
        </p:blipFill>
        <p:spPr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500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FF6FB-7ED6-43D5-9838-5A2E7262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096625" cy="1325563"/>
          </a:xfrm>
        </p:spPr>
        <p:txBody>
          <a:bodyPr/>
          <a:lstStyle/>
          <a:p>
            <a:r>
              <a:rPr lang="cs-CZ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DYSLALIE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3F75F-9C7F-4A85-9A6F-9FC6E4695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055813"/>
            <a:ext cx="11096625" cy="4649786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vliv v předškolním věku (do nástupu do ZŠ)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Potřebná mechanická cvičení spojovat se spontánní řečí a konkrétními situacemi (nesmí přejít v nudný mechanický dril)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Zapojení her, popřípadě v kolektivu MŠ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Motivace, pocit pohody, ocenění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KRÁTKODOBÉHO CVIČENÍ (2-3 min, 20krát denně)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VYUŽITÍ SLUCHOVÉ KONTROLY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VYUŽITÍ POMOCNÝCH HLÁSEK  (D-R)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MINIMÁLNÍ AKCE (bez přehnaného úsilí a napětí mluvidel, šeptání, tichý hlas</a:t>
            </a:r>
          </a:p>
        </p:txBody>
      </p:sp>
      <p:pic>
        <p:nvPicPr>
          <p:cNvPr id="5" name="Obrázek 4" descr="Obsah obrázku osoba, dívka, interiér, malé&#10;&#10;Popis byl vytvořen automaticky">
            <a:extLst>
              <a:ext uri="{FF2B5EF4-FFF2-40B4-BE49-F238E27FC236}">
                <a16:creationId xmlns:a16="http://schemas.microsoft.com/office/drawing/2014/main" id="{F006B739-93BD-416F-8480-3EB5AADF3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27" y="0"/>
            <a:ext cx="3598889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FF6FB-7ED6-43D5-9838-5A2E7262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11020425" cy="1325563"/>
          </a:xfrm>
        </p:spPr>
        <p:txBody>
          <a:bodyPr/>
          <a:lstStyle/>
          <a:p>
            <a:r>
              <a:rPr lang="cs-CZ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DYSLALIE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3F75F-9C7F-4A85-9A6F-9FC6E4695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5"/>
            <a:ext cx="10925175" cy="494665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snadnějších hlásek ke složitějším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 přístup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Hláska samostatně – se samohláskou – se souhláskou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Uprostřed, na začátku, na konci, vícekrát ve slově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jednu hlásku v určitém období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sluchové a zrakové kontroly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Mechanické pomůcky (sondy, špachtle) jen v nutnosti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Oblíbená slova a témata motivují (ne jazykolamy, neznámá slova)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hry, klidné pozitivní atmosféry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 rodinou, MŠ</a:t>
            </a:r>
          </a:p>
        </p:txBody>
      </p:sp>
      <p:pic>
        <p:nvPicPr>
          <p:cNvPr id="5" name="Obrázek 4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8BA249D3-BEB7-4E26-BF8A-3F3C26E36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78" y="54769"/>
            <a:ext cx="4146622" cy="27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8BC22-AB55-4D5B-A312-537A79D1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365125"/>
            <a:ext cx="11160760" cy="1325563"/>
          </a:xfrm>
        </p:spPr>
        <p:txBody>
          <a:bodyPr/>
          <a:lstStyle/>
          <a:p>
            <a:r>
              <a:rPr lang="cs-CZ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 TERAPIE DYSLALIE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AF729-450B-4EFC-9B0A-B0FE86A0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4622800"/>
            <a:ext cx="11160760" cy="2092959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Přípravná cvičení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Vyvození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hlásky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výslovnosti hlásky ve všech spojích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Automatizace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výslovnosti hlásky ve spontánní řeči</a:t>
            </a:r>
          </a:p>
        </p:txBody>
      </p:sp>
      <p:pic>
        <p:nvPicPr>
          <p:cNvPr id="5" name="Obrázek 4" descr="Obsah obrázku osoba, stůl, vsedě, interiér&#10;&#10;Popis byl vytvořen automaticky">
            <a:extLst>
              <a:ext uri="{FF2B5EF4-FFF2-40B4-BE49-F238E27FC236}">
                <a16:creationId xmlns:a16="http://schemas.microsoft.com/office/drawing/2014/main" id="{4847144E-9127-46D9-B3BD-8A20CB51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" y="1538732"/>
            <a:ext cx="4410537" cy="2941828"/>
          </a:xfrm>
          <a:prstGeom prst="rect">
            <a:avLst/>
          </a:prstGeom>
        </p:spPr>
      </p:pic>
      <p:pic>
        <p:nvPicPr>
          <p:cNvPr id="7" name="Obrázek 6" descr="Obsah obrázku stůl, jídlo, počítač&#10;&#10;Popis byl vytvořen automaticky">
            <a:extLst>
              <a:ext uri="{FF2B5EF4-FFF2-40B4-BE49-F238E27FC236}">
                <a16:creationId xmlns:a16="http://schemas.microsoft.com/office/drawing/2014/main" id="{771B3635-DDF1-4B9F-8BE6-4302937A4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02" y="1538732"/>
            <a:ext cx="7078697" cy="39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1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58180-B6C4-48CA-818D-B126B093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6" y="141607"/>
            <a:ext cx="3457574" cy="810894"/>
          </a:xfrm>
        </p:spPr>
        <p:txBody>
          <a:bodyPr>
            <a:normAutofit/>
          </a:bodyPr>
          <a:lstStyle/>
          <a:p>
            <a:pPr algn="l"/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DYSLALIE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35924-6417-434D-B9FA-F17E2F63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143001"/>
            <a:ext cx="11620499" cy="562927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NKS :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Narušení článkování (artikulace) řeči (společně s dysartrií)</a:t>
            </a:r>
          </a:p>
          <a:p>
            <a:pPr algn="l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Jiný termín: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patlavost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se vyskytující forma NKS</a:t>
            </a:r>
          </a:p>
          <a:p>
            <a:pPr algn="l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Narušení výslovnosti jedné hlásky nebo skupiny hlásek rodného jazyka</a:t>
            </a:r>
          </a:p>
          <a:p>
            <a:pPr algn="l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 dyslalie, prodloužená fyziologická dyslalie x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pravá dyslalie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 7. roce – ukončení fixace mluvních stereotypů)</a:t>
            </a:r>
          </a:p>
          <a:p>
            <a:pPr algn="l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Častější u chlapců (60%)</a:t>
            </a:r>
          </a:p>
          <a:p>
            <a:pPr algn="l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Častější výskyt u nižšího intelektu, smyslových poruch, ADHD, SPU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prostředí, </a:t>
            </a:r>
            <a:r>
              <a:rPr lang="cs-CZ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orofaciálních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patologií, muzikálních schopností, nadání pro řeč</a:t>
            </a:r>
          </a:p>
          <a:p>
            <a:pPr algn="l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a nejdéle přetrvává vadná výslovnost hlásek R a Ř (rotacismus, rotacismus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bohemicus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sykavek (sigmatizmus)</a:t>
            </a:r>
          </a:p>
          <a:p>
            <a:pPr algn="l"/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FONETICKÁ ÚROVEŇ: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jednotlivých hlásek (vynechávání (delece), zaměňování (substituce), nepřesná výslovnost (distorze)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FONOLOGICKÁ ÚROVEŇ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spojování zvuků do slabik, slov a vět (plynulost vyslovení hlásky při přechodu k hlásce jiné , pauzy, přízvuk, melodie, rytmus)</a:t>
            </a:r>
          </a:p>
          <a:p>
            <a:pPr algn="l"/>
            <a:endParaRPr lang="cs-CZ" dirty="0"/>
          </a:p>
        </p:txBody>
      </p:sp>
      <p:pic>
        <p:nvPicPr>
          <p:cNvPr id="7" name="Obrázek 6" descr="Obsah obrázku osoba, interiér, mladý, malé&#10;&#10;Popis byl vytvořen automaticky">
            <a:extLst>
              <a:ext uri="{FF2B5EF4-FFF2-40B4-BE49-F238E27FC236}">
                <a16:creationId xmlns:a16="http://schemas.microsoft.com/office/drawing/2014/main" id="{19C08B92-2AF3-4DC1-AA85-424C55C0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25" y="0"/>
            <a:ext cx="2708275" cy="25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58180-B6C4-48CA-818D-B126B093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41607"/>
            <a:ext cx="6743699" cy="1158874"/>
          </a:xfrm>
        </p:spPr>
        <p:txBody>
          <a:bodyPr>
            <a:normAutofit/>
          </a:bodyPr>
          <a:lstStyle/>
          <a:p>
            <a:pPr algn="l"/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ETIOLOGIE DYSLALIE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35924-6417-434D-B9FA-F17E2F63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757679"/>
            <a:ext cx="11620499" cy="5014595"/>
          </a:xfrm>
        </p:spPr>
        <p:txBody>
          <a:bodyPr>
            <a:normAutofit/>
          </a:bodyPr>
          <a:lstStyle/>
          <a:p>
            <a:pPr algn="l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Funkční příčiny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Mluvidla bez poruchy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Motorická neobratnost nebo nesprávné vnímání a diferenciace zvuků (vliv schopnosti sluchové diferenciace,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dysmuzie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nižšího IQ, SPU…)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Organické příčiny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na mluvidlech, poruchy CNS, sluchové vady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má: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dědičnost, mluvní vzor (šišlání na dítě…), podnětnost prostředí, psychika dítěte, osobnost dítěte, výchovný styl, přílišné zaměření na řeč, poruchy smyslového vnímání, pasivita v komunikaci, motorické schopnosti, vrstevníci, vzdělávání, odborná logopedická podpora</a:t>
            </a:r>
          </a:p>
        </p:txBody>
      </p:sp>
      <p:pic>
        <p:nvPicPr>
          <p:cNvPr id="5" name="Obrázek 4" descr="Obsah obrázku osoba, chlapec, dítě, interiér&#10;&#10;Popis byl vytvořen automaticky">
            <a:extLst>
              <a:ext uri="{FF2B5EF4-FFF2-40B4-BE49-F238E27FC236}">
                <a16:creationId xmlns:a16="http://schemas.microsoft.com/office/drawing/2014/main" id="{DE475839-ACE4-4CAE-A2FF-1AB8FED4F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51" y="0"/>
            <a:ext cx="2285149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58180-B6C4-48CA-818D-B126B093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41607"/>
            <a:ext cx="6743699" cy="1067433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DYSLALIE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35924-6417-434D-B9FA-F17E2F63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554480"/>
            <a:ext cx="11620499" cy="52177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VÝVOJOVÉHO HLEDISKA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Postupné zdokonalování výslovnosti v průběhu vývoje dítěte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ETIOLOGICKÉHO HLEDISKA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Funkčně a orgánově podmíněná nesprávná artikulace hlásek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HLEDISKA ROZSAHU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Míra a četnost vadné výslovnosti jedné či více hlásek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HLEDISKA KONTEXTU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Dyslálie týkající se jednotlivých hlásek či celých slabik a slov</a:t>
            </a:r>
          </a:p>
        </p:txBody>
      </p:sp>
      <p:pic>
        <p:nvPicPr>
          <p:cNvPr id="6" name="Obrázek 5" descr="Obsah obrázku osoba, interiér, malé, chlapec&#10;&#10;Popis byl vytvořen automaticky">
            <a:extLst>
              <a:ext uri="{FF2B5EF4-FFF2-40B4-BE49-F238E27FC236}">
                <a16:creationId xmlns:a16="http://schemas.microsoft.com/office/drawing/2014/main" id="{9058D039-AB00-4329-8376-73624867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66" y="0"/>
            <a:ext cx="426863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5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58180-B6C4-48CA-818D-B126B093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41607"/>
            <a:ext cx="6743699" cy="2042793"/>
          </a:xfrm>
        </p:spPr>
        <p:txBody>
          <a:bodyPr>
            <a:normAutofit/>
          </a:bodyPr>
          <a:lstStyle/>
          <a:p>
            <a:pPr algn="l"/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DYSLALIE</a:t>
            </a:r>
            <a:b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vývojového hlediska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35924-6417-434D-B9FA-F17E2F63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3291840"/>
            <a:ext cx="11620499" cy="348043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MOGILALIE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vynechávání určitých hlásek (také delece hlásek)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PARALALIE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zaměňování hlásky za jinou (také substituce hlásek)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DYSLALIE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 7. roce věku, nesprávná artikulace (též distorze hlásek)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Vadná výslovnost hlásky označována řeckým písmenem a příponou –izmus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kappacizmus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lambdacizmus, sigmatizmus, rotacizmus, rotacizmus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bohemicus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Dále označujeme typy dyslalie dle místa odchylného vývoje (sigmatismus interdentální, rotacizmus bilabiální…)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soba, interiér, mladý, malé&#10;&#10;Popis byl vytvořen automaticky">
            <a:extLst>
              <a:ext uri="{FF2B5EF4-FFF2-40B4-BE49-F238E27FC236}">
                <a16:creationId xmlns:a16="http://schemas.microsoft.com/office/drawing/2014/main" id="{41407917-8912-45CE-90E4-F47261D50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06" y="0"/>
            <a:ext cx="537882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7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58180-B6C4-48CA-818D-B126B093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41607"/>
            <a:ext cx="11915775" cy="1189353"/>
          </a:xfrm>
        </p:spPr>
        <p:txBody>
          <a:bodyPr>
            <a:normAutofit/>
          </a:bodyPr>
          <a:lstStyle/>
          <a:p>
            <a:pPr algn="l"/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DYSLALIE z etiologického hlediska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35924-6417-434D-B9FA-F17E2F63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889760"/>
            <a:ext cx="11620499" cy="4882514"/>
          </a:xfrm>
        </p:spPr>
        <p:txBody>
          <a:bodyPr>
            <a:normAutofit/>
          </a:bodyPr>
          <a:lstStyle/>
          <a:p>
            <a:pPr algn="l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Funkční dyslalie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Senzorické či motorické narušení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sluchové diferenciace, motorická neobratnost mluvidel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Orgánová dyslalie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lokalizace příčiny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Akustická (při vadách sluchu)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Labiální (při defektech rtu)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Dentální (při defektech zubů)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Palatální (při anomáliích patra)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Lingvální (při anomáliích jazyka)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Nazální (při narušení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osoba, chlapec, mladý, interiér&#10;&#10;Popis byl vytvořen automaticky">
            <a:extLst>
              <a:ext uri="{FF2B5EF4-FFF2-40B4-BE49-F238E27FC236}">
                <a16:creationId xmlns:a16="http://schemas.microsoft.com/office/drawing/2014/main" id="{7A0946D3-1E97-4836-BF4D-AC4A2B272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3540687"/>
            <a:ext cx="4654550" cy="32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58180-B6C4-48CA-818D-B126B093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41607"/>
            <a:ext cx="11915775" cy="1585593"/>
          </a:xfrm>
        </p:spPr>
        <p:txBody>
          <a:bodyPr>
            <a:normAutofit/>
          </a:bodyPr>
          <a:lstStyle/>
          <a:p>
            <a:pPr algn="l"/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DYSLALIE </a:t>
            </a:r>
            <a:b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hlediska rozsahu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35924-6417-434D-B9FA-F17E2F63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2082800"/>
            <a:ext cx="11620499" cy="4689474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DYSLALIA UNIVERZALIS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Mnohočetná dyslalie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Nesprávná artikulace většiny hlásek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Řečový projev velmi těžce srozumitelný</a:t>
            </a:r>
          </a:p>
          <a:p>
            <a:pPr algn="l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DYSLALIA MULTIPLEX (GRAVIS)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Menší rozsah nesprávně vyslovovaných hlásek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 lépe srozumitelná než 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PARCIÁLNÍ DYSLALIE (LEVIS)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Nesprávná výslovnost jedné nebo několika málo hlásek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Většinou hlásky v jedné artikulační oblasti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soba, mladý, oblečení, chlapec&#10;&#10;Popis byl vytvořen automaticky">
            <a:extLst>
              <a:ext uri="{FF2B5EF4-FFF2-40B4-BE49-F238E27FC236}">
                <a16:creationId xmlns:a16="http://schemas.microsoft.com/office/drawing/2014/main" id="{C1F12F22-103B-4796-A7C9-FB964BE01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94" y="0"/>
            <a:ext cx="6780106" cy="3129280"/>
          </a:xfrm>
          <a:prstGeom prst="rect">
            <a:avLst/>
          </a:prstGeom>
        </p:spPr>
      </p:pic>
      <p:pic>
        <p:nvPicPr>
          <p:cNvPr id="7" name="Obrázek 6" descr="Obsah obrázku osoba, interiér, mladý, malé&#10;&#10;Popis byl vytvořen automaticky">
            <a:extLst>
              <a:ext uri="{FF2B5EF4-FFF2-40B4-BE49-F238E27FC236}">
                <a16:creationId xmlns:a16="http://schemas.microsoft.com/office/drawing/2014/main" id="{D7819A33-6040-423B-A016-887647A09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26" y="3931920"/>
            <a:ext cx="2827361" cy="26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58180-B6C4-48CA-818D-B126B093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41607"/>
            <a:ext cx="11915775" cy="1585593"/>
          </a:xfrm>
        </p:spPr>
        <p:txBody>
          <a:bodyPr>
            <a:normAutofit/>
          </a:bodyPr>
          <a:lstStyle/>
          <a:p>
            <a:pPr algn="l"/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DYSLALIE </a:t>
            </a:r>
            <a:b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hlediska kontextu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35924-6417-434D-B9FA-F17E2F63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082800"/>
            <a:ext cx="11915774" cy="46894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DYSLALIE HLÁSKOVÁ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(týká se jednotlivých hlásek)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DYSLALIE KONTEXTOVÁ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(slabiková nebo slovní)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Obsah obrázku osoba, interiér, žena, stůl&#10;&#10;Popis byl vytvořen automaticky">
            <a:extLst>
              <a:ext uri="{FF2B5EF4-FFF2-40B4-BE49-F238E27FC236}">
                <a16:creationId xmlns:a16="http://schemas.microsoft.com/office/drawing/2014/main" id="{65D9FE3D-E9A0-4006-87BA-60AA114D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9126"/>
            <a:ext cx="4962401" cy="3698874"/>
          </a:xfrm>
          <a:prstGeom prst="rect">
            <a:avLst/>
          </a:prstGeom>
        </p:spPr>
      </p:pic>
      <p:pic>
        <p:nvPicPr>
          <p:cNvPr id="9" name="Obrázek 8" descr="Obsah obrázku osoba, přenosný počítač, interiér, vsedě&#10;&#10;Popis byl vytvořen automaticky">
            <a:extLst>
              <a:ext uri="{FF2B5EF4-FFF2-40B4-BE49-F238E27FC236}">
                <a16:creationId xmlns:a16="http://schemas.microsoft.com/office/drawing/2014/main" id="{8426712E-E1FB-4F3F-8C6B-8DE07164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67" y="0"/>
            <a:ext cx="4712333" cy="3312160"/>
          </a:xfrm>
          <a:prstGeom prst="rect">
            <a:avLst/>
          </a:prstGeom>
        </p:spPr>
      </p:pic>
      <p:pic>
        <p:nvPicPr>
          <p:cNvPr id="11" name="Obrázek 10" descr="Obsah obrázku osoba, chlapec, dítě, interiér&#10;&#10;Popis byl vytvořen automaticky">
            <a:extLst>
              <a:ext uri="{FF2B5EF4-FFF2-40B4-BE49-F238E27FC236}">
                <a16:creationId xmlns:a16="http://schemas.microsoft.com/office/drawing/2014/main" id="{4F06844E-22B0-4215-8680-BDF4B9A68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1" y="3551382"/>
            <a:ext cx="3048000" cy="33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3E6A1-5E8F-46B7-85F7-19E161F6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11201400" cy="1325563"/>
          </a:xfrm>
        </p:spPr>
        <p:txBody>
          <a:bodyPr/>
          <a:lstStyle/>
          <a:p>
            <a:r>
              <a:rPr lang="cs-CZ" b="1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 DIGANOSTIKA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D7B6B-B370-48B8-A2EE-80A0BBBC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976879"/>
            <a:ext cx="11201400" cy="375729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 a prodloužená fyziologická dyslalie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Opožděný vývoj řeči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Dysartrie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Komolení a redukce hlásek či slabik při breptavosti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Specifické vady výslovnosti při LMD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Nedbalá řeč jako následek sociálních vztahů, výchovné zanedbanosti…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Dialektové zvláštnosti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Bilingvní prostředí</a:t>
            </a:r>
          </a:p>
        </p:txBody>
      </p:sp>
      <p:pic>
        <p:nvPicPr>
          <p:cNvPr id="5" name="Obrázek 4" descr="Obsah obrázku chlapec, osoba, dítě, interiér&#10;&#10;Popis byl vytvořen automaticky">
            <a:extLst>
              <a:ext uri="{FF2B5EF4-FFF2-40B4-BE49-F238E27FC236}">
                <a16:creationId xmlns:a16="http://schemas.microsoft.com/office/drawing/2014/main" id="{121087A5-17CB-4A0F-A41F-2F98C5BFA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80" y="1371600"/>
            <a:ext cx="427482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12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714</Words>
  <Application>Microsoft Office PowerPoint</Application>
  <PresentationFormat>Širokoúhlá obrazovka</PresentationFormat>
  <Paragraphs>104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Motiv Office</vt:lpstr>
      <vt:lpstr>Dyslalie  </vt:lpstr>
      <vt:lpstr>DYSLALIE</vt:lpstr>
      <vt:lpstr>ETIOLOGIE DYSLALIE</vt:lpstr>
      <vt:lpstr>KLASIFIKACE DYSLALIE</vt:lpstr>
      <vt:lpstr>DYSLALIE z vývojového hlediska</vt:lpstr>
      <vt:lpstr>DYSLALIE z etiologického hlediska</vt:lpstr>
      <vt:lpstr>DYSLALIE  z hlediska rozsahu</vt:lpstr>
      <vt:lpstr>DYSLALIE  z hlediska kontextu</vt:lpstr>
      <vt:lpstr>DIFERENCIÁLNÍ DIGANOSTIKA</vt:lpstr>
      <vt:lpstr>TERAPIE DYSLALIE</vt:lpstr>
      <vt:lpstr>TERAPIE DYSLALIE</vt:lpstr>
      <vt:lpstr>FÁZE TERAPIE DYSLALIE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Dyslalie</dc:title>
  <dc:creator>Kateřina Heislerová</dc:creator>
  <cp:lastModifiedBy>Kateřina Heislerová</cp:lastModifiedBy>
  <cp:revision>14</cp:revision>
  <dcterms:created xsi:type="dcterms:W3CDTF">2020-11-06T20:35:11Z</dcterms:created>
  <dcterms:modified xsi:type="dcterms:W3CDTF">2020-11-06T22:32:23Z</dcterms:modified>
</cp:coreProperties>
</file>