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0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9" r:id="rId9"/>
    <p:sldId id="270" r:id="rId10"/>
    <p:sldId id="263" r:id="rId11"/>
    <p:sldId id="264" r:id="rId12"/>
    <p:sldId id="265" r:id="rId13"/>
    <p:sldId id="266" r:id="rId14"/>
    <p:sldId id="267" r:id="rId15"/>
    <p:sldId id="271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742A61-9CF1-4C7B-ABCB-BE27D5245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49DC26A-8714-4BFF-AD23-7ADB1015F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07B511-700A-4E4C-B7AF-24C82CAF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C5BD-5666-431D-BBFB-A23B1F2EBDF6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04B93F-3ED7-4089-B577-117109037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D8530F-BA76-4B8A-A30A-BC3118465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3162-BD73-48BD-A28A-79C14E78C6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94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F9B3F5-9234-418D-971C-5D59C7CB2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62934F4-2D90-46A4-B95B-8C4792D95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19B0EB-1E0F-476A-A507-2B5D8846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C5BD-5666-431D-BBFB-A23B1F2EBDF6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0155F6-255E-42D3-9F11-EBE0E4099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47829F-583E-4686-BF8A-02AA41854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3162-BD73-48BD-A28A-79C14E78C6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6519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8F433EF-DFE6-4B0C-AF12-76F1C294E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67BD747-ADC0-497C-87EA-D95ADFE27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1B019D-2D7D-40CD-8014-9FD463470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C5BD-5666-431D-BBFB-A23B1F2EBDF6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A9A8CB-AB60-4C59-A2AB-CD8E51F23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424A6D-5F0D-40D4-B090-728774CA6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3162-BD73-48BD-A28A-79C14E78C6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01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C50A54-BBC6-4BFA-919C-6B008F4AF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9E0E02-52AA-4C3C-8F66-E543ACAB6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7B661A-FDED-41B2-905C-BAD03BEF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C5BD-5666-431D-BBFB-A23B1F2EBDF6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756302-2AB4-4832-BC3D-66A45779C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4EBB79-3BD6-4D74-B1ED-A2297669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3162-BD73-48BD-A28A-79C14E78C6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42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A1523D-D435-48E7-9AEC-DBE40E892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D229EA9-C6F7-463F-AD2B-537FD1AB7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E16122-7A61-4CEC-8CDC-67E5D6129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C5BD-5666-431D-BBFB-A23B1F2EBDF6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21625B-29CE-4484-AE0B-7AC69A256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DEB4C8-159E-4FE7-9AA3-3531A8D9D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3162-BD73-48BD-A28A-79C14E78C6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701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B7BDAF-83FE-4E5D-96B8-395A5D68C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311204-A602-4D26-BAD6-F7915DEF0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92AA8B4-62FB-49C1-B3C7-D1C3E145D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9195802-F71B-4DA1-B1A4-5B79FAA6B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C5BD-5666-431D-BBFB-A23B1F2EBDF6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E00E41-80DD-4D69-AFFD-8DEDAA1E4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8928F60-8037-4EE0-AA14-52805619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3162-BD73-48BD-A28A-79C14E78C6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464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331D57-D437-4BBA-9D6B-C3035C99C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4254B9E-B168-47C2-AF4D-E7D4CA524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F01E258-CAA2-46D6-89DC-23AB95F94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C5FC7A2-6F08-4D10-917B-8ED91617D4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5F7BF4A-3175-417A-B187-5A1040702C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C810FD7-13B1-4EFC-9106-BD480EEB5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C5BD-5666-431D-BBFB-A23B1F2EBDF6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A49FD96-BFDA-4853-BAC2-E00B18823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2DAFDF0-D758-4999-9F30-3D98B8898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3162-BD73-48BD-A28A-79C14E78C6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46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B0997E-5B26-47C6-8D51-89B006B76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BA06F2D-6231-4625-8E98-3B1610F35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C5BD-5666-431D-BBFB-A23B1F2EBDF6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F3E36BE-34AA-438E-BE2C-25DE805D1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D7FDEB9-1CD2-40C8-B2CA-BDF2BD2C1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3162-BD73-48BD-A28A-79C14E78C6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245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D63FD41-0658-4FE2-A281-A2FDB6731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C5BD-5666-431D-BBFB-A23B1F2EBDF6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4280754-89C3-43B0-BD66-861269D20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F2E3C9A-E264-498D-AD50-B59745C8F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3162-BD73-48BD-A28A-79C14E78C6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673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21F057-E4B3-4F6E-9F32-F900321B2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DF3474-D088-48C4-AE61-428ACD7FF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A4DA7AE-A3BC-4707-846D-E131BA510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E76A5BD-18A3-4527-8CB7-E804718B2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C5BD-5666-431D-BBFB-A23B1F2EBDF6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90CF3C6-E1ED-484D-A2C7-034DFA1AD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B58588-A027-4619-B8C4-5F2C6DBAD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3162-BD73-48BD-A28A-79C14E78C6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27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6A74F0-9536-4BFC-AEE8-B09772B4D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BD079D6-7FE2-41EB-AE79-2928469FC1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A72B26D-220B-4C08-B58D-3561031F7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2CC39B1-99B4-4BAB-96E8-504C84C1D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C5BD-5666-431D-BBFB-A23B1F2EBDF6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3CA9A05-CEA2-4FD2-B035-93C959BF2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9A2E179-E678-4F8C-9F47-524FEEB86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3162-BD73-48BD-A28A-79C14E78C6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8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EC72353-18EF-4CE0-BCC5-1C155D75F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084756A-2120-4068-BA29-B29F75ED8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3B033A-D931-4E14-B609-DE2AD0F47F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1C5BD-5666-431D-BBFB-A23B1F2EBDF6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413C58-F39C-4B3E-AF26-B87303B99D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55F045-9F5F-4256-A5E1-F0E208FF2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13162-BD73-48BD-A28A-79C14E78C6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32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0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3375" y="500244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7967" y="664836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rgbClr val="BD6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ECA839B-33C0-4AE7-9AD8-EF21C69F4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9743" y="2442411"/>
            <a:ext cx="4996329" cy="2024404"/>
          </a:xfrm>
        </p:spPr>
        <p:txBody>
          <a:bodyPr>
            <a:normAutofit fontScale="90000"/>
          </a:bodyPr>
          <a:lstStyle/>
          <a:p>
            <a:r>
              <a:rPr lang="cs-CZ" sz="33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Poruchy zvuku řeči u dětí předškolního věku </a:t>
            </a:r>
            <a:br>
              <a:rPr lang="cs-CZ" sz="33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33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3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3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cs-CZ" sz="33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uhňavost, palatolalie</a:t>
            </a:r>
            <a:br>
              <a:rPr lang="cs-CZ" sz="33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3300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13E37F6-8639-4CBD-9202-8A40E252F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9743" y="4632160"/>
            <a:ext cx="4996328" cy="1068293"/>
          </a:xfrm>
        </p:spPr>
        <p:txBody>
          <a:bodyPr>
            <a:normAutofit/>
          </a:bodyPr>
          <a:lstStyle/>
          <a:p>
            <a:r>
              <a:rPr lang="cs-CZ" sz="30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Orofaciální</a:t>
            </a:r>
            <a:r>
              <a:rPr lang="cs-CZ" sz="3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rozštěpy</a:t>
            </a:r>
            <a:endParaRPr lang="cs-CZ" sz="3000" dirty="0">
              <a:solidFill>
                <a:srgbClr val="FFFFFF"/>
              </a:solidFill>
            </a:endParaRPr>
          </a:p>
        </p:txBody>
      </p:sp>
      <p:pic>
        <p:nvPicPr>
          <p:cNvPr id="7" name="Obrázek 6" descr="Obsah obrázku oblečení, čepice, nošení, vsedě&#10;&#10;Popis byl vytvořen automaticky">
            <a:extLst>
              <a:ext uri="{FF2B5EF4-FFF2-40B4-BE49-F238E27FC236}">
                <a16:creationId xmlns:a16="http://schemas.microsoft.com/office/drawing/2014/main" id="{1CBD176C-1EF3-41EB-925E-2B6F3D8E93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64"/>
          <a:stretch/>
        </p:blipFill>
        <p:spPr>
          <a:xfrm>
            <a:off x="979868" y="10"/>
            <a:ext cx="6069184" cy="283977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0EA98F8F-8B2A-4790-ACB2-27028921C4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6" r="12672" b="2"/>
          <a:stretch/>
        </p:blipFill>
        <p:spPr>
          <a:xfrm>
            <a:off x="3" y="3124786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50992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28D1E49-2A21-4A83-A0E0-FB1597B4B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8B852E-5494-418B-A833-75CF016A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0077EC3-42E7-47DA-9846-A521AC58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376239"/>
            <a:ext cx="4991471" cy="1157922"/>
          </a:xfrm>
        </p:spPr>
        <p:txBody>
          <a:bodyPr>
            <a:normAutofit/>
          </a:bodyPr>
          <a:lstStyle/>
          <a:p>
            <a:r>
              <a:rPr lang="cs-CZ" sz="40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PROJEVY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DC624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dítě, osoba, interiér, držení&#10;&#10;Popis byl vytvořen automaticky">
            <a:extLst>
              <a:ext uri="{FF2B5EF4-FFF2-40B4-BE49-F238E27FC236}">
                <a16:creationId xmlns:a16="http://schemas.microsoft.com/office/drawing/2014/main" id="{A27B65F0-CCD1-47D2-AE1A-FE58B01C0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75" y="2416047"/>
            <a:ext cx="3687828" cy="3346704"/>
          </a:xfrm>
          <a:prstGeom prst="rect">
            <a:avLst/>
          </a:prstGeom>
          <a:ln w="12700">
            <a:noFill/>
          </a:ln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60AD70-B6F5-449E-9C29-518B9D6F1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703" y="14287"/>
            <a:ext cx="5681122" cy="6853237"/>
          </a:xfrm>
        </p:spPr>
        <p:txBody>
          <a:bodyPr anchor="ctr">
            <a:normAutofit/>
          </a:bodyPr>
          <a:lstStyle/>
          <a:p>
            <a:pPr>
              <a:buClr>
                <a:srgbClr val="DC6244"/>
              </a:buClr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Vývojová vada – zasažen vývoj řeči již od samého počátku</a:t>
            </a:r>
          </a:p>
          <a:p>
            <a:pPr>
              <a:buClr>
                <a:srgbClr val="DC6244"/>
              </a:buClr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Řeč se liší zvukem i tvorbou hlásek </a:t>
            </a:r>
          </a:p>
          <a:p>
            <a:pPr>
              <a:buClr>
                <a:srgbClr val="DC6244"/>
              </a:buClr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Foneticko-fonologická rovina: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porucha nosní rezonance, artikulace a celkové srozumitelnosti</a:t>
            </a:r>
          </a:p>
          <a:p>
            <a:pPr>
              <a:buClr>
                <a:srgbClr val="DC6244"/>
              </a:buClr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Morfologicko-syntaktická rovina a lexikálně-sémantická rovina: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opožděný vývoj řeči</a:t>
            </a:r>
          </a:p>
          <a:p>
            <a:pPr>
              <a:buClr>
                <a:srgbClr val="DC6244"/>
              </a:buClr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Pragmatická rovina: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důsledek psychosociálních problémů</a:t>
            </a:r>
          </a:p>
          <a:p>
            <a:pPr>
              <a:buClr>
                <a:srgbClr val="DC6244"/>
              </a:buClr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DC6244"/>
              </a:buClr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Narušená srozumitelnost, zvuk, artikulace, poruchy mimiky, vady sluchu, opožděný vývoj řeči, nejvýrazněji bývají narušeny sykavky</a:t>
            </a:r>
          </a:p>
          <a:p>
            <a:pPr>
              <a:buClr>
                <a:srgbClr val="DC6244"/>
              </a:buClr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Setkáváme se s náhradními zvuky: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dítě nedovede vytvořit potřebný tlak vzduchu v odpovídajícím artikulačním místě, protože vzduch uniká do nosu, snaží se proto vytvořit úžinu ještě před místem úniku do nosu, artikulace všech hlásek se posouvá vzad, vznikají šumy, pískavé zvuky… </a:t>
            </a:r>
          </a:p>
        </p:txBody>
      </p:sp>
    </p:spTree>
    <p:extLst>
      <p:ext uri="{BB962C8B-B14F-4D97-AF65-F5344CB8AC3E}">
        <p14:creationId xmlns:p14="http://schemas.microsoft.com/office/powerpoint/2010/main" val="2028853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FD0FD7-2BAA-4AB4-A621-21E012839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914399"/>
            <a:ext cx="11252200" cy="1495425"/>
          </a:xfrm>
        </p:spPr>
        <p:txBody>
          <a:bodyPr>
            <a:normAutofit/>
          </a:bodyPr>
          <a:lstStyle/>
          <a:p>
            <a:r>
              <a:rPr lang="cs-CZ" sz="40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KLASIFIKACE PALATOLALIE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66776D-EBA5-46ED-BCE5-F5F70FB6C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8825"/>
            <a:ext cx="10515600" cy="4148138"/>
          </a:xfrm>
        </p:spPr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stupeň: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nepatrné zbytky palatolalie v řeči, nenápadná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hypernazalita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dyslalie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stupeň: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výraznější příznaky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hypernazality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řeči, poruchy artikulace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stupeň: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velmi nápadná palatolalie, řeč je ještě srozumitelná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stupeň: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řeč je již nesrozumitelná</a:t>
            </a:r>
          </a:p>
        </p:txBody>
      </p:sp>
      <p:pic>
        <p:nvPicPr>
          <p:cNvPr id="5" name="Obrázek 4" descr="Obsah obrázku osoba, dítě, malé, interiér&#10;&#10;Popis byl vytvořen automaticky">
            <a:extLst>
              <a:ext uri="{FF2B5EF4-FFF2-40B4-BE49-F238E27FC236}">
                <a16:creationId xmlns:a16="http://schemas.microsoft.com/office/drawing/2014/main" id="{D1816FF0-ED2F-4C71-8198-6B55E8887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250" y="4021138"/>
            <a:ext cx="3608150" cy="2836862"/>
          </a:xfrm>
          <a:prstGeom prst="rect">
            <a:avLst/>
          </a:prstGeom>
        </p:spPr>
      </p:pic>
      <p:pic>
        <p:nvPicPr>
          <p:cNvPr id="7" name="Obrázek 6" descr="Obsah obrázku vsedě, přenosný počítač, počítač, stůl&#10;&#10;Popis byl vytvořen automaticky">
            <a:extLst>
              <a:ext uri="{FF2B5EF4-FFF2-40B4-BE49-F238E27FC236}">
                <a16:creationId xmlns:a16="http://schemas.microsoft.com/office/drawing/2014/main" id="{D781D23E-FB32-4A60-8174-0E49DB883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" y="204248"/>
            <a:ext cx="5049520" cy="95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02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0EE19A-8AB0-43AB-8AFF-B6AA0EBFA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5"/>
            <a:ext cx="10934700" cy="1325563"/>
          </a:xfrm>
        </p:spPr>
        <p:txBody>
          <a:bodyPr>
            <a:normAutofit/>
          </a:bodyPr>
          <a:lstStyle/>
          <a:p>
            <a:r>
              <a:rPr lang="cs-CZ" sz="40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KOMPLEXNÍ REHABILITAČNÍ PÉČE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7F12CF-64E0-4D24-B698-A854709ED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25625"/>
            <a:ext cx="11634152" cy="4351338"/>
          </a:xfrm>
        </p:spPr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Tým odborníků: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Pediatrie, foniatrie, otorinolaryngologie, ortodoncie, stomatologie, stomatochirurgie, plastická chirurgie, logopedie, pedagogika, psychologie, rodina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minimalizovat vrozenou anomálii a snižovat její následky v oblasti vzhledu, dentálního statusu, orálních funkcí, komunikace a psychické a sociální způsobilosti</a:t>
            </a:r>
          </a:p>
        </p:txBody>
      </p:sp>
      <p:pic>
        <p:nvPicPr>
          <p:cNvPr id="5" name="Obrázek 4" descr="Obsah obrázku osoba, dítě, interiér, malé&#10;&#10;Popis byl vytvořen automaticky">
            <a:extLst>
              <a:ext uri="{FF2B5EF4-FFF2-40B4-BE49-F238E27FC236}">
                <a16:creationId xmlns:a16="http://schemas.microsoft.com/office/drawing/2014/main" id="{D644D07A-F789-4321-B4C1-D49FE8BCE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705" y="4133850"/>
            <a:ext cx="5376547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65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3B63F2-5E6C-4D80-82A0-3F9F0A3FC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11049000" cy="1325563"/>
          </a:xfrm>
        </p:spPr>
        <p:txBody>
          <a:bodyPr/>
          <a:lstStyle/>
          <a:p>
            <a:r>
              <a:rPr lang="cs-CZ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Úkol logopeda: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ABF35E-E58A-4E0C-883A-ACB21F890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10640"/>
            <a:ext cx="11684000" cy="5374640"/>
          </a:xfrm>
        </p:spPr>
        <p:txBody>
          <a:bodyPr>
            <a:normAutofit fontScale="85000"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Poradenství rodičům, MŠ a přímá logopedická intervence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Nezaměřovat se jen na formální, ale i obsahovou stránku 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komunikačního projevu (úkolem není, naučit dítě co nejdříve vyslovovat všechny hlásky)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Naučit rodiče, jak s dítětem pracovat v domácím prostředí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 hravou formou, klidná motivující atmosféra, ve spolupráci s lékařem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Zaměření na řečový vzor (rodiče) – neustále, zřetelně na dítě mluvit ve všech každodenních situacích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Provokovat dítě ke komunikaci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Zásady práce jako u OVŘ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Rozvíjet zrakovou percepci: oční kontakt, sledování mluvidel, pojmenování viděného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Rozvíjet sluchovou percepci: zvuky zvířat, rytmizace, písničky (podpora dýchání při řeči)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Nepřetěžovat dítě!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Zařazovat dechová, artikulační a fonační cvičení</a:t>
            </a:r>
          </a:p>
          <a:p>
            <a:endParaRPr lang="cs-CZ" dirty="0"/>
          </a:p>
        </p:txBody>
      </p:sp>
      <p:pic>
        <p:nvPicPr>
          <p:cNvPr id="5" name="Obrázek 4" descr="Obsah obrázku osoba, vsedě, stůl, interiér&#10;&#10;Popis byl vytvořen automaticky">
            <a:extLst>
              <a:ext uri="{FF2B5EF4-FFF2-40B4-BE49-F238E27FC236}">
                <a16:creationId xmlns:a16="http://schemas.microsoft.com/office/drawing/2014/main" id="{301C325A-6373-4E81-96BD-01CC6B10D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974" y="0"/>
            <a:ext cx="3629025" cy="208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80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5E8045-5B17-4382-A55C-38541F10E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325563"/>
          </a:xfrm>
        </p:spPr>
        <p:txBody>
          <a:bodyPr/>
          <a:lstStyle/>
          <a:p>
            <a:r>
              <a:rPr lang="cs-CZ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Cvičení po operaci rtů a patra: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E4DF5F-33E9-454A-BAC6-249042574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Provokovat pohyby horního rtu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Masáže rtů ze středu ke koutkům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Nápodoba mimickými cvičeními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Pevnější strava, ne kašovitá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Aktivizovat svalstvo rtů a jazyka (hry s jazykem, napodobování zvuků z okolí,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oromotorická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cvičení), napodobování tvaru rtů dle předlohy (přirovnávat ke zvířatům a oblíbeným jevům: kapřík, stěrače, indián, autíčko, veverka…)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Masáže patra (dle konzultace s lékařem)</a:t>
            </a:r>
          </a:p>
          <a:p>
            <a:endParaRPr lang="cs-CZ" dirty="0"/>
          </a:p>
        </p:txBody>
      </p:sp>
      <p:pic>
        <p:nvPicPr>
          <p:cNvPr id="5" name="Obrázek 4" descr="Obsah obrázku stůl, jídlo, počítač&#10;&#10;Popis byl vytvořen automaticky">
            <a:extLst>
              <a:ext uri="{FF2B5EF4-FFF2-40B4-BE49-F238E27FC236}">
                <a16:creationId xmlns:a16="http://schemas.microsoft.com/office/drawing/2014/main" id="{1A6DD13E-B7A3-4FDE-A163-CB50D8E9B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807" y="1550353"/>
            <a:ext cx="3339817" cy="187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89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zuby, čištění, interiér, zavřít&#10;&#10;Popis byl vytvořen automaticky">
            <a:extLst>
              <a:ext uri="{FF2B5EF4-FFF2-40B4-BE49-F238E27FC236}">
                <a16:creationId xmlns:a16="http://schemas.microsoft.com/office/drawing/2014/main" id="{C5288570-7934-4013-924F-B072B9023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1" y="321734"/>
            <a:ext cx="5164746" cy="2905170"/>
          </a:xfrm>
          <a:prstGeom prst="rect">
            <a:avLst/>
          </a:prstGeom>
        </p:spPr>
      </p:pic>
      <p:pic>
        <p:nvPicPr>
          <p:cNvPr id="7" name="Obrázek 6" descr="Obsah obrázku zubní kartáček, zuby, čištění, ústa&#10;&#10;Popis byl vytvořen automaticky">
            <a:extLst>
              <a:ext uri="{FF2B5EF4-FFF2-40B4-BE49-F238E27FC236}">
                <a16:creationId xmlns:a16="http://schemas.microsoft.com/office/drawing/2014/main" id="{79615275-E8A4-4710-AEB2-CE96510D4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654685"/>
            <a:ext cx="5426764" cy="271338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osoba, interiér, dítě, malé&#10;&#10;Popis byl vytvořen automaticky">
            <a:extLst>
              <a:ext uri="{FF2B5EF4-FFF2-40B4-BE49-F238E27FC236}">
                <a16:creationId xmlns:a16="http://schemas.microsoft.com/office/drawing/2014/main" id="{9673732E-0C34-4506-AFCA-A56D9347BE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18" y="321734"/>
            <a:ext cx="4684396" cy="60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67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A3CD03-7E07-4478-ABE6-D96B88D2D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NARUŠENÍ ZVUKU </a:t>
            </a:r>
            <a:br>
              <a:rPr lang="cs-CZ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ŘEČI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1C298E-1B6F-4640-91CB-516243317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284480"/>
            <a:ext cx="5916603" cy="6268720"/>
          </a:xfrm>
        </p:spPr>
        <p:txBody>
          <a:bodyPr anchor="ctr">
            <a:normAutofit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Když je narušena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zvuková stránka verbálního projevu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(foneticko-fonologická jazyková rovina) a toto narušení ovlivňuje i další jazykové roviny, artikulaci, srozumitelnost projevu,  vývoj řeči obecně a sociální rozměr komunikace</a:t>
            </a:r>
          </a:p>
          <a:p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Rinolalie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palatolalie</a:t>
            </a:r>
          </a:p>
        </p:txBody>
      </p:sp>
    </p:spTree>
    <p:extLst>
      <p:ext uri="{BB962C8B-B14F-4D97-AF65-F5344CB8AC3E}">
        <p14:creationId xmlns:p14="http://schemas.microsoft.com/office/powerpoint/2010/main" val="3548510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F08D65-52D0-4F85-896B-9FA05F84C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RINOLALIE (HUHŇAVOST)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C5C7F3-1F4B-4C6C-AF58-C52F530C1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76856"/>
            <a:ext cx="6095999" cy="4581144"/>
          </a:xfrm>
        </p:spPr>
        <p:txBody>
          <a:bodyPr anchor="ctr">
            <a:normAutofit fontScale="92500" lnSpcReduction="10000"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Postihuje zvuk řeči i článkování (artikulaci)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Zvuk je negativně ovlivněn mírou nesprávné nosní rezonance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Způsobena narušením rovnováhy ústní a nosní rezonance v důsledku získaného poškození funkce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velofaryngeálního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závěru (patrohltanové příklopky), nebo vrozených orgánových poruch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orofaryngeální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oblasti =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NARUŠENÍ ROVNOVÁHY MEZI ORALITOU A NAZALITOU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faryngeální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ze slova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pharynx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hltan (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nasopharynx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–nosohltan), velum = měkké patro, palatum = tvrdé patro, „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z lat.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ústa</a:t>
            </a:r>
          </a:p>
          <a:p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Oralita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rezonance dutiny ústní (ústních hlásek)</a:t>
            </a:r>
          </a:p>
          <a:p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Nazalita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rezonance nosní dutiny (nosovek)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Jestliže se u orálních hlásek zvýší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nazalita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nebo u nazálních hlásek (M, N, Ň) naopak sníží, dochází k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narušení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oronazální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rovnováhy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huhňavost</a:t>
            </a:r>
          </a:p>
          <a:p>
            <a:endParaRPr lang="cs-CZ" sz="1400" dirty="0"/>
          </a:p>
          <a:p>
            <a:endParaRPr lang="cs-CZ" sz="1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64D6718-E44D-45F4-907A-EA43C08E4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0" y="2606883"/>
            <a:ext cx="5571131" cy="285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51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E6A1FC7-3423-44E8-9695-35023C56F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DĚLENÍ RINOLALIE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E547C4-F4C2-4833-B98E-812141699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409575"/>
            <a:ext cx="6586401" cy="6219825"/>
          </a:xfrm>
        </p:spPr>
        <p:txBody>
          <a:bodyPr anchor="ctr">
            <a:normAutofit/>
          </a:bodyPr>
          <a:lstStyle/>
          <a:p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HYPONAZALITA</a:t>
            </a:r>
          </a:p>
          <a:p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HYPERNAZALITA</a:t>
            </a:r>
          </a:p>
          <a:p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SMÍŠENÁ FORMA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Hyponazalita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patologicky snížená nosovost, nedostatek nosovosti při tvorbě zvuku řeči (rýmový zvuk řeči) – omezené dýchání nosem, denazalizace nosovek m, n, ň. Příčinou jsou mechanické překážky v dutině nosní, které staví překážku výdechovému proudu.</a:t>
            </a:r>
          </a:p>
          <a:p>
            <a:r>
              <a:rPr lang="cs-CZ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Hypernazalita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patologicky zvýšená nosovost, přebytek podílu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nazality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při tvorbě hlasu. Silné nosní zabarvení všech orálních hlásek, výdechový proud uniká nosem. Příčinou je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velofaryngeální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insuficience (nedostatečná funkce patrohltanové záklopky)</a:t>
            </a:r>
          </a:p>
          <a:p>
            <a:r>
              <a:rPr lang="cs-CZ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Smíšená </a:t>
            </a:r>
            <a:r>
              <a:rPr lang="cs-CZ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nazalita</a:t>
            </a:r>
            <a:r>
              <a:rPr lang="cs-CZ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kombinace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velofaryngeální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insuficience (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hypernazalita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 organickou překážkou v oblasti nosu (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hyponazalita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Tichý, tlumený hlas, řeč je pro jedince velmi namáhavá</a:t>
            </a:r>
          </a:p>
        </p:txBody>
      </p:sp>
    </p:spTree>
    <p:extLst>
      <p:ext uri="{BB962C8B-B14F-4D97-AF65-F5344CB8AC3E}">
        <p14:creationId xmlns:p14="http://schemas.microsoft.com/office/powerpoint/2010/main" val="3798293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E2F8F7-9098-42C1-8DEA-BCFA51947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cs-CZ" sz="40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ETIOLOGIE HUHŇAVOSTI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F5DF00-EDD3-43CE-86DF-9C28DEC25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43076"/>
            <a:ext cx="5648325" cy="4850764"/>
          </a:xfrm>
        </p:spPr>
        <p:txBody>
          <a:bodyPr>
            <a:noAutofit/>
          </a:bodyPr>
          <a:lstStyle/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HYPONAZALITA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blokáda výdechového proudu překážkami v přední či zadní části nosohltanu (nejčastěji zbytnělá nosní mandle – adenoidní vegetace, nebo vybočení nosní přepážky, nosní polypy, chronická rýma, nádory nosohltanu)</a:t>
            </a: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HYPERNAZALITA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narušení vývoje měkkého patra z čehož vyplývá insuficience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velofaryngeálního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mechanizmu (při rozštěpech patra), zkrácené měkké patro, obrna měkkého patra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D9108D-733D-4151-878A-93D35C6B39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" b="11182"/>
          <a:stretch/>
        </p:blipFill>
        <p:spPr>
          <a:xfrm>
            <a:off x="6319703" y="2153920"/>
            <a:ext cx="5034097" cy="344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59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4860832-27F3-4D30-9288-7521D2491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6DAAD4DA-AA9F-4A4D-AD0B-0FB2286B3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4F5EC98-FDFD-4158-9C16-CD770B1F2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26D1C0DA-68C2-40A2-BCCA-D14FB5EF2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1B67FFD7-72F1-4435-9C33-DFFE87F9C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15CE66C6-629F-44D9-A0BC-D2F4E7AF5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FEAAAFC3-1B1C-4F1C-AC4E-ED0ACA4AE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E2C81DA9-A0C9-4C54-A2F0-A3EC14F2B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B7EA41DD-7957-42FB-BD48-E502F81F6C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E33D6F3E-9CCB-4053-B8C1-5260829C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D533B393-4D8F-4FB8-AA9D-BA218F443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433765B0-52BC-4442-BC45-8EDFBF593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B911B231-DD22-4BC7-A325-2B6831481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800DA13B-507D-4901-AF60-F99485FC1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AB727E1-099C-4F62-9ED1-46CD895C64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4D1E585E-A63F-42DE-BF5F-B0B390B29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8FCC810-4482-4E43-9102-2B87386E7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EC977192-4383-4D76-8DB3-B93ADD739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09DCD44A-4779-4898-862E-A220810CA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F7516DF1-08D6-4FF0-A1A1-95A260F1D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F74092EA-F950-4DF2-8646-60F26E811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09A3177B-1E64-4081-B8C6-3D7C8786D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250B04E-286D-4686-9C47-36A670A6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40" y="376238"/>
            <a:ext cx="9992360" cy="1157922"/>
          </a:xfrm>
        </p:spPr>
        <p:txBody>
          <a:bodyPr anchor="b">
            <a:normAutofit/>
          </a:bodyPr>
          <a:lstStyle/>
          <a:p>
            <a:r>
              <a:rPr lang="cs-CZ" sz="40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TERAPIE HUHŇAVOSTI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D96632-9CD7-42EE-8FC5-338658B45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80" y="1910398"/>
            <a:ext cx="7432358" cy="4571364"/>
          </a:xfrm>
        </p:spPr>
        <p:txBody>
          <a:bodyPr anchor="ctr">
            <a:noAutofit/>
          </a:bodyPr>
          <a:lstStyle/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Spolupráce odborníků: pediatr, ORL, chirurgie, logoped, foniatr…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Hyponazalita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logopedická terapie po odstranění primární příčiny huhňavosti (operativní zákrok). Nácvik dýchání nosem a správné artikulace nosovek (dechová a fonační cvičení)</a:t>
            </a:r>
          </a:p>
          <a:p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Hypernazalita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cvičení na zlepšení směru výdechového proudu vzduchu, usměrňování proudu vzduchu, zvyšování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orality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zkvalitnění funkce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velofaryngeálního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závěru (masáže patra, foukání, pískání, pití slámkou, kloktání, foukání na harmoniku, zívání (zvedání měkkého patra), indiánský pokřik…</a:t>
            </a:r>
          </a:p>
        </p:txBody>
      </p:sp>
      <p:pic>
        <p:nvPicPr>
          <p:cNvPr id="5" name="Obrázek 4" descr="Obsah obrázku osoba, stůl, vsedě, interiér&#10;&#10;Popis byl vytvořen automaticky">
            <a:extLst>
              <a:ext uri="{FF2B5EF4-FFF2-40B4-BE49-F238E27FC236}">
                <a16:creationId xmlns:a16="http://schemas.microsoft.com/office/drawing/2014/main" id="{A8B61518-3595-4F88-8148-942D0F212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1" y="2993009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54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2704BC-37AC-47D7-AEEC-190A0897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cs-CZ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PALATOLALIE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DEC6BA-C8B1-4646-A9A5-B76239B8B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400" y="2176271"/>
            <a:ext cx="10871199" cy="4538853"/>
          </a:xfrm>
        </p:spPr>
        <p:txBody>
          <a:bodyPr anchor="t"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Jedna z nejnápadnějších forem NKS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Palatum = tvrdé patro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Narušení komunikace, jehož příčinou jsou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orofaciální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rozštěpy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Nejzávažnější příčina vrozené organické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hypernazality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Orofaciální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rozštěpy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rozštěpy ústní (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oralis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 obličejové (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facialis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rozštěpy primárního patra (ret a alveolární výběžek (dásně), rozštěpy sekundárního patra (tvrdé a měkké patro), nebo rozštěpy primárního i sekundárního patra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Rozštěpy vznikají zadržením časného embryonálního vývoje struktur, z nichž se později vyvíjí rty, čelist, tvrdé a měkké patro (ve 4.-9. týdnu nitroděložního vývoje) –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vznikají prenatálně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Defekt nebo chybění měkkých i kostních částí tkání -  nápadné funkční i estetické dopady na jedince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Příčiny: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Dědičnost, působení toxinů, RTG, infekce, toxoplazmóza, zarděnky, nedostatečná výživa plodu, vyšší věk matky…</a:t>
            </a:r>
          </a:p>
          <a:p>
            <a:endParaRPr lang="cs-CZ" sz="1700" dirty="0"/>
          </a:p>
          <a:p>
            <a:endParaRPr lang="cs-CZ" sz="1700" dirty="0"/>
          </a:p>
          <a:p>
            <a:endParaRPr lang="cs-CZ" sz="1700" dirty="0"/>
          </a:p>
        </p:txBody>
      </p:sp>
      <p:pic>
        <p:nvPicPr>
          <p:cNvPr id="5" name="Obrázek 4" descr="Obsah obrázku zubní kartáček, osoba, čištění, dítě&#10;&#10;Popis byl vytvořen automaticky">
            <a:extLst>
              <a:ext uri="{FF2B5EF4-FFF2-40B4-BE49-F238E27FC236}">
                <a16:creationId xmlns:a16="http://schemas.microsoft.com/office/drawing/2014/main" id="{6A3B0F94-BD7E-4FCD-8C33-113B4A015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51" y="142877"/>
            <a:ext cx="3881448" cy="28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30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30522B2-C3F4-4B15-8987-D495871C4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0" y="-661"/>
            <a:ext cx="7366000" cy="686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F686CEB-28D8-431B-8CD8-F48D07CF3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47512" cy="358199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6764EDB-BA10-4BA6-992D-53F7C77D5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39" y="3867465"/>
            <a:ext cx="5660001" cy="2679067"/>
          </a:xfrm>
          <a:prstGeom prst="rect">
            <a:avLst/>
          </a:prstGeom>
        </p:spPr>
      </p:pic>
      <p:pic>
        <p:nvPicPr>
          <p:cNvPr id="7" name="Obrázek 6" descr="Obsah obrázku osoba, interiér, usmívající se, mladý&#10;&#10;Popis byl vytvořen automaticky">
            <a:extLst>
              <a:ext uri="{FF2B5EF4-FFF2-40B4-BE49-F238E27FC236}">
                <a16:creationId xmlns:a16="http://schemas.microsoft.com/office/drawing/2014/main" id="{93E79F29-E7B2-459C-B98B-8DC292D6D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880" y="4485176"/>
            <a:ext cx="2781560" cy="1860724"/>
          </a:xfrm>
          <a:prstGeom prst="rect">
            <a:avLst/>
          </a:prstGeom>
        </p:spPr>
      </p:pic>
      <p:pic>
        <p:nvPicPr>
          <p:cNvPr id="9" name="Obrázek 8" descr="Obsah obrázku zuby, čištění, dítě, zubní kartáček&#10;&#10;Popis byl vytvořen automaticky">
            <a:extLst>
              <a:ext uri="{FF2B5EF4-FFF2-40B4-BE49-F238E27FC236}">
                <a16:creationId xmlns:a16="http://schemas.microsoft.com/office/drawing/2014/main" id="{45400C8A-EE38-40D9-9E40-B71095D642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687" y="4410650"/>
            <a:ext cx="19526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356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994</Words>
  <Application>Microsoft Office PowerPoint</Application>
  <PresentationFormat>Širokoúhlá obrazovka</PresentationFormat>
  <Paragraphs>78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Motiv Office</vt:lpstr>
      <vt:lpstr>Poruchy zvuku řeči u dětí předškolního věku    Huhňavost, palatolalie </vt:lpstr>
      <vt:lpstr>NARUŠENÍ ZVUKU  ŘEČI</vt:lpstr>
      <vt:lpstr>RINOLALIE (HUHŇAVOST)</vt:lpstr>
      <vt:lpstr>DĚLENÍ RINOLALIE</vt:lpstr>
      <vt:lpstr>ETIOLOGIE HUHŇAVOSTI</vt:lpstr>
      <vt:lpstr>TERAPIE HUHŇAVOSTI</vt:lpstr>
      <vt:lpstr>PALATOLALIE</vt:lpstr>
      <vt:lpstr>Prezentace aplikace PowerPoint</vt:lpstr>
      <vt:lpstr>Prezentace aplikace PowerPoint</vt:lpstr>
      <vt:lpstr>PROJEVY</vt:lpstr>
      <vt:lpstr>KLASIFIKACE PALATOLALIE</vt:lpstr>
      <vt:lpstr>KOMPLEXNÍ REHABILITAČNÍ PÉČE</vt:lpstr>
      <vt:lpstr>Úkol logopeda: </vt:lpstr>
      <vt:lpstr>Cvičení po operaci rtů a patra: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Poruchy zvuku řeči u dětí předškolního věku    Huhňavost, palatolalie </dc:title>
  <dc:creator>Kateřina Heislerová</dc:creator>
  <cp:lastModifiedBy>Kateřina Heislerová</cp:lastModifiedBy>
  <cp:revision>3</cp:revision>
  <dcterms:created xsi:type="dcterms:W3CDTF">2020-11-30T08:37:05Z</dcterms:created>
  <dcterms:modified xsi:type="dcterms:W3CDTF">2020-11-30T09:02:08Z</dcterms:modified>
</cp:coreProperties>
</file>