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0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5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53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5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45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2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8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6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11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19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6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12/6/2020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8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9" name="Top Left">
            <a:extLst>
              <a:ext uri="{FF2B5EF4-FFF2-40B4-BE49-F238E27FC236}">
                <a16:creationId xmlns:a16="http://schemas.microsoft.com/office/drawing/2014/main" id="{7A93B028-F8F4-4F84-98D7-2779E4D8B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C254636-BEEC-4E48-BF0C-D2C6BF583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3AF5681-1B96-4C35-AB17-AB7793A4EF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1C65047-892E-46D5-9E82-93FB2E432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AD2952C-9885-4337-B770-851BDEB88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B07DD51-ACE9-4B98-AB77-D23DBEF484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F483983-8B4E-40F0-BF70-192D840B7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8853237-6306-4734-906A-E334FDEAAF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848C5D2-21E8-4E56-B25E-809869A75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5496DAE-4B61-4EEA-B220-F9354560C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653" y="744909"/>
            <a:ext cx="5797883" cy="3155419"/>
          </a:xfrm>
        </p:spPr>
        <p:txBody>
          <a:bodyPr anchor="b">
            <a:normAutofit/>
          </a:bodyPr>
          <a:lstStyle/>
          <a:p>
            <a:pPr algn="l"/>
            <a:r>
              <a:rPr lang="cs-CZ" sz="5400" b="1" u="sng" dirty="0">
                <a:latin typeface="Cambria" panose="02040503050406030204" pitchFamily="18" charset="0"/>
                <a:ea typeface="Cambria" panose="02040503050406030204" pitchFamily="18" charset="0"/>
              </a:rPr>
              <a:t>MUTISMUS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C832E0-2193-4776-99DA-E6F1FAF17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785" y="4074784"/>
            <a:ext cx="5797882" cy="2054306"/>
          </a:xfrm>
        </p:spPr>
        <p:txBody>
          <a:bodyPr anchor="t">
            <a:normAutofit/>
          </a:bodyPr>
          <a:lstStyle/>
          <a:p>
            <a:pPr algn="l"/>
            <a:r>
              <a:rPr lang="cs-CZ" sz="2200" b="1" dirty="0">
                <a:latin typeface="Cambria" panose="02040503050406030204" pitchFamily="18" charset="0"/>
                <a:ea typeface="Cambria" panose="02040503050406030204" pitchFamily="18" charset="0"/>
              </a:rPr>
              <a:t>u dětí předškolního věku</a:t>
            </a:r>
          </a:p>
        </p:txBody>
      </p:sp>
      <p:pic>
        <p:nvPicPr>
          <p:cNvPr id="5" name="Obrázek 4" descr="Obsah obrázku osoba, interiér, mladý, malé&#10;&#10;Popis byl vytvořen automaticky">
            <a:extLst>
              <a:ext uri="{FF2B5EF4-FFF2-40B4-BE49-F238E27FC236}">
                <a16:creationId xmlns:a16="http://schemas.microsoft.com/office/drawing/2014/main" id="{ABD0DBC0-5ECE-40C5-908C-0BA9B9F52B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6" r="22915" b="-1"/>
          <a:stretch/>
        </p:blipFill>
        <p:spPr>
          <a:xfrm>
            <a:off x="7188594" y="10"/>
            <a:ext cx="5003406" cy="6857990"/>
          </a:xfrm>
          <a:prstGeom prst="rect">
            <a:avLst/>
          </a:prstGeom>
        </p:spPr>
      </p:pic>
      <p:grpSp>
        <p:nvGrpSpPr>
          <p:cNvPr id="29" name="Cross">
            <a:extLst>
              <a:ext uri="{FF2B5EF4-FFF2-40B4-BE49-F238E27FC236}">
                <a16:creationId xmlns:a16="http://schemas.microsoft.com/office/drawing/2014/main" id="{5C0E6139-8A19-4905-87E2-E547D7B7F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129158" y="3369564"/>
            <a:ext cx="118872" cy="118872"/>
            <a:chOff x="1175347" y="3733800"/>
            <a:chExt cx="118872" cy="118872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C05FFBD-B86A-4BD3-A147-FA95CE03C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B69F8B1-78FB-4562-8A0D-8D2963675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3" name="Bottom Right">
            <a:extLst>
              <a:ext uri="{FF2B5EF4-FFF2-40B4-BE49-F238E27FC236}">
                <a16:creationId xmlns:a16="http://schemas.microsoft.com/office/drawing/2014/main" id="{F7513226-C6E6-4885-A42A-D6411FF0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34" name="Graphic 157">
              <a:extLst>
                <a:ext uri="{FF2B5EF4-FFF2-40B4-BE49-F238E27FC236}">
                  <a16:creationId xmlns:a16="http://schemas.microsoft.com/office/drawing/2014/main" id="{9BC07C6F-FF27-4C7D-BF5D-4B4B8880B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3B062B0F-BCEB-436F-AB59-970CC5EEE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A2CDB5C4-8E76-40DC-A3EA-AF3D5066EA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5188252B-68F7-4FD1-98ED-39451A985B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643015DC-C4C8-408D-91FE-CB52233190B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9E420DB7-0D88-4E37-B948-6FB4A8AD86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08BA96C9-4B69-43D0-A129-4C2DF6571D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AB9C0CB4-8BF5-4813-A26B-7B3C36368E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1A6261E-C71C-43D5-8164-2B8BB8DFA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12437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FC6891-CBA5-427E-98AC-BF56BB033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36AABC-B7C1-48B7-89C4-232CE8F17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2" y="4043328"/>
            <a:ext cx="3306443" cy="2031941"/>
          </a:xfrm>
        </p:spPr>
        <p:txBody>
          <a:bodyPr anchor="ctr">
            <a:normAutofit/>
          </a:bodyPr>
          <a:lstStyle/>
          <a:p>
            <a:r>
              <a:rPr lang="cs-CZ" b="1" u="sng" dirty="0">
                <a:latin typeface="Cambria" panose="02040503050406030204" pitchFamily="18" charset="0"/>
                <a:ea typeface="Cambria" panose="02040503050406030204" pitchFamily="18" charset="0"/>
              </a:rPr>
              <a:t>MUTISMUS</a:t>
            </a:r>
          </a:p>
        </p:txBody>
      </p:sp>
      <p:grpSp>
        <p:nvGrpSpPr>
          <p:cNvPr id="14" name="Bottom RIght">
            <a:extLst>
              <a:ext uri="{FF2B5EF4-FFF2-40B4-BE49-F238E27FC236}">
                <a16:creationId xmlns:a16="http://schemas.microsoft.com/office/drawing/2014/main" id="{F4436A75-A020-494B-B70E-85CBD21EA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D9AC34A-4733-4246-B384-5BBE066AB1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16" name="Graphic 157">
              <a:extLst>
                <a:ext uri="{FF2B5EF4-FFF2-40B4-BE49-F238E27FC236}">
                  <a16:creationId xmlns:a16="http://schemas.microsoft.com/office/drawing/2014/main" id="{C84724B9-1248-4CA6-931C-9B9E630049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4C9DE4C6-CB01-4D68-93A6-8607C5D238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59DA521-D2B0-460E-983D-FAE00EFB20E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9CECFA9-7A18-4264-BC92-C7C99477A7D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701834A6-ABDA-4C9E-A44A-7D52EEDBE1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3B3C39CA-57CB-43E8-89BC-497ECBAFB6C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1B05384B-92F3-4CC1-8748-7BFCD27B7BB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C7E4B4AC-919A-46C3-A98F-B36F103A2D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B61039B-1FD3-401E-83AC-C05C971D1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5" name="Obrázek 4" descr="Obsah obrázku osoba, vsedě, muž, mladý&#10;&#10;Popis byl vytvořen automaticky">
            <a:extLst>
              <a:ext uri="{FF2B5EF4-FFF2-40B4-BE49-F238E27FC236}">
                <a16:creationId xmlns:a16="http://schemas.microsoft.com/office/drawing/2014/main" id="{E9A9D4DD-2C96-4DC5-BE83-DBCE830651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71" r="-2" b="8052"/>
          <a:stretch/>
        </p:blipFill>
        <p:spPr>
          <a:xfrm>
            <a:off x="619840" y="10"/>
            <a:ext cx="11084189" cy="3854020"/>
          </a:xfrm>
          <a:custGeom>
            <a:avLst/>
            <a:gdLst/>
            <a:ahLst/>
            <a:cxnLst/>
            <a:rect l="l" t="t" r="r" b="b"/>
            <a:pathLst>
              <a:path w="11084189" h="3854030">
                <a:moveTo>
                  <a:pt x="0" y="0"/>
                </a:moveTo>
                <a:lnTo>
                  <a:pt x="11084189" y="0"/>
                </a:lnTo>
                <a:lnTo>
                  <a:pt x="11061526" y="105743"/>
                </a:lnTo>
                <a:cubicBezTo>
                  <a:pt x="10536187" y="2244886"/>
                  <a:pt x="8264669" y="3854030"/>
                  <a:pt x="5542096" y="3854030"/>
                </a:cubicBezTo>
                <a:cubicBezTo>
                  <a:pt x="2819521" y="3854030"/>
                  <a:pt x="548003" y="2244886"/>
                  <a:pt x="22664" y="105743"/>
                </a:cubicBezTo>
                <a:close/>
              </a:path>
            </a:pathLst>
          </a:custGeom>
        </p:spPr>
      </p:pic>
      <p:grpSp>
        <p:nvGrpSpPr>
          <p:cNvPr id="26" name="Top Left">
            <a:extLst>
              <a:ext uri="{FF2B5EF4-FFF2-40B4-BE49-F238E27FC236}">
                <a16:creationId xmlns:a16="http://schemas.microsoft.com/office/drawing/2014/main" id="{DB8ED0A1-FF45-4EE6-ADE8-2F2ED0D3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10849" y="15178"/>
            <a:chExt cx="2198951" cy="3331254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1A8A514-3FF4-4ADA-AF55-B44C969B5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EDA4578-CC87-43DF-B783-3B5D770C3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B4F1C15-5B2E-483A-AA12-C47B50007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EF72001-4788-44E6-8592-7099340CA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EA8C8919-696C-4290-B3EE-DDC5EDA43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37F8271-7580-41CA-B352-6393A3EA87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E1B97F8-5B65-43A1-9BC3-FEF0AD7C7A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EB63C-68EA-4035-9345-64B975FF6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1351" y="4014824"/>
            <a:ext cx="8878568" cy="2826237"/>
          </a:xfrm>
        </p:spPr>
        <p:txBody>
          <a:bodyPr anchor="ctr">
            <a:normAutofit fontScale="925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1100" b="1" dirty="0"/>
              <a:t>=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psychogenní ztráta schopnosti verbálně komunikovat (oněmění)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Hraniční problematika mezi psychiatrií, psychologií, foniatrií a logopedií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Nejčastěji je součástí tzv. „depresivního syndromu“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Nejčastěji s objevuje u dětí předškolního a mladšího školního věku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Nemá organický podklad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100" dirty="0"/>
          </a:p>
          <a:p>
            <a:pPr marL="0" indent="0">
              <a:lnSpc>
                <a:spcPct val="100000"/>
              </a:lnSpc>
              <a:buNone/>
            </a:pP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385867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4" name="Top Left">
            <a:extLst>
              <a:ext uri="{FF2B5EF4-FFF2-40B4-BE49-F238E27FC236}">
                <a16:creationId xmlns:a16="http://schemas.microsoft.com/office/drawing/2014/main" id="{FADD1535-ED83-48B3-8EB1-671A080F0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70C64DB-421C-4FFD-8EB1-A7D1A5DC1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C04BFFB-0C30-49E1-B4F0-243531219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68C7354-F4EF-4BC5-BF44-01614E0B9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45981B8-FB15-43E7-B1CE-AE4A5E9B1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5F05D22-2B12-4452-A804-346878D55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B26EE6B-DF99-4B8A-8859-82A92A598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E8FB053-1663-44BA-8128-0C19BD762A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5E5E4F4-4EE0-49E3-98E5-F1E2BB91A7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3842B7C-984A-4852-9132-198C07C09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794" y="113797"/>
            <a:ext cx="5307196" cy="1336561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latin typeface="Cambria" panose="02040503050406030204" pitchFamily="18" charset="0"/>
                <a:ea typeface="Cambria" panose="02040503050406030204" pitchFamily="18" charset="0"/>
              </a:rPr>
              <a:t>KLASIFIKACE MUTISMU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9DEFD8-5347-49CA-9509-5CC282D81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793" y="1666876"/>
            <a:ext cx="5494558" cy="50773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AUTISTICKÝ</a:t>
            </a:r>
            <a:r>
              <a:rPr lang="cs-CZ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syndrom dětské schizofrenie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NEUROTICKÝ</a:t>
            </a:r>
            <a:r>
              <a:rPr lang="cs-CZ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neurotické bariéry, související s verbálním projevem v náročných společenských situacích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PERZISTENTNÍ</a:t>
            </a:r>
            <a:r>
              <a:rPr lang="cs-CZ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když útlum řečové produkce trvá déle než 4 týdny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PSYCHOTICKÝ</a:t>
            </a:r>
            <a:r>
              <a:rPr lang="cs-CZ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symptom psychózy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REAKTIVNÍ</a:t>
            </a:r>
            <a:r>
              <a:rPr lang="cs-CZ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reakce, jako následek </a:t>
            </a:r>
            <a:r>
              <a:rPr lang="cs-CZ" sz="1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psychotraumatu</a:t>
            </a:r>
            <a:endParaRPr lang="cs-CZ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SITUAČNÍ</a:t>
            </a:r>
            <a:r>
              <a:rPr lang="cs-CZ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krátkodobý útlum řeči při změně situace (neznámé prostředí)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TOTÁLNÍ</a:t>
            </a:r>
            <a:r>
              <a:rPr lang="cs-CZ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rozšířen na veškeré osoby i prostředí a situace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ELEKTIVNÍ (SELEKTIVNÍ) </a:t>
            </a:r>
            <a:r>
              <a:rPr lang="cs-CZ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útlum řeči v </a:t>
            </a:r>
            <a:r>
              <a:rPr lang="cs-CZ" sz="1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onkrétní</a:t>
            </a:r>
            <a:r>
              <a:rPr lang="cs-CZ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situaci, prostředí či s konkrétní osobou </a:t>
            </a:r>
          </a:p>
        </p:txBody>
      </p:sp>
      <p:pic>
        <p:nvPicPr>
          <p:cNvPr id="5" name="Obrázek 4" descr="Obsah obrázku osoba, exteriér, malé, dívka&#10;&#10;Popis byl vytvořen automaticky">
            <a:extLst>
              <a:ext uri="{FF2B5EF4-FFF2-40B4-BE49-F238E27FC236}">
                <a16:creationId xmlns:a16="http://schemas.microsoft.com/office/drawing/2014/main" id="{C499A1DA-4C89-4CE8-968B-3A106E8C28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66" r="29165"/>
          <a:stretch/>
        </p:blipFill>
        <p:spPr>
          <a:xfrm>
            <a:off x="5996628" y="10"/>
            <a:ext cx="6195372" cy="6857990"/>
          </a:xfrm>
          <a:prstGeom prst="rect">
            <a:avLst/>
          </a:prstGeom>
        </p:spPr>
      </p:pic>
      <p:grpSp>
        <p:nvGrpSpPr>
          <p:cNvPr id="24" name="Bottom Right">
            <a:extLst>
              <a:ext uri="{FF2B5EF4-FFF2-40B4-BE49-F238E27FC236}">
                <a16:creationId xmlns:a16="http://schemas.microsoft.com/office/drawing/2014/main" id="{01081332-6CA1-49C2-A979-7709509AD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826B0664-73BC-4FCB-A447-57F7F6764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23242A3E-DBD8-44D5-930F-DA776CA069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F331C242-2FF0-40D4-BF95-4A27680F26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B500FE3B-EB2C-4A5D-ABA7-35137B2BA5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6E1EA3BF-3A9F-4CD0-9640-6FF67F4430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17F4411F-5B81-451C-A006-8754E1618A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4E4D64BD-20E2-44CF-AEB4-A87A43376B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0B309630-6603-4319-BAB8-93102ABEB3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540FCD4-859A-4602-9CBC-C697E3877A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552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6" name="Rectangle 11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37" name="Top Left">
            <a:extLst>
              <a:ext uri="{FF2B5EF4-FFF2-40B4-BE49-F238E27FC236}">
                <a16:creationId xmlns:a16="http://schemas.microsoft.com/office/drawing/2014/main" id="{FADD1535-ED83-48B3-8EB1-671A080F0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38" name="Freeform: Shape 14">
              <a:extLst>
                <a:ext uri="{FF2B5EF4-FFF2-40B4-BE49-F238E27FC236}">
                  <a16:creationId xmlns:a16="http://schemas.microsoft.com/office/drawing/2014/main" id="{E70C64DB-421C-4FFD-8EB1-A7D1A5DC1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39" name="Freeform: Shape 15">
              <a:extLst>
                <a:ext uri="{FF2B5EF4-FFF2-40B4-BE49-F238E27FC236}">
                  <a16:creationId xmlns:a16="http://schemas.microsoft.com/office/drawing/2014/main" id="{5C04BFFB-0C30-49E1-B4F0-243531219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16">
              <a:extLst>
                <a:ext uri="{FF2B5EF4-FFF2-40B4-BE49-F238E27FC236}">
                  <a16:creationId xmlns:a16="http://schemas.microsoft.com/office/drawing/2014/main" id="{368C7354-F4EF-4BC5-BF44-01614E0B9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17">
              <a:extLst>
                <a:ext uri="{FF2B5EF4-FFF2-40B4-BE49-F238E27FC236}">
                  <a16:creationId xmlns:a16="http://schemas.microsoft.com/office/drawing/2014/main" id="{145981B8-FB15-43E7-B1CE-AE4A5E9B1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18">
              <a:extLst>
                <a:ext uri="{FF2B5EF4-FFF2-40B4-BE49-F238E27FC236}">
                  <a16:creationId xmlns:a16="http://schemas.microsoft.com/office/drawing/2014/main" id="{75F05D22-2B12-4452-A804-346878D55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19">
              <a:extLst>
                <a:ext uri="{FF2B5EF4-FFF2-40B4-BE49-F238E27FC236}">
                  <a16:creationId xmlns:a16="http://schemas.microsoft.com/office/drawing/2014/main" id="{7B26EE6B-DF99-4B8A-8859-82A92A598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20">
              <a:extLst>
                <a:ext uri="{FF2B5EF4-FFF2-40B4-BE49-F238E27FC236}">
                  <a16:creationId xmlns:a16="http://schemas.microsoft.com/office/drawing/2014/main" id="{CE8FB053-1663-44BA-8128-0C19BD762A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21">
              <a:extLst>
                <a:ext uri="{FF2B5EF4-FFF2-40B4-BE49-F238E27FC236}">
                  <a16:creationId xmlns:a16="http://schemas.microsoft.com/office/drawing/2014/main" id="{75E5E4F4-4EE0-49E3-98E5-F1E2BB91A7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61477F4-A2F7-4C02-B1F2-469B919D9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794" y="15178"/>
            <a:ext cx="5307196" cy="1336561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latin typeface="Cambria" panose="02040503050406030204" pitchFamily="18" charset="0"/>
                <a:ea typeface="Cambria" panose="02040503050406030204" pitchFamily="18" charset="0"/>
              </a:rPr>
              <a:t>ETIOLOGIE MUTISMU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9192FC-11E8-4FAB-984E-F32468884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1562"/>
            <a:ext cx="5576280" cy="542606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Vrozené či zděděné psychické rysy </a:t>
            </a:r>
            <a:r>
              <a:rPr lang="cs-CZ" sz="2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(zlostnost, stydlivost, sklony k separaci, úzkostnost, obavy z cizích lidí, psychická senzibilita k vlastním výkonům, snaha manipulovat s okolím…)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Přístup v rodině </a:t>
            </a:r>
            <a:r>
              <a:rPr lang="cs-CZ" sz="2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cs-CZ" sz="22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hyperprotektivní</a:t>
            </a:r>
            <a:r>
              <a:rPr lang="cs-CZ" sz="2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chování, závislé dítě, nepřiměřená sourozenecká rivalita, tělesné tresty, agrese v rodině, zneužívání, nedostatek emocí, odmítání, ponižování, přehnané požadavky, psychicky zatěžující prostředí…)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Akutní </a:t>
            </a:r>
            <a:r>
              <a:rPr lang="cs-CZ" sz="22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psychotraumatizace</a:t>
            </a:r>
            <a:r>
              <a:rPr lang="cs-CZ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(počátek školní docházky, nástup do MŠ, stěhování, výsměch spolužáků, konflikt v rodině, nepřiměřený trest</a:t>
            </a:r>
          </a:p>
          <a:p>
            <a:pPr>
              <a:lnSpc>
                <a:spcPct val="100000"/>
              </a:lnSpc>
            </a:pPr>
            <a:endParaRPr lang="cs-CZ" sz="1500" dirty="0"/>
          </a:p>
          <a:p>
            <a:pPr>
              <a:lnSpc>
                <a:spcPct val="100000"/>
              </a:lnSpc>
            </a:pPr>
            <a:endParaRPr lang="cs-CZ" sz="1500" dirty="0"/>
          </a:p>
        </p:txBody>
      </p:sp>
      <p:pic>
        <p:nvPicPr>
          <p:cNvPr id="5" name="Obrázek 4" descr="Obsah obrázku osoba, chlapec, mladý, dítě&#10;&#10;Popis byl vytvořen automaticky">
            <a:extLst>
              <a:ext uri="{FF2B5EF4-FFF2-40B4-BE49-F238E27FC236}">
                <a16:creationId xmlns:a16="http://schemas.microsoft.com/office/drawing/2014/main" id="{453A3FC4-5561-44E4-BE19-04D30E9B15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5" r="13723" b="-1"/>
          <a:stretch/>
        </p:blipFill>
        <p:spPr>
          <a:xfrm>
            <a:off x="5996628" y="10"/>
            <a:ext cx="6195372" cy="6857990"/>
          </a:xfrm>
          <a:prstGeom prst="rect">
            <a:avLst/>
          </a:prstGeom>
        </p:spPr>
      </p:pic>
      <p:grpSp>
        <p:nvGrpSpPr>
          <p:cNvPr id="46" name="Bottom Right">
            <a:extLst>
              <a:ext uri="{FF2B5EF4-FFF2-40B4-BE49-F238E27FC236}">
                <a16:creationId xmlns:a16="http://schemas.microsoft.com/office/drawing/2014/main" id="{01081332-6CA1-49C2-A979-7709509AD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826B0664-73BC-4FCB-A447-57F7F6764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47" name="Freeform: Shape 26">
                <a:extLst>
                  <a:ext uri="{FF2B5EF4-FFF2-40B4-BE49-F238E27FC236}">
                    <a16:creationId xmlns:a16="http://schemas.microsoft.com/office/drawing/2014/main" id="{23242A3E-DBD8-44D5-930F-DA776CA069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27">
                <a:extLst>
                  <a:ext uri="{FF2B5EF4-FFF2-40B4-BE49-F238E27FC236}">
                    <a16:creationId xmlns:a16="http://schemas.microsoft.com/office/drawing/2014/main" id="{F331C242-2FF0-40D4-BF95-4A27680F26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28">
                <a:extLst>
                  <a:ext uri="{FF2B5EF4-FFF2-40B4-BE49-F238E27FC236}">
                    <a16:creationId xmlns:a16="http://schemas.microsoft.com/office/drawing/2014/main" id="{B500FE3B-EB2C-4A5D-ABA7-35137B2BA5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29">
                <a:extLst>
                  <a:ext uri="{FF2B5EF4-FFF2-40B4-BE49-F238E27FC236}">
                    <a16:creationId xmlns:a16="http://schemas.microsoft.com/office/drawing/2014/main" id="{6E1EA3BF-3A9F-4CD0-9640-6FF67F4430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30">
                <a:extLst>
                  <a:ext uri="{FF2B5EF4-FFF2-40B4-BE49-F238E27FC236}">
                    <a16:creationId xmlns:a16="http://schemas.microsoft.com/office/drawing/2014/main" id="{17F4411F-5B81-451C-A006-8754E1618A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31">
                <a:extLst>
                  <a:ext uri="{FF2B5EF4-FFF2-40B4-BE49-F238E27FC236}">
                    <a16:creationId xmlns:a16="http://schemas.microsoft.com/office/drawing/2014/main" id="{4E4D64BD-20E2-44CF-AEB4-A87A43376B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32">
                <a:extLst>
                  <a:ext uri="{FF2B5EF4-FFF2-40B4-BE49-F238E27FC236}">
                    <a16:creationId xmlns:a16="http://schemas.microsoft.com/office/drawing/2014/main" id="{0B309630-6603-4319-BAB8-93102ABEB3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4" name="Freeform: Shape 25">
              <a:extLst>
                <a:ext uri="{FF2B5EF4-FFF2-40B4-BE49-F238E27FC236}">
                  <a16:creationId xmlns:a16="http://schemas.microsoft.com/office/drawing/2014/main" id="{F540FCD4-859A-4602-9CBC-C697E3877A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4053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4" name="Top Left">
            <a:extLst>
              <a:ext uri="{FF2B5EF4-FFF2-40B4-BE49-F238E27FC236}">
                <a16:creationId xmlns:a16="http://schemas.microsoft.com/office/drawing/2014/main" id="{DC655204-C06A-4A55-9BB4-C79C4AF9D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83BC876-5C0C-438A-8928-B1EC2E1E4D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9B3EEC1-86B7-4DB1-AB38-E2D749392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EB2CD0B-3D3E-4CF3-92F5-7AE77C22C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1561934-15F2-4620-A65F-28EB73CD7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B9278E2-D464-4DE2-B229-D3D02ED2B1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7AA3CE0-412D-4C03-9203-878479E0A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5785346-E446-47E2-B3DD-C1C561E68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F6388E0-BD20-4901-B128-88D3D56A1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6EAC3D6-4EA9-4FBC-807C-6C62B535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794" y="559813"/>
            <a:ext cx="5904198" cy="1664573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latin typeface="Cambria" panose="02040503050406030204" pitchFamily="18" charset="0"/>
                <a:ea typeface="Cambria" panose="02040503050406030204" pitchFamily="18" charset="0"/>
              </a:rPr>
              <a:t>PROJEVY MUTISMU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BAB17B-9DBD-476B-9EE9-6E46908FC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560" y="2384474"/>
            <a:ext cx="6010684" cy="37286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Normální chápání jazyka </a:t>
            </a:r>
            <a:r>
              <a:rPr lang="cs-CZ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(recepce v normě)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Kompetence k mluvní produkci </a:t>
            </a:r>
            <a:r>
              <a:rPr lang="cs-CZ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(exprese v normě)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Projevy musí trvat minimálně 4 týdny </a:t>
            </a:r>
            <a:r>
              <a:rPr lang="cs-CZ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(nezahrnuje období prvního měsíce školní docházky v ZŠ nebo MŠ)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IQ v normě, sluch v normě</a:t>
            </a:r>
          </a:p>
          <a:p>
            <a:endParaRPr lang="cs-CZ" sz="1800" dirty="0"/>
          </a:p>
          <a:p>
            <a:endParaRPr lang="cs-CZ" sz="1800" dirty="0"/>
          </a:p>
        </p:txBody>
      </p:sp>
      <p:pic>
        <p:nvPicPr>
          <p:cNvPr id="5" name="Obrázek 4" descr="Obsah obrázku osoba, chlapec, interiér, mladý&#10;&#10;Popis byl vytvořen automaticky">
            <a:extLst>
              <a:ext uri="{FF2B5EF4-FFF2-40B4-BE49-F238E27FC236}">
                <a16:creationId xmlns:a16="http://schemas.microsoft.com/office/drawing/2014/main" id="{D1AD70F9-713B-474C-A7A8-339264A13F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3" r="15002" b="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  <p:grpSp>
        <p:nvGrpSpPr>
          <p:cNvPr id="24" name="Bottom Right">
            <a:extLst>
              <a:ext uri="{FF2B5EF4-FFF2-40B4-BE49-F238E27FC236}">
                <a16:creationId xmlns:a16="http://schemas.microsoft.com/office/drawing/2014/main" id="{4C476EAB-383B-48F9-B661-B049EB50A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045FFB7-76A2-4C6F-A15F-23BF1597C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6" name="Graphic 157">
              <a:extLst>
                <a:ext uri="{FF2B5EF4-FFF2-40B4-BE49-F238E27FC236}">
                  <a16:creationId xmlns:a16="http://schemas.microsoft.com/office/drawing/2014/main" id="{F4E5EB5B-D417-4B20-9CBE-F3DCCA5F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56643958-DAAD-4611-BCC7-9BDB5917C2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263D00C7-B9D3-4681-8C55-F137CBD364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0539B678-9BB9-4639-B9A4-4511639BB4B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C14F8CDF-D0D2-43AD-A7AB-0871C24A6E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25D54C27-D98D-4E8C-87BD-E0ECAB3BAE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CA10EDED-B646-4197-BF0C-C4A83018BA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B9B3D029-DC96-4655-89E2-D9387B3D56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F12D98D-E6A5-437D-830E-C5C0E7ACE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3611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4" name="Top left">
            <a:extLst>
              <a:ext uri="{FF2B5EF4-FFF2-40B4-BE49-F238E27FC236}">
                <a16:creationId xmlns:a16="http://schemas.microsoft.com/office/drawing/2014/main" id="{F91F4035-959D-40EA-9ED3-54D7D9F4F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045E2AF-1845-4545-A9FF-7D3216584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BE7A2A2-15E6-4A15-B530-5E032A5FFC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3B03F4F-8EDD-464C-81E1-C164C24659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8F01ECD-47F6-44CD-B4AB-0FBD81524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10932A3-4E58-4C01-9A56-C81D17B10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85BB675-7BE0-4CA1-9AD5-ED4D025B2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BF42C07-1CBF-40FB-9E81-0F5B321491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D2ED55B-6CCB-4D83-829D-7A094A260A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B4A48C2-7FEE-4F01-8616-FDAF0C75B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cs-CZ" sz="3600" b="1" u="sng" dirty="0">
                <a:latin typeface="Cambria" panose="02040503050406030204" pitchFamily="18" charset="0"/>
                <a:ea typeface="Cambria" panose="02040503050406030204" pitchFamily="18" charset="0"/>
              </a:rPr>
              <a:t>TERAPIE MUTISMU</a:t>
            </a:r>
          </a:p>
        </p:txBody>
      </p:sp>
      <p:pic>
        <p:nvPicPr>
          <p:cNvPr id="5" name="Obrázek 4" descr="Obsah obrázku osoba, stůl, vsedě, dítě&#10;&#10;Popis byl vytvořen automaticky">
            <a:extLst>
              <a:ext uri="{FF2B5EF4-FFF2-40B4-BE49-F238E27FC236}">
                <a16:creationId xmlns:a16="http://schemas.microsoft.com/office/drawing/2014/main" id="{D1F8511C-9C2D-4699-B46F-646487DAF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182" y="2813525"/>
            <a:ext cx="4967270" cy="2790974"/>
          </a:xfrm>
          <a:prstGeom prst="rect">
            <a:avLst/>
          </a:prstGeom>
        </p:spPr>
      </p:pic>
      <p:grpSp>
        <p:nvGrpSpPr>
          <p:cNvPr id="24" name="Bottom Right">
            <a:extLst>
              <a:ext uri="{FF2B5EF4-FFF2-40B4-BE49-F238E27FC236}">
                <a16:creationId xmlns:a16="http://schemas.microsoft.com/office/drawing/2014/main" id="{F8C79A14-3318-47D6-94E0-D72F5E6F5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011FF69-E5EB-4D05-9167-FE7DA4CF1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6" name="Graphic 157">
              <a:extLst>
                <a:ext uri="{FF2B5EF4-FFF2-40B4-BE49-F238E27FC236}">
                  <a16:creationId xmlns:a16="http://schemas.microsoft.com/office/drawing/2014/main" id="{9905169A-D272-4155-9E47-5703960833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A1116A2A-960D-43CF-8696-9D4FD7BD6C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31F80BC2-A486-4B4F-917D-CE7920E066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898188E1-7424-46DB-AEAE-8392162B754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64B6B101-6F39-41E0-99FA-32DDD9AFD8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55DA8B34-60DC-484F-A43B-470626EB66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51478F3-89B4-4150-9B1C-EDC4B61E27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DC5B79A9-93A6-4C42-87F3-DC4DBA1522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4B5EEC1-94B8-4DD2-B1B7-F7FF10989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4A6C31-42D9-47F7-9783-6FF7770BD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2" y="1343025"/>
            <a:ext cx="5649610" cy="517380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Zjistit příčinu a odstranit její vliv na verbální projev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Diagnostika bez přítomnosti rodiče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Spolupráce odborníků: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Foniatr vyloučí organický podklad a vybaví hlas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Psycholog (psychiatr) odstraní příčinu v rámci psychoterapie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Logoped naváže na foniatrické metody a vytvořený hlas využije k tvorbě hlásek, slabik, slov a vět</a:t>
            </a:r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15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4" name="Top left">
            <a:extLst>
              <a:ext uri="{FF2B5EF4-FFF2-40B4-BE49-F238E27FC236}">
                <a16:creationId xmlns:a16="http://schemas.microsoft.com/office/drawing/2014/main" id="{34B438D8-EF7C-445C-8B7F-953BEB1BC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FE087E2-E4B7-42FA-A441-7EDEE41B0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61B2EF2-665F-429A-9CFB-08C14FAC99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B0B1C71-6C49-4F64-8859-9CC59D7D9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6BBF9FA-27D4-45DF-8D9C-623EA4106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F2F0D01-71CB-4693-A192-5BA045A5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40E1FB-ACD1-41FC-9828-9B5D2CAA7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2BABC85-DC43-42B8-8AAA-9198D7A62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8F9955-240E-4180-81B8-5909B1A91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C4120B3-E183-418D-9463-6F18C9F2D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794" y="559813"/>
            <a:ext cx="4904758" cy="2236864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latin typeface="Cambria" panose="02040503050406030204" pitchFamily="18" charset="0"/>
                <a:ea typeface="Cambria" panose="02040503050406030204" pitchFamily="18" charset="0"/>
              </a:rPr>
              <a:t>PŘÍSTUP K DÍTĚTI S MUTISMEM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1BFCB0-92F8-4662-8FE2-6E070BC58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793" y="2955400"/>
            <a:ext cx="5337266" cy="380252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b="1" u="sng" dirty="0">
                <a:latin typeface="Cambria" panose="02040503050406030204" pitchFamily="18" charset="0"/>
                <a:ea typeface="Cambria" panose="02040503050406030204" pitchFamily="18" charset="0"/>
              </a:rPr>
              <a:t>VYHÝBAT SE: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Nucení a přemlouvání k řečovým projevům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Snaze hledat s dítětem logické vysvětlení mutismu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Trestání, obviňování za mlčení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Přílišnému zaměření na dítě, když se snaží komunikovat (spíše si ho nevšímat)</a:t>
            </a:r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  <p:pic>
        <p:nvPicPr>
          <p:cNvPr id="5" name="Obrázek 4" descr="Obsah obrázku osoba, interiér, oblečení, dívka&#10;&#10;Popis byl vytvořen automaticky">
            <a:extLst>
              <a:ext uri="{FF2B5EF4-FFF2-40B4-BE49-F238E27FC236}">
                <a16:creationId xmlns:a16="http://schemas.microsoft.com/office/drawing/2014/main" id="{9F57C43B-D117-43B5-BEFF-802810013C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653" y="473300"/>
            <a:ext cx="5696673" cy="3802529"/>
          </a:xfrm>
          <a:prstGeom prst="rect">
            <a:avLst/>
          </a:prstGeom>
        </p:spPr>
      </p:pic>
      <p:grpSp>
        <p:nvGrpSpPr>
          <p:cNvPr id="24" name="Bottom Right">
            <a:extLst>
              <a:ext uri="{FF2B5EF4-FFF2-40B4-BE49-F238E27FC236}">
                <a16:creationId xmlns:a16="http://schemas.microsoft.com/office/drawing/2014/main" id="{284021E3-6F46-410C-BF43-B2DED7365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48AF179-3265-4A10-A62C-92B7E186C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6" name="Graphic 157">
              <a:extLst>
                <a:ext uri="{FF2B5EF4-FFF2-40B4-BE49-F238E27FC236}">
                  <a16:creationId xmlns:a16="http://schemas.microsoft.com/office/drawing/2014/main" id="{30DF5C12-B34D-4E70-8FD0-D98069994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9589785B-0300-4D1C-BEFB-DCA5AA0450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7F41DF3E-3189-428F-B4FE-AACA351306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7C51D846-61EF-4EB5-BE03-65A572A2EAB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C5417C86-AA6B-4AD4-BD75-694E8E073E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51D5067E-85F6-4202-AFB5-41F9C9EA74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A9598395-257E-4B18-949B-50F109866B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39DDA522-37EB-48B3-9B62-748F75D3683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8F012-98AD-4320-BA44-DE1CE4E4D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19163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4" name="Top left">
            <a:extLst>
              <a:ext uri="{FF2B5EF4-FFF2-40B4-BE49-F238E27FC236}">
                <a16:creationId xmlns:a16="http://schemas.microsoft.com/office/drawing/2014/main" id="{34B438D8-EF7C-445C-8B7F-953BEB1BC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FE087E2-E4B7-42FA-A441-7EDEE41B0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61B2EF2-665F-429A-9CFB-08C14FAC99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B0B1C71-6C49-4F64-8859-9CC59D7D9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6BBF9FA-27D4-45DF-8D9C-623EA4106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F2F0D01-71CB-4693-A192-5BA045A5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40E1FB-ACD1-41FC-9828-9B5D2CAA7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2BABC85-DC43-42B8-8AAA-9198D7A62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8F9955-240E-4180-81B8-5909B1A91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C4120B3-E183-418D-9463-6F18C9F2D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794" y="559813"/>
            <a:ext cx="4904758" cy="2236864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latin typeface="Cambria" panose="02040503050406030204" pitchFamily="18" charset="0"/>
                <a:ea typeface="Cambria" panose="02040503050406030204" pitchFamily="18" charset="0"/>
              </a:rPr>
              <a:t>PŘÍSTUP K DÍTĚTI S MUTISMEM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1BFCB0-92F8-4662-8FE2-6E070BC58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793" y="2571568"/>
            <a:ext cx="5337266" cy="418636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b="1" u="sng" dirty="0">
                <a:latin typeface="Cambria" panose="02040503050406030204" pitchFamily="18" charset="0"/>
                <a:ea typeface="Cambria" panose="02040503050406030204" pitchFamily="18" charset="0"/>
              </a:rPr>
              <a:t>ZAMĚŘIT SE NA:</a:t>
            </a:r>
          </a:p>
          <a:p>
            <a:r>
              <a:rPr lang="cs-CZ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Jednat s dítětem jako s rovnocenným partnerem</a:t>
            </a:r>
          </a:p>
          <a:p>
            <a:r>
              <a:rPr lang="cs-CZ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Jednat s dítětem jako s ostatními dětmi, neupozorňovat</a:t>
            </a:r>
          </a:p>
          <a:p>
            <a:r>
              <a:rPr lang="cs-CZ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Dovolit mu používat jakýkoli způsob komunikace, ale podněcovat ke zvyšování úrovně</a:t>
            </a:r>
          </a:p>
          <a:p>
            <a:r>
              <a:rPr lang="cs-CZ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Zachovat klid a trpělivost</a:t>
            </a:r>
          </a:p>
          <a:p>
            <a:r>
              <a:rPr lang="cs-CZ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Chápat že se jedná o dlouhodobý proces, netlačit na sebe ani dítě</a:t>
            </a:r>
          </a:p>
          <a:p>
            <a:r>
              <a:rPr lang="cs-CZ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Klást důraz na sociální interakci (pragmatická rovina)</a:t>
            </a:r>
          </a:p>
          <a:p>
            <a:r>
              <a:rPr lang="cs-CZ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Nikdy se nevzdávat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b="1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  <p:pic>
        <p:nvPicPr>
          <p:cNvPr id="5" name="Obrázek 4" descr="Obsah obrázku osoba, interiér, oblečení, dívka&#10;&#10;Popis byl vytvořen automaticky">
            <a:extLst>
              <a:ext uri="{FF2B5EF4-FFF2-40B4-BE49-F238E27FC236}">
                <a16:creationId xmlns:a16="http://schemas.microsoft.com/office/drawing/2014/main" id="{9F57C43B-D117-43B5-BEFF-802810013C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653" y="473300"/>
            <a:ext cx="5696673" cy="3802529"/>
          </a:xfrm>
          <a:prstGeom prst="rect">
            <a:avLst/>
          </a:prstGeom>
        </p:spPr>
      </p:pic>
      <p:grpSp>
        <p:nvGrpSpPr>
          <p:cNvPr id="24" name="Bottom Right">
            <a:extLst>
              <a:ext uri="{FF2B5EF4-FFF2-40B4-BE49-F238E27FC236}">
                <a16:creationId xmlns:a16="http://schemas.microsoft.com/office/drawing/2014/main" id="{284021E3-6F46-410C-BF43-B2DED7365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48AF179-3265-4A10-A62C-92B7E186C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6" name="Graphic 157">
              <a:extLst>
                <a:ext uri="{FF2B5EF4-FFF2-40B4-BE49-F238E27FC236}">
                  <a16:creationId xmlns:a16="http://schemas.microsoft.com/office/drawing/2014/main" id="{30DF5C12-B34D-4E70-8FD0-D98069994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9589785B-0300-4D1C-BEFB-DCA5AA0450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7F41DF3E-3189-428F-B4FE-AACA351306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7C51D846-61EF-4EB5-BE03-65A572A2EAB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C5417C86-AA6B-4AD4-BD75-694E8E073E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51D5067E-85F6-4202-AFB5-41F9C9EA74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A9598395-257E-4B18-949B-50F109866B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39DDA522-37EB-48B3-9B62-748F75D3683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8F012-98AD-4320-BA44-DE1CE4E4D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30625104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Sagona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423</Words>
  <Application>Microsoft Office PowerPoint</Application>
  <PresentationFormat>Širokoúhlá obrazovka</PresentationFormat>
  <Paragraphs>48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Avenir Next LT Pro</vt:lpstr>
      <vt:lpstr>AvenirNext LT Pro Medium</vt:lpstr>
      <vt:lpstr>Cambria</vt:lpstr>
      <vt:lpstr>Sagona Book</vt:lpstr>
      <vt:lpstr>Wingdings</vt:lpstr>
      <vt:lpstr>ExploreVTI</vt:lpstr>
      <vt:lpstr>MUTISMUS</vt:lpstr>
      <vt:lpstr>MUTISMUS</vt:lpstr>
      <vt:lpstr>KLASIFIKACE MUTISMU</vt:lpstr>
      <vt:lpstr>ETIOLOGIE MUTISMU</vt:lpstr>
      <vt:lpstr>PROJEVY MUTISMU</vt:lpstr>
      <vt:lpstr>TERAPIE MUTISMU</vt:lpstr>
      <vt:lpstr>PŘÍSTUP K DÍTĚTI S MUTISMEM</vt:lpstr>
      <vt:lpstr>PŘÍSTUP K DÍTĚTI S MUTISMEM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MUTISMUS</dc:title>
  <dc:creator>Kateřina Heislerová</dc:creator>
  <cp:lastModifiedBy>Kateřina Heislerová</cp:lastModifiedBy>
  <cp:revision>1</cp:revision>
  <dcterms:created xsi:type="dcterms:W3CDTF">2020-12-06T21:15:20Z</dcterms:created>
  <dcterms:modified xsi:type="dcterms:W3CDTF">2020-12-06T21:19:44Z</dcterms:modified>
</cp:coreProperties>
</file>